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4260" r:id="rId1"/>
  </p:sldMasterIdLst>
  <p:handoutMasterIdLst>
    <p:handoutMasterId r:id="rId3"/>
  </p:handoutMasterIdLst>
  <p:sldIdLst>
    <p:sldId id="256" r:id="rId2"/>
  </p:sldIdLst>
  <p:sldSz cx="12192000" cy="6858000"/>
  <p:notesSz cx="7010400" cy="9271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custDataLst>
    <p:tags r:id="rId8"/>
  </p:custDataLst>
  <p:defaultTextStyle>
    <a:defPPr>
      <a:defRPr lang="en-US"/>
    </a:defPPr>
    <a:lvl1pPr marL="0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1pPr>
    <a:lvl2pPr marL="40471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2pPr>
    <a:lvl3pPr marL="80942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3pPr>
    <a:lvl4pPr marL="1214131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4pPr>
    <a:lvl5pPr marL="1618842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5pPr>
    <a:lvl6pPr marL="2023552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6pPr>
    <a:lvl7pPr marL="242826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7pPr>
    <a:lvl8pPr marL="283297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8pPr>
    <a:lvl9pPr marL="3237683" algn="l" defTabSz="809421" rtl="0" eaLnBrk="1" latinLnBrk="0" hangingPunct="1">
      <a:defRPr sz="1594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userDrawn="1">
          <p15:clr>
            <a:srgbClr val="A4A3A4"/>
          </p15:clr>
        </p15:guide>
        <p15:guide id="2" pos="533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00"/>
    <a:srgbClr val="FFFF99"/>
    <a:srgbClr val="FF794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3296810-A885-4BE3-A3E7-6D5BEEA58F35}" styleName="Средний стиль 2 —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540" autoAdjust="0"/>
    <p:restoredTop sz="94721" autoAdjust="0"/>
  </p:normalViewPr>
  <p:slideViewPr>
    <p:cSldViewPr snapToGrid="0">
      <p:cViewPr varScale="1">
        <p:scale>
          <a:sx n="83" d="100"/>
          <a:sy n="83" d="100"/>
        </p:scale>
        <p:origin x="690" y="66"/>
      </p:cViewPr>
      <p:guideLst>
        <p:guide orient="horz"/>
        <p:guide pos="533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handoutMaster" Target="handoutMasters/handout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9" y="0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/>
          <a:lstStyle>
            <a:defPPr>
              <a:defRPr kern="1200"/>
            </a:defPPr>
            <a:lvl1pPr algn="r">
              <a:defRPr sz="1200"/>
            </a:lvl1pPr>
          </a:lstStyle>
          <a:p>
            <a:fld id="{302F586B-0015-43FB-918D-31E1A09780E3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9" y="8805841"/>
            <a:ext cx="3037840" cy="463550"/>
          </a:xfrm>
          <a:prstGeom prst="rect">
            <a:avLst/>
          </a:prstGeom>
        </p:spPr>
        <p:txBody>
          <a:bodyPr vert="horz" lIns="93031" tIns="46516" rIns="93031" bIns="46516" rtlCol="0" anchor="b"/>
          <a:lstStyle>
            <a:defPPr>
              <a:defRPr kern="1200"/>
            </a:defPPr>
            <a:lvl1pPr algn="r">
              <a:defRPr sz="1200"/>
            </a:lvl1pPr>
          </a:lstStyle>
          <a:p>
            <a:fld id="{5F29C2D4-4424-41A2-A90C-29D31B733A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5133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69557311"/>
      </p:ext>
    </p:extLst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312520"/>
      </p:ext>
    </p:extLst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8" y="4406907"/>
            <a:ext cx="10363201" cy="1362075"/>
          </a:xfrm>
        </p:spPr>
        <p:txBody>
          <a:bodyPr anchor="t"/>
          <a:lstStyle>
            <a:defPPr>
              <a:defRPr kern="1200"/>
            </a:defPPr>
            <a:lvl1pPr algn="l">
              <a:defRPr sz="1934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8" y="2906715"/>
            <a:ext cx="10363201" cy="1500187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961">
                <a:solidFill>
                  <a:schemeClr val="tx1">
                    <a:tint val="75000"/>
                  </a:schemeClr>
                </a:solidFill>
              </a:defRPr>
            </a:lvl1pPr>
            <a:lvl2pPr marL="220397" indent="0">
              <a:buNone/>
              <a:defRPr sz="867">
                <a:solidFill>
                  <a:schemeClr val="tx1">
                    <a:tint val="75000"/>
                  </a:schemeClr>
                </a:solidFill>
              </a:defRPr>
            </a:lvl2pPr>
            <a:lvl3pPr marL="440794" indent="0">
              <a:buNone/>
              <a:defRPr sz="773">
                <a:solidFill>
                  <a:schemeClr val="tx1">
                    <a:tint val="75000"/>
                  </a:schemeClr>
                </a:solidFill>
              </a:defRPr>
            </a:lvl3pPr>
            <a:lvl4pPr marL="661190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4pPr>
            <a:lvl5pPr marL="881587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5pPr>
            <a:lvl6pPr marL="1101984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6pPr>
            <a:lvl7pPr marL="1322381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7pPr>
            <a:lvl8pPr marL="1542777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8pPr>
            <a:lvl9pPr marL="1763174" indent="0">
              <a:buNone/>
              <a:defRPr sz="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9840672"/>
      </p:ext>
    </p:extLst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1" y="1600203"/>
            <a:ext cx="5384801" cy="4525963"/>
          </a:xfrm>
        </p:spPr>
        <p:txBody>
          <a:bodyPr/>
          <a:lstStyle>
            <a:defPPr>
              <a:defRPr kern="1200"/>
            </a:defPPr>
            <a:lvl1pPr>
              <a:defRPr sz="1348"/>
            </a:lvl1pPr>
            <a:lvl2pPr>
              <a:defRPr sz="1160"/>
            </a:lvl2pPr>
            <a:lvl3pPr>
              <a:defRPr sz="961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3" y="1600203"/>
            <a:ext cx="5384801" cy="4525963"/>
          </a:xfrm>
        </p:spPr>
        <p:txBody>
          <a:bodyPr/>
          <a:lstStyle>
            <a:defPPr>
              <a:defRPr kern="1200"/>
            </a:defPPr>
            <a:lvl1pPr>
              <a:defRPr sz="1348"/>
            </a:lvl1pPr>
            <a:lvl2pPr>
              <a:defRPr sz="1160"/>
            </a:lvl2pPr>
            <a:lvl3pPr>
              <a:defRPr sz="961"/>
            </a:lvl3pPr>
            <a:lvl4pPr>
              <a:defRPr sz="867"/>
            </a:lvl4pPr>
            <a:lvl5pPr>
              <a:defRPr sz="867"/>
            </a:lvl5pPr>
            <a:lvl6pPr>
              <a:defRPr sz="867"/>
            </a:lvl6pPr>
            <a:lvl7pPr>
              <a:defRPr sz="867"/>
            </a:lvl7pPr>
            <a:lvl8pPr>
              <a:defRPr sz="867"/>
            </a:lvl8pPr>
            <a:lvl9pPr>
              <a:defRPr sz="8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8327797"/>
      </p:ext>
    </p:extLst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3" y="1535116"/>
            <a:ext cx="5386917" cy="639761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1160" b="1"/>
            </a:lvl1pPr>
            <a:lvl2pPr marL="220397" indent="0">
              <a:buNone/>
              <a:defRPr sz="961" b="1"/>
            </a:lvl2pPr>
            <a:lvl3pPr marL="440794" indent="0">
              <a:buNone/>
              <a:defRPr sz="867" b="1"/>
            </a:lvl3pPr>
            <a:lvl4pPr marL="661190" indent="0">
              <a:buNone/>
              <a:defRPr sz="773" b="1"/>
            </a:lvl4pPr>
            <a:lvl5pPr marL="881587" indent="0">
              <a:buNone/>
              <a:defRPr sz="773" b="1"/>
            </a:lvl5pPr>
            <a:lvl6pPr marL="1101984" indent="0">
              <a:buNone/>
              <a:defRPr sz="773" b="1"/>
            </a:lvl6pPr>
            <a:lvl7pPr marL="1322381" indent="0">
              <a:buNone/>
              <a:defRPr sz="773" b="1"/>
            </a:lvl7pPr>
            <a:lvl8pPr marL="1542777" indent="0">
              <a:buNone/>
              <a:defRPr sz="773" b="1"/>
            </a:lvl8pPr>
            <a:lvl9pPr marL="1763174" indent="0">
              <a:buNone/>
              <a:defRPr sz="7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3" y="2174878"/>
            <a:ext cx="5386917" cy="3951288"/>
          </a:xfrm>
        </p:spPr>
        <p:txBody>
          <a:bodyPr/>
          <a:lstStyle>
            <a:defPPr>
              <a:defRPr kern="1200"/>
            </a:defPPr>
            <a:lvl1pPr>
              <a:defRPr sz="1160"/>
            </a:lvl1pPr>
            <a:lvl2pPr>
              <a:defRPr sz="961"/>
            </a:lvl2pPr>
            <a:lvl3pPr>
              <a:defRPr sz="867"/>
            </a:lvl3pPr>
            <a:lvl4pPr>
              <a:defRPr sz="773"/>
            </a:lvl4pPr>
            <a:lvl5pPr>
              <a:defRPr sz="773"/>
            </a:lvl5pPr>
            <a:lvl6pPr>
              <a:defRPr sz="773"/>
            </a:lvl6pPr>
            <a:lvl7pPr>
              <a:defRPr sz="773"/>
            </a:lvl7pPr>
            <a:lvl8pPr>
              <a:defRPr sz="773"/>
            </a:lvl8pPr>
            <a:lvl9pPr>
              <a:defRPr sz="7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70" y="1535116"/>
            <a:ext cx="5389033" cy="639761"/>
          </a:xfrm>
        </p:spPr>
        <p:txBody>
          <a:bodyPr anchor="b"/>
          <a:lstStyle>
            <a:defPPr>
              <a:defRPr kern="1200"/>
            </a:defPPr>
            <a:lvl1pPr marL="0" indent="0">
              <a:buNone/>
              <a:defRPr sz="1160" b="1"/>
            </a:lvl1pPr>
            <a:lvl2pPr marL="220397" indent="0">
              <a:buNone/>
              <a:defRPr sz="961" b="1"/>
            </a:lvl2pPr>
            <a:lvl3pPr marL="440794" indent="0">
              <a:buNone/>
              <a:defRPr sz="867" b="1"/>
            </a:lvl3pPr>
            <a:lvl4pPr marL="661190" indent="0">
              <a:buNone/>
              <a:defRPr sz="773" b="1"/>
            </a:lvl4pPr>
            <a:lvl5pPr marL="881587" indent="0">
              <a:buNone/>
              <a:defRPr sz="773" b="1"/>
            </a:lvl5pPr>
            <a:lvl6pPr marL="1101984" indent="0">
              <a:buNone/>
              <a:defRPr sz="773" b="1"/>
            </a:lvl6pPr>
            <a:lvl7pPr marL="1322381" indent="0">
              <a:buNone/>
              <a:defRPr sz="773" b="1"/>
            </a:lvl7pPr>
            <a:lvl8pPr marL="1542777" indent="0">
              <a:buNone/>
              <a:defRPr sz="773" b="1"/>
            </a:lvl8pPr>
            <a:lvl9pPr marL="1763174" indent="0">
              <a:buNone/>
              <a:defRPr sz="77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70" y="2174878"/>
            <a:ext cx="5389033" cy="3951288"/>
          </a:xfrm>
        </p:spPr>
        <p:txBody>
          <a:bodyPr/>
          <a:lstStyle>
            <a:defPPr>
              <a:defRPr kern="1200"/>
            </a:defPPr>
            <a:lvl1pPr>
              <a:defRPr sz="1160"/>
            </a:lvl1pPr>
            <a:lvl2pPr>
              <a:defRPr sz="961"/>
            </a:lvl2pPr>
            <a:lvl3pPr>
              <a:defRPr sz="867"/>
            </a:lvl3pPr>
            <a:lvl4pPr>
              <a:defRPr sz="773"/>
            </a:lvl4pPr>
            <a:lvl5pPr>
              <a:defRPr sz="773"/>
            </a:lvl5pPr>
            <a:lvl6pPr>
              <a:defRPr sz="773"/>
            </a:lvl6pPr>
            <a:lvl7pPr>
              <a:defRPr sz="773"/>
            </a:lvl7pPr>
            <a:lvl8pPr>
              <a:defRPr sz="773"/>
            </a:lvl8pPr>
            <a:lvl9pPr>
              <a:defRPr sz="77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4033029"/>
      </p:ext>
    </p:extLst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4502"/>
      </p:ext>
    </p:extLst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814781"/>
      </p:ext>
    </p:extLst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4"/>
            <a:ext cx="4011084" cy="1162050"/>
          </a:xfrm>
        </p:spPr>
        <p:txBody>
          <a:bodyPr anchor="b"/>
          <a:lstStyle>
            <a:defPPr>
              <a:defRPr kern="1200"/>
            </a:defPPr>
            <a:lvl1pPr algn="l">
              <a:defRPr sz="9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6" y="273053"/>
            <a:ext cx="6815665" cy="5853113"/>
          </a:xfrm>
        </p:spPr>
        <p:txBody>
          <a:bodyPr/>
          <a:lstStyle>
            <a:defPPr>
              <a:defRPr kern="1200"/>
            </a:defPPr>
            <a:lvl1pPr>
              <a:defRPr sz="1547"/>
            </a:lvl1pPr>
            <a:lvl2pPr>
              <a:defRPr sz="1348"/>
            </a:lvl2pPr>
            <a:lvl3pPr>
              <a:defRPr sz="1160"/>
            </a:lvl3pPr>
            <a:lvl4pPr>
              <a:defRPr sz="961"/>
            </a:lvl4pPr>
            <a:lvl5pPr>
              <a:defRPr sz="961"/>
            </a:lvl5pPr>
            <a:lvl6pPr>
              <a:defRPr sz="961"/>
            </a:lvl6pPr>
            <a:lvl7pPr>
              <a:defRPr sz="961"/>
            </a:lvl7pPr>
            <a:lvl8pPr>
              <a:defRPr sz="961"/>
            </a:lvl8pPr>
            <a:lvl9pPr>
              <a:defRPr sz="96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1"/>
            <a:ext cx="4011084" cy="4691063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680"/>
            </a:lvl1pPr>
            <a:lvl2pPr marL="220397" indent="0">
              <a:buNone/>
              <a:defRPr sz="574"/>
            </a:lvl2pPr>
            <a:lvl3pPr marL="440794" indent="0">
              <a:buNone/>
              <a:defRPr sz="481"/>
            </a:lvl3pPr>
            <a:lvl4pPr marL="661190" indent="0">
              <a:buNone/>
              <a:defRPr sz="434"/>
            </a:lvl4pPr>
            <a:lvl5pPr marL="881587" indent="0">
              <a:buNone/>
              <a:defRPr sz="434"/>
            </a:lvl5pPr>
            <a:lvl6pPr marL="1101984" indent="0">
              <a:buNone/>
              <a:defRPr sz="434"/>
            </a:lvl6pPr>
            <a:lvl7pPr marL="1322381" indent="0">
              <a:buNone/>
              <a:defRPr sz="434"/>
            </a:lvl7pPr>
            <a:lvl8pPr marL="1542777" indent="0">
              <a:buNone/>
              <a:defRPr sz="434"/>
            </a:lvl8pPr>
            <a:lvl9pPr marL="1763174" indent="0">
              <a:buNone/>
              <a:defRPr sz="4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449707"/>
      </p:ext>
    </p:extLst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21" y="4800602"/>
            <a:ext cx="7315200" cy="566739"/>
          </a:xfrm>
        </p:spPr>
        <p:txBody>
          <a:bodyPr anchor="b"/>
          <a:lstStyle>
            <a:defPPr>
              <a:defRPr kern="1200"/>
            </a:defPPr>
            <a:lvl1pPr algn="l">
              <a:defRPr sz="961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21" y="612780"/>
            <a:ext cx="7315200" cy="4114800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1547"/>
            </a:lvl1pPr>
            <a:lvl2pPr marL="220397" indent="0">
              <a:buNone/>
              <a:defRPr sz="1348"/>
            </a:lvl2pPr>
            <a:lvl3pPr marL="440794" indent="0">
              <a:buNone/>
              <a:defRPr sz="1160"/>
            </a:lvl3pPr>
            <a:lvl4pPr marL="661190" indent="0">
              <a:buNone/>
              <a:defRPr sz="961"/>
            </a:lvl4pPr>
            <a:lvl5pPr marL="881587" indent="0">
              <a:buNone/>
              <a:defRPr sz="961"/>
            </a:lvl5pPr>
            <a:lvl6pPr marL="1101984" indent="0">
              <a:buNone/>
              <a:defRPr sz="961"/>
            </a:lvl6pPr>
            <a:lvl7pPr marL="1322381" indent="0">
              <a:buNone/>
              <a:defRPr sz="961"/>
            </a:lvl7pPr>
            <a:lvl8pPr marL="1542777" indent="0">
              <a:buNone/>
              <a:defRPr sz="961"/>
            </a:lvl8pPr>
            <a:lvl9pPr marL="1763174" indent="0">
              <a:buNone/>
              <a:defRPr sz="961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21" y="5367344"/>
            <a:ext cx="7315200" cy="804861"/>
          </a:xfrm>
        </p:spPr>
        <p:txBody>
          <a:bodyPr/>
          <a:lstStyle>
            <a:defPPr>
              <a:defRPr kern="1200"/>
            </a:defPPr>
            <a:lvl1pPr marL="0" indent="0">
              <a:buNone/>
              <a:defRPr sz="680"/>
            </a:lvl1pPr>
            <a:lvl2pPr marL="220397" indent="0">
              <a:buNone/>
              <a:defRPr sz="574"/>
            </a:lvl2pPr>
            <a:lvl3pPr marL="440794" indent="0">
              <a:buNone/>
              <a:defRPr sz="481"/>
            </a:lvl3pPr>
            <a:lvl4pPr marL="661190" indent="0">
              <a:buNone/>
              <a:defRPr sz="434"/>
            </a:lvl4pPr>
            <a:lvl5pPr marL="881587" indent="0">
              <a:buNone/>
              <a:defRPr sz="434"/>
            </a:lvl5pPr>
            <a:lvl6pPr marL="1101984" indent="0">
              <a:buNone/>
              <a:defRPr sz="434"/>
            </a:lvl6pPr>
            <a:lvl7pPr marL="1322381" indent="0">
              <a:buNone/>
              <a:defRPr sz="434"/>
            </a:lvl7pPr>
            <a:lvl8pPr marL="1542777" indent="0">
              <a:buNone/>
              <a:defRPr sz="434"/>
            </a:lvl8pPr>
            <a:lvl9pPr marL="1763174" indent="0">
              <a:buNone/>
              <a:defRPr sz="434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626189"/>
      </p:ext>
    </p:extLst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24836"/>
      </p:ext>
    </p:extLst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3" y="274641"/>
            <a:ext cx="2743200" cy="5851525"/>
          </a:xfrm>
        </p:spPr>
        <p:txBody>
          <a:bodyPr vert="eaVert"/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2" y="274641"/>
            <a:ext cx="8026401" cy="5851525"/>
          </a:xfrm>
        </p:spPr>
        <p:txBody>
          <a:bodyPr vert="eaVert"/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defPPr>
              <a:defRPr kern="1200"/>
            </a:def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defPPr>
              <a:defRPr kern="1200"/>
            </a:def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defPPr>
              <a:defRPr kern="1200"/>
            </a:def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4872284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2" y="274639"/>
            <a:ext cx="10972799" cy="1143001"/>
          </a:xfrm>
          <a:prstGeom prst="rect">
            <a:avLst/>
          </a:prstGeom>
        </p:spPr>
        <p:txBody>
          <a:bodyPr vert="horz" lIns="376108" tIns="188056" rIns="376108" bIns="188056" rtlCol="0" anchor="ctr">
            <a:normAutofit/>
          </a:bodyPr>
          <a:lstStyle>
            <a:defPPr>
              <a:defRPr kern="1200"/>
            </a:def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2" y="1600203"/>
            <a:ext cx="10972799" cy="4525963"/>
          </a:xfrm>
          <a:prstGeom prst="rect">
            <a:avLst/>
          </a:prstGeom>
        </p:spPr>
        <p:txBody>
          <a:bodyPr vert="horz" lIns="376108" tIns="188056" rIns="376108" bIns="188056" rtlCol="0">
            <a:normAutofit/>
          </a:bodyPr>
          <a:lstStyle>
            <a:defPPr>
              <a:defRPr kern="1200"/>
            </a:def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3" y="6356355"/>
            <a:ext cx="2844800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l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3EE5B7-680E-44FF-962F-3113FAB5030E}" type="datetimeFigureOut">
              <a:rPr lang="en-US" smtClean="0"/>
              <a:t>9/14/2026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2" y="6356355"/>
            <a:ext cx="3860800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ctr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4" y="6356355"/>
            <a:ext cx="2844800" cy="365125"/>
          </a:xfrm>
          <a:prstGeom prst="rect">
            <a:avLst/>
          </a:prstGeom>
        </p:spPr>
        <p:txBody>
          <a:bodyPr vert="horz" lIns="376108" tIns="188056" rIns="376108" bIns="188056" rtlCol="0" anchor="ctr"/>
          <a:lstStyle>
            <a:defPPr>
              <a:defRPr kern="1200"/>
            </a:defPPr>
            <a:lvl1pPr algn="r">
              <a:defRPr sz="574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FB6C12-88B7-467E-AE43-45481E628990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New picture"/>
          <p:cNvPicPr/>
          <p:nvPr/>
        </p:nvPicPr>
        <p:blipFill>
          <a:blip r:embed="rId13"/>
          <a:stretch>
            <a:fillRect/>
          </a:stretch>
        </p:blipFill>
        <p:spPr>
          <a:xfrm rot="16200000">
            <a:off x="-2573363" y="3007506"/>
            <a:ext cx="2230438" cy="1458148"/>
          </a:xfrm>
          <a:prstGeom prst="rect">
            <a:avLst/>
          </a:prstGeom>
        </p:spPr>
      </p:pic>
      <p:pic>
        <p:nvPicPr>
          <p:cNvPr id="8" name="New picture"/>
          <p:cNvPicPr/>
          <p:nvPr/>
        </p:nvPicPr>
        <p:blipFill>
          <a:blip r:embed="rId13"/>
          <a:stretch>
            <a:fillRect/>
          </a:stretch>
        </p:blipFill>
        <p:spPr>
          <a:xfrm rot="5400000">
            <a:off x="12534933" y="3007506"/>
            <a:ext cx="2230438" cy="1458148"/>
          </a:xfrm>
          <a:prstGeom prst="rect">
            <a:avLst/>
          </a:prstGeom>
        </p:spPr>
      </p:pic>
      <p:pic>
        <p:nvPicPr>
          <p:cNvPr id="9" name="New picture"/>
          <p:cNvPicPr/>
          <p:nvPr/>
        </p:nvPicPr>
        <p:blipFill>
          <a:blip r:embed="rId14"/>
          <a:stretch>
            <a:fillRect/>
          </a:stretch>
        </p:blipFill>
        <p:spPr>
          <a:xfrm>
            <a:off x="540928" y="6937377"/>
            <a:ext cx="11110148" cy="226219"/>
          </a:xfrm>
          <a:prstGeom prst="rect">
            <a:avLst/>
          </a:prstGeom>
        </p:spPr>
      </p:pic>
      <p:sp>
        <p:nvSpPr>
          <p:cNvPr id="10" name="New shape"/>
          <p:cNvSpPr/>
          <p:nvPr/>
        </p:nvSpPr>
        <p:spPr>
          <a:xfrm>
            <a:off x="540928" y="7026676"/>
            <a:ext cx="6096000" cy="1984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sz="713">
                <a:solidFill>
                  <a:srgbClr val="808080"/>
                </a:solidFill>
              </a:rPr>
              <a:t>Template ID: hypotheticalocean  Size: 36x48</a:t>
            </a:r>
          </a:p>
        </p:txBody>
      </p:sp>
    </p:spTree>
    <p:extLst>
      <p:ext uri="{BB962C8B-B14F-4D97-AF65-F5344CB8AC3E}">
        <p14:creationId xmlns:p14="http://schemas.microsoft.com/office/powerpoint/2010/main" val="2659232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261" r:id="rId1"/>
    <p:sldLayoutId id="2147484262" r:id="rId2"/>
    <p:sldLayoutId id="2147484263" r:id="rId3"/>
    <p:sldLayoutId id="2147484264" r:id="rId4"/>
    <p:sldLayoutId id="2147484265" r:id="rId5"/>
    <p:sldLayoutId id="2147484266" r:id="rId6"/>
    <p:sldLayoutId id="2147484267" r:id="rId7"/>
    <p:sldLayoutId id="2147484268" r:id="rId8"/>
    <p:sldLayoutId id="2147484269" r:id="rId9"/>
    <p:sldLayoutId id="2147484270" r:id="rId10"/>
    <p:sldLayoutId id="2147484271" r:id="rId11"/>
  </p:sldLayoutIdLst>
  <p:transition/>
  <p:txStyles>
    <p:titleStyle>
      <a:defPPr>
        <a:defRPr kern="1200"/>
      </a:defPPr>
      <a:lvl1pPr algn="ctr" defTabSz="440794" rtl="0" eaLnBrk="1" latinLnBrk="0" hangingPunct="1">
        <a:spcBef>
          <a:spcPct val="0"/>
        </a:spcBef>
        <a:buNone/>
        <a:defRPr sz="212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defPPr>
        <a:defRPr kern="1200"/>
      </a:defPPr>
      <a:lvl1pPr marL="165297" indent="-165297" algn="l" defTabSz="440794" rtl="0" eaLnBrk="1" latinLnBrk="0" hangingPunct="1">
        <a:spcBef>
          <a:spcPct val="20000"/>
        </a:spcBef>
        <a:buFont typeface="Arial" pitchFamily="34" charset="0"/>
        <a:buChar char="•"/>
        <a:defRPr sz="1547" kern="1200">
          <a:solidFill>
            <a:schemeClr val="tx1"/>
          </a:solidFill>
          <a:latin typeface="+mn-lt"/>
          <a:ea typeface="+mn-ea"/>
          <a:cs typeface="+mn-cs"/>
        </a:defRPr>
      </a:lvl1pPr>
      <a:lvl2pPr marL="358145" indent="-137748" algn="l" defTabSz="440794" rtl="0" eaLnBrk="1" latinLnBrk="0" hangingPunct="1">
        <a:spcBef>
          <a:spcPct val="20000"/>
        </a:spcBef>
        <a:buFont typeface="Arial" pitchFamily="34" charset="0"/>
        <a:buChar char="–"/>
        <a:defRPr sz="1348" kern="1200">
          <a:solidFill>
            <a:schemeClr val="tx1"/>
          </a:solidFill>
          <a:latin typeface="+mn-lt"/>
          <a:ea typeface="+mn-ea"/>
          <a:cs typeface="+mn-cs"/>
        </a:defRPr>
      </a:lvl2pPr>
      <a:lvl3pPr marL="550991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1160" kern="1200">
          <a:solidFill>
            <a:schemeClr val="tx1"/>
          </a:solidFill>
          <a:latin typeface="+mn-lt"/>
          <a:ea typeface="+mn-ea"/>
          <a:cs typeface="+mn-cs"/>
        </a:defRPr>
      </a:lvl3pPr>
      <a:lvl4pPr marL="771389" indent="-110198" algn="l" defTabSz="440794" rtl="0" eaLnBrk="1" latinLnBrk="0" hangingPunct="1">
        <a:spcBef>
          <a:spcPct val="20000"/>
        </a:spcBef>
        <a:buFont typeface="Arial" pitchFamily="34" charset="0"/>
        <a:buChar char="–"/>
        <a:defRPr sz="961" kern="1200">
          <a:solidFill>
            <a:schemeClr val="tx1"/>
          </a:solidFill>
          <a:latin typeface="+mn-lt"/>
          <a:ea typeface="+mn-ea"/>
          <a:cs typeface="+mn-cs"/>
        </a:defRPr>
      </a:lvl4pPr>
      <a:lvl5pPr marL="991785" indent="-110198" algn="l" defTabSz="440794" rtl="0" eaLnBrk="1" latinLnBrk="0" hangingPunct="1">
        <a:spcBef>
          <a:spcPct val="20000"/>
        </a:spcBef>
        <a:buFont typeface="Arial" pitchFamily="34" charset="0"/>
        <a:buChar char="»"/>
        <a:defRPr sz="961" kern="1200">
          <a:solidFill>
            <a:schemeClr val="tx1"/>
          </a:solidFill>
          <a:latin typeface="+mn-lt"/>
          <a:ea typeface="+mn-ea"/>
          <a:cs typeface="+mn-cs"/>
        </a:defRPr>
      </a:lvl5pPr>
      <a:lvl6pPr marL="1212182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6pPr>
      <a:lvl7pPr marL="1432579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7pPr>
      <a:lvl8pPr marL="1652976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8pPr>
      <a:lvl9pPr marL="1873373" indent="-110198" algn="l" defTabSz="440794" rtl="0" eaLnBrk="1" latinLnBrk="0" hangingPunct="1">
        <a:spcBef>
          <a:spcPct val="20000"/>
        </a:spcBef>
        <a:buFont typeface="Arial" pitchFamily="34" charset="0"/>
        <a:buChar char="•"/>
        <a:defRPr sz="96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1pPr>
      <a:lvl2pPr marL="220397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2pPr>
      <a:lvl3pPr marL="440794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3pPr>
      <a:lvl4pPr marL="661190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4pPr>
      <a:lvl5pPr marL="881587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5pPr>
      <a:lvl6pPr marL="1101984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6pPr>
      <a:lvl7pPr marL="1322381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7pPr>
      <a:lvl8pPr marL="1542777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8pPr>
      <a:lvl9pPr marL="1763174" algn="l" defTabSz="440794" rtl="0" eaLnBrk="1" latinLnBrk="0" hangingPunct="1">
        <a:defRPr sz="86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6788677"/>
              </p:ext>
            </p:extLst>
          </p:nvPr>
        </p:nvGraphicFramePr>
        <p:xfrm>
          <a:off x="133873" y="1564447"/>
          <a:ext cx="11932774" cy="50353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966387">
                  <a:extLst>
                    <a:ext uri="{9D8B030D-6E8A-4147-A177-3AD203B41FA5}">
                      <a16:colId xmlns:a16="http://schemas.microsoft.com/office/drawing/2014/main" val="2435425846"/>
                    </a:ext>
                  </a:extLst>
                </a:gridCol>
                <a:gridCol w="5966387">
                  <a:extLst>
                    <a:ext uri="{9D8B030D-6E8A-4147-A177-3AD203B41FA5}">
                      <a16:colId xmlns:a16="http://schemas.microsoft.com/office/drawing/2014/main" val="341446115"/>
                    </a:ext>
                  </a:extLst>
                </a:gridCol>
              </a:tblGrid>
              <a:tr h="5035329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14088787"/>
                  </a:ext>
                </a:extLst>
              </a:tr>
            </a:tbl>
          </a:graphicData>
        </a:graphic>
      </p:graphicFrame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67A8C7C2-DA70-4634-8A39-9DF09E2E470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14" y="548622"/>
            <a:ext cx="717733" cy="711084"/>
          </a:xfrm>
          <a:prstGeom prst="ellipse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724841" y="150528"/>
            <a:ext cx="1001802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CHEMICAL PROFILE OF THE DRY EXTRACT OF </a:t>
            </a:r>
            <a:r>
              <a:rPr lang="en-US" sz="20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HYPERICUM PERFORATUM</a:t>
            </a:r>
            <a:r>
              <a:rPr lang="en-US" sz="20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FROM THE FLORA OF THE REPUBLIC OF MOLDOVA</a:t>
            </a:r>
            <a:endParaRPr lang="ru-MD" sz="20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627632" y="862748"/>
            <a:ext cx="10276717" cy="841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b="1" u="sng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Anna Benea, </a:t>
            </a:r>
            <a:r>
              <a:rPr lang="it-IT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Ecaterina Mazur, Valeriana Pantea, Ianoș Corețchi</a:t>
            </a:r>
            <a:endParaRPr lang="en-US" sz="1800" b="1" u="sng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eaLnBrk="0" hangingPunct="0"/>
            <a:r>
              <a:rPr lang="en-US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Nicolae </a:t>
            </a:r>
            <a:r>
              <a:rPr lang="en-US" sz="1800" b="1" i="1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Testemitanu</a:t>
            </a:r>
            <a:r>
              <a:rPr lang="en-US" sz="1800" b="1" i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State University of Medicine and Pharmacy, Chisinau, Republic of Moldova</a:t>
            </a:r>
            <a:endParaRPr lang="ru-MD" sz="1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127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2" name="Прямоугольник 91"/>
          <p:cNvSpPr/>
          <p:nvPr/>
        </p:nvSpPr>
        <p:spPr>
          <a:xfrm>
            <a:off x="224110" y="1536908"/>
            <a:ext cx="5787663" cy="50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7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Aim of the </a:t>
            </a:r>
            <a:r>
              <a:rPr lang="ro-RO" sz="127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27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tudy</a:t>
            </a:r>
            <a:r>
              <a:rPr lang="ro-RO" sz="127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sz="1633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latin typeface="Times New Roman" panose="02020603050405020304" pitchFamily="18" charset="0"/>
                <a:ea typeface="Times New Roman" panose="02020603050405020304" pitchFamily="18" charset="0"/>
              </a:rPr>
              <a:t>The aim of this study was to obtain a dry extract from the aerial parts of the plant using the maceration method and to determine its chemical composition</a:t>
            </a:r>
            <a:endParaRPr lang="ru-RU" sz="1089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8" name="Прямоугольник 107"/>
          <p:cNvSpPr/>
          <p:nvPr/>
        </p:nvSpPr>
        <p:spPr>
          <a:xfrm>
            <a:off x="83953" y="5291375"/>
            <a:ext cx="5874079" cy="15547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7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Results</a:t>
            </a:r>
            <a:r>
              <a:rPr lang="ro-RO" sz="1633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o-RO" sz="1452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chemical compounds were identified using HPLC by comparing their retention times (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tR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with those of standard substances analyzed under the same conditions. The following were identified: rutin (6.084),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hyperoside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(7.134), </a:t>
            </a:r>
            <a:r>
              <a:rPr lang="en-US" sz="11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isoquercitrin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(7.457), quercitrin (11.315), chlorogenic acid (3.846), and catechin (4.048). The total flavonoids (81.018 ± 0.953 mg RU/g extract, expressed as rutin equivalents), polyphenols (77.740 ± 2.348 mg AG/g extract, expressed as gallic acid equivalents), and hydroxycinnamic acids (58.161 ± 0.258 mg AC/g extract, expressed as</a:t>
            </a:r>
            <a:r>
              <a:rPr lang="en-US" sz="11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caffeic acid equivalents) indicate a high content of phenolic compounds in the analyzed extract</a:t>
            </a:r>
            <a:endParaRPr lang="ru-MD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27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0" name="Прямоугольник 109"/>
          <p:cNvSpPr/>
          <p:nvPr/>
        </p:nvSpPr>
        <p:spPr>
          <a:xfrm>
            <a:off x="6103399" y="5964438"/>
            <a:ext cx="5964412" cy="767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en-US" sz="11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Acknowledgments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This study was supported by the research project 25</a:t>
            </a:r>
            <a:r>
              <a:rPr lang="ro-RO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.80012.8007.04SE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„In vivo evaluation of the anti-inflammatory activity of polyphenolic extracts from Hypericum perforatum L. and Agrimonia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eupatoria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L., derived from local raw materials”, funded by ANCD.</a:t>
            </a:r>
            <a:endParaRPr lang="ru-MD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089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3" name="Прямоугольник 112"/>
          <p:cNvSpPr/>
          <p:nvPr/>
        </p:nvSpPr>
        <p:spPr>
          <a:xfrm>
            <a:off x="45692" y="2097016"/>
            <a:ext cx="5915269" cy="1106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089" b="1" i="1" dirty="0">
                <a:latin typeface="Times New Roman" panose="02020603050405020304" pitchFamily="18" charset="0"/>
              </a:rPr>
              <a:t>Materials and </a:t>
            </a:r>
            <a:r>
              <a:rPr lang="ro-RO" sz="1089" b="1" i="1" dirty="0">
                <a:latin typeface="Times New Roman" panose="02020603050405020304" pitchFamily="18" charset="0"/>
              </a:rPr>
              <a:t>m</a:t>
            </a:r>
            <a:r>
              <a:rPr lang="en-US" sz="1089" b="1" i="1" dirty="0">
                <a:latin typeface="Times New Roman" panose="02020603050405020304" pitchFamily="18" charset="0"/>
              </a:rPr>
              <a:t>et</a:t>
            </a:r>
            <a:r>
              <a:rPr lang="ro-RO" sz="1089" b="1" i="1" dirty="0">
                <a:latin typeface="Times New Roman" panose="02020603050405020304" pitchFamily="18" charset="0"/>
              </a:rPr>
              <a:t>h</a:t>
            </a:r>
            <a:r>
              <a:rPr lang="en-US" sz="1089" b="1" i="1" dirty="0" err="1">
                <a:latin typeface="Times New Roman" panose="02020603050405020304" pitchFamily="18" charset="0"/>
              </a:rPr>
              <a:t>ods</a:t>
            </a:r>
            <a:r>
              <a:rPr lang="ro-RO" sz="1089" b="1" i="1" dirty="0">
                <a:latin typeface="Times New Roman" panose="02020603050405020304" pitchFamily="18" charset="0"/>
              </a:rPr>
              <a:t>.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phenolic compounds were extracted using the fractional maceration method with agitation, employing ethanol 80% (ratio 1:20 w/v) as the solvent. The extract solution was concentrated using a rotary evaporator. The phenolic compounds were identified using HPLC, the total content of flavonoids, polyphenols, and hydroxycinnamic acids was determined using spectrophotometric methods.</a:t>
            </a:r>
            <a:endParaRPr lang="ru-MD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ru-RU" sz="1089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8" name="Прямоугольник 117"/>
          <p:cNvSpPr/>
          <p:nvPr/>
        </p:nvSpPr>
        <p:spPr>
          <a:xfrm>
            <a:off x="6063647" y="5202607"/>
            <a:ext cx="5968369" cy="795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o-RO" sz="127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Conclusions. 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Although the simplest method was used to extract phenolic compounds from the plant material </a:t>
            </a:r>
            <a:r>
              <a:rPr lang="en-US" sz="1100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Hyperici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herba</a:t>
            </a:r>
            <a:r>
              <a:rPr lang="en-US" sz="11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the results of the chemical analysis indicate a high content of phenolic compounds in the dry extract. This extract can subsequently be used in preclinical studies to determine its anti-inflammatory and antioxidant activity </a:t>
            </a:r>
            <a:r>
              <a:rPr lang="en-US" sz="11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vivo</a:t>
            </a:r>
            <a:r>
              <a:rPr lang="en-US" sz="11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089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2" name="Прямоугольник 121"/>
          <p:cNvSpPr/>
          <p:nvPr/>
        </p:nvSpPr>
        <p:spPr>
          <a:xfrm>
            <a:off x="173298" y="6593713"/>
            <a:ext cx="1186020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National Conference with International Participation: Natural</a:t>
            </a:r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Sciences in the Dialogue of Generations,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VIIIth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edition</a:t>
            </a:r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Chisinau, Republic of Moldova</a:t>
            </a:r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September 17–19, 2025</a:t>
            </a:r>
            <a:r>
              <a:rPr lang="ro-RO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399" y="1636831"/>
            <a:ext cx="3607721" cy="140137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9711120" y="1789250"/>
            <a:ext cx="230679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HPLC chromatogram of the dry extract of Hyperici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herba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obtained at a wavelength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280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nm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6689" y="3025418"/>
            <a:ext cx="5385155" cy="954331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45356" y="3854938"/>
            <a:ext cx="5927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Process for obtaining dry extracts from 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ro-RO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yperici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herba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I – fractional maceration with agitation; II – separation of the residue from the extractive solution; III – filtration; IV – concentration of the extractive solution; V – grinding of the dry extract.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Рисунок 6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7712" y="4463409"/>
            <a:ext cx="4606724" cy="6285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45356" y="5091935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 Determination of total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hydroxycinnamic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acids using the </a:t>
            </a:r>
            <a:r>
              <a:rPr lang="en-US" sz="1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Arnow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reagent</a:t>
            </a:r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02296" y="3072898"/>
            <a:ext cx="3814500" cy="1996374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9842444" y="3526055"/>
            <a:ext cx="228494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Figura 4. T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</a:t>
            </a:r>
            <a:r>
              <a:rPr lang="ro-RO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total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phenolic compounds in the extract obtained from the aerial parts of </a:t>
            </a:r>
            <a:r>
              <a:rPr lang="en-US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Hypericum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perforatum</a:t>
            </a:r>
            <a:endParaRPr lang="ru-RU" sz="12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813" y="40098"/>
            <a:ext cx="689028" cy="986023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492696" y="17707"/>
            <a:ext cx="619085" cy="1000060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1248915" y="61758"/>
            <a:ext cx="778008" cy="798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871067"/>
      </p:ext>
    </p:extLst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NET" val="4.0.30319.42000"/>
  <p:tag name="AS_OS" val="Microsoft Windows NT 6.2.9200.0"/>
  <p:tag name="AS_RELEASE_DATE" val="2022.04.14"/>
  <p:tag name="AS_TITLE" val="Aspose.Slides for .NET 4.0 Client Profile"/>
  <p:tag name="AS_VERSION" val="22.4"/>
  <p:tag name="POSTERNERDTEMPLATE" val="hypotheticalocean|08-2022"/>
</p:tagLst>
</file>

<file path=ppt/theme/theme1.xml><?xml version="1.0" encoding="utf-8"?>
<a:theme xmlns:a="http://schemas.openxmlformats.org/drawingml/2006/main" name="Office Theme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Arial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5463</TotalTime>
  <Words>448</Words>
  <Application>Microsoft Office PowerPoint</Application>
  <PresentationFormat>Широкоэкранный</PresentationFormat>
  <Paragraphs>13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Calibri</vt:lpstr>
      <vt:lpstr>Times New Roman</vt:lpstr>
      <vt:lpstr>Arial</vt:lpstr>
      <vt:lpstr>Office Theme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Sample research poster</dc:title>
  <dc:subject>Free Poster Presentation Example</dc:subject>
  <dc:creator>Graphicsland/MakeSigns.com</dc:creator>
  <cp:keywords>scientific, research, template, custom, poster, presentation, symposium, printing, powerpoint, create, design, example, sample, download</cp:keywords>
  <dc:description>Download our scientific poster templates at no cost to you and get one step closer to making a great research poster.</dc:description>
  <cp:lastModifiedBy>USMF</cp:lastModifiedBy>
  <cp:revision>65</cp:revision>
  <cp:lastPrinted>2011-01-21T18:13:44Z</cp:lastPrinted>
  <dcterms:modified xsi:type="dcterms:W3CDTF">2026-09-14T16:33:45Z</dcterms:modified>
  <cp:category>scientific poster powerpoint</cp:category>
</cp:coreProperties>
</file>