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60" r:id="rId1"/>
  </p:sldMasterIdLst>
  <p:handoutMasterIdLst>
    <p:handoutMasterId r:id="rId3"/>
  </p:handoutMasterIdLst>
  <p:sldIdLst>
    <p:sldId id="256" r:id="rId2"/>
  </p:sldIdLst>
  <p:sldSz cx="12192000" cy="6858000"/>
  <p:notesSz cx="7010400" cy="9271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custDataLst>
    <p:tags r:id="rId8"/>
  </p:custDataLst>
  <p:defaultTextStyle>
    <a:defPPr>
      <a:defRPr lang="en-US"/>
    </a:defPPr>
    <a:lvl1pPr marL="0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1pPr>
    <a:lvl2pPr marL="40471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2pPr>
    <a:lvl3pPr marL="80942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3pPr>
    <a:lvl4pPr marL="121413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4pPr>
    <a:lvl5pPr marL="1618842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5pPr>
    <a:lvl6pPr marL="2023552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6pPr>
    <a:lvl7pPr marL="242826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7pPr>
    <a:lvl8pPr marL="283297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8pPr>
    <a:lvl9pPr marL="323768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53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99"/>
    <a:srgbClr val="FF79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40" autoAdjust="0"/>
    <p:restoredTop sz="94721" autoAdjust="0"/>
  </p:normalViewPr>
  <p:slideViewPr>
    <p:cSldViewPr snapToGrid="0">
      <p:cViewPr varScale="1">
        <p:scale>
          <a:sx n="83" d="100"/>
          <a:sy n="83" d="100"/>
        </p:scale>
        <p:origin x="690" y="66"/>
      </p:cViewPr>
      <p:guideLst>
        <p:guide orient="horz"/>
        <p:guide pos="53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5731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25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8" y="4406907"/>
            <a:ext cx="10363201" cy="1362075"/>
          </a:xfrm>
        </p:spPr>
        <p:txBody>
          <a:bodyPr anchor="t"/>
          <a:lstStyle>
            <a:defPPr>
              <a:defRPr kern="1200"/>
            </a:defPPr>
            <a:lvl1pPr algn="l">
              <a:defRPr sz="193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8" y="2906715"/>
            <a:ext cx="10363201" cy="1500187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961">
                <a:solidFill>
                  <a:schemeClr val="tx1">
                    <a:tint val="75000"/>
                  </a:schemeClr>
                </a:solidFill>
              </a:defRPr>
            </a:lvl1pPr>
            <a:lvl2pPr marL="220397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2pPr>
            <a:lvl3pPr marL="440794" indent="0">
              <a:buNone/>
              <a:defRPr sz="773">
                <a:solidFill>
                  <a:schemeClr val="tx1">
                    <a:tint val="75000"/>
                  </a:schemeClr>
                </a:solidFill>
              </a:defRPr>
            </a:lvl3pPr>
            <a:lvl4pPr marL="661190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4pPr>
            <a:lvl5pPr marL="881587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5pPr>
            <a:lvl6pPr marL="1101984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6pPr>
            <a:lvl7pPr marL="1322381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7pPr>
            <a:lvl8pPr marL="1542777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8pPr>
            <a:lvl9pPr marL="1763174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406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3"/>
            <a:ext cx="5384801" cy="4525963"/>
          </a:xfrm>
        </p:spPr>
        <p:txBody>
          <a:bodyPr/>
          <a:lstStyle>
            <a:defPPr>
              <a:defRPr kern="1200"/>
            </a:defPPr>
            <a:lvl1pPr>
              <a:defRPr sz="1348"/>
            </a:lvl1pPr>
            <a:lvl2pPr>
              <a:defRPr sz="1160"/>
            </a:lvl2pPr>
            <a:lvl3pPr>
              <a:defRPr sz="961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3" y="1600203"/>
            <a:ext cx="5384801" cy="4525963"/>
          </a:xfrm>
        </p:spPr>
        <p:txBody>
          <a:bodyPr/>
          <a:lstStyle>
            <a:defPPr>
              <a:defRPr kern="1200"/>
            </a:defPPr>
            <a:lvl1pPr>
              <a:defRPr sz="1348"/>
            </a:lvl1pPr>
            <a:lvl2pPr>
              <a:defRPr sz="1160"/>
            </a:lvl2pPr>
            <a:lvl3pPr>
              <a:defRPr sz="961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277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6"/>
            <a:ext cx="5386917" cy="639761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1160" b="1"/>
            </a:lvl1pPr>
            <a:lvl2pPr marL="220397" indent="0">
              <a:buNone/>
              <a:defRPr sz="961" b="1"/>
            </a:lvl2pPr>
            <a:lvl3pPr marL="440794" indent="0">
              <a:buNone/>
              <a:defRPr sz="867" b="1"/>
            </a:lvl3pPr>
            <a:lvl4pPr marL="661190" indent="0">
              <a:buNone/>
              <a:defRPr sz="773" b="1"/>
            </a:lvl4pPr>
            <a:lvl5pPr marL="881587" indent="0">
              <a:buNone/>
              <a:defRPr sz="773" b="1"/>
            </a:lvl5pPr>
            <a:lvl6pPr marL="1101984" indent="0">
              <a:buNone/>
              <a:defRPr sz="773" b="1"/>
            </a:lvl6pPr>
            <a:lvl7pPr marL="1322381" indent="0">
              <a:buNone/>
              <a:defRPr sz="773" b="1"/>
            </a:lvl7pPr>
            <a:lvl8pPr marL="1542777" indent="0">
              <a:buNone/>
              <a:defRPr sz="773" b="1"/>
            </a:lvl8pPr>
            <a:lvl9pPr marL="1763174" indent="0">
              <a:buNone/>
              <a:defRPr sz="7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8"/>
            <a:ext cx="5386917" cy="3951288"/>
          </a:xfrm>
        </p:spPr>
        <p:txBody>
          <a:bodyPr/>
          <a:lstStyle>
            <a:defPPr>
              <a:defRPr kern="1200"/>
            </a:defPPr>
            <a:lvl1pPr>
              <a:defRPr sz="1160"/>
            </a:lvl1pPr>
            <a:lvl2pPr>
              <a:defRPr sz="961"/>
            </a:lvl2pPr>
            <a:lvl3pPr>
              <a:defRPr sz="867"/>
            </a:lvl3pPr>
            <a:lvl4pPr>
              <a:defRPr sz="773"/>
            </a:lvl4pPr>
            <a:lvl5pPr>
              <a:defRPr sz="773"/>
            </a:lvl5pPr>
            <a:lvl6pPr>
              <a:defRPr sz="773"/>
            </a:lvl6pPr>
            <a:lvl7pPr>
              <a:defRPr sz="773"/>
            </a:lvl7pPr>
            <a:lvl8pPr>
              <a:defRPr sz="773"/>
            </a:lvl8pPr>
            <a:lvl9pPr>
              <a:defRPr sz="7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6"/>
            <a:ext cx="5389033" cy="639761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1160" b="1"/>
            </a:lvl1pPr>
            <a:lvl2pPr marL="220397" indent="0">
              <a:buNone/>
              <a:defRPr sz="961" b="1"/>
            </a:lvl2pPr>
            <a:lvl3pPr marL="440794" indent="0">
              <a:buNone/>
              <a:defRPr sz="867" b="1"/>
            </a:lvl3pPr>
            <a:lvl4pPr marL="661190" indent="0">
              <a:buNone/>
              <a:defRPr sz="773" b="1"/>
            </a:lvl4pPr>
            <a:lvl5pPr marL="881587" indent="0">
              <a:buNone/>
              <a:defRPr sz="773" b="1"/>
            </a:lvl5pPr>
            <a:lvl6pPr marL="1101984" indent="0">
              <a:buNone/>
              <a:defRPr sz="773" b="1"/>
            </a:lvl6pPr>
            <a:lvl7pPr marL="1322381" indent="0">
              <a:buNone/>
              <a:defRPr sz="773" b="1"/>
            </a:lvl7pPr>
            <a:lvl8pPr marL="1542777" indent="0">
              <a:buNone/>
              <a:defRPr sz="773" b="1"/>
            </a:lvl8pPr>
            <a:lvl9pPr marL="1763174" indent="0">
              <a:buNone/>
              <a:defRPr sz="7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8"/>
            <a:ext cx="5389033" cy="3951288"/>
          </a:xfrm>
        </p:spPr>
        <p:txBody>
          <a:bodyPr/>
          <a:lstStyle>
            <a:defPPr>
              <a:defRPr kern="1200"/>
            </a:defPPr>
            <a:lvl1pPr>
              <a:defRPr sz="1160"/>
            </a:lvl1pPr>
            <a:lvl2pPr>
              <a:defRPr sz="961"/>
            </a:lvl2pPr>
            <a:lvl3pPr>
              <a:defRPr sz="867"/>
            </a:lvl3pPr>
            <a:lvl4pPr>
              <a:defRPr sz="773"/>
            </a:lvl4pPr>
            <a:lvl5pPr>
              <a:defRPr sz="773"/>
            </a:lvl5pPr>
            <a:lvl6pPr>
              <a:defRPr sz="773"/>
            </a:lvl6pPr>
            <a:lvl7pPr>
              <a:defRPr sz="773"/>
            </a:lvl7pPr>
            <a:lvl8pPr>
              <a:defRPr sz="773"/>
            </a:lvl8pPr>
            <a:lvl9pPr>
              <a:defRPr sz="7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3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4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147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4"/>
            <a:ext cx="4011084" cy="1162050"/>
          </a:xfrm>
        </p:spPr>
        <p:txBody>
          <a:bodyPr anchor="b"/>
          <a:lstStyle>
            <a:defPPr>
              <a:defRPr kern="1200"/>
            </a:defPPr>
            <a:lvl1pPr algn="l">
              <a:defRPr sz="9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6" y="273053"/>
            <a:ext cx="6815665" cy="5853113"/>
          </a:xfrm>
        </p:spPr>
        <p:txBody>
          <a:bodyPr/>
          <a:lstStyle>
            <a:defPPr>
              <a:defRPr kern="1200"/>
            </a:defPPr>
            <a:lvl1pPr>
              <a:defRPr sz="1547"/>
            </a:lvl1pPr>
            <a:lvl2pPr>
              <a:defRPr sz="1348"/>
            </a:lvl2pPr>
            <a:lvl3pPr>
              <a:defRPr sz="1160"/>
            </a:lvl3pPr>
            <a:lvl4pPr>
              <a:defRPr sz="961"/>
            </a:lvl4pPr>
            <a:lvl5pPr>
              <a:defRPr sz="961"/>
            </a:lvl5pPr>
            <a:lvl6pPr>
              <a:defRPr sz="961"/>
            </a:lvl6pPr>
            <a:lvl7pPr>
              <a:defRPr sz="961"/>
            </a:lvl7pPr>
            <a:lvl8pPr>
              <a:defRPr sz="961"/>
            </a:lvl8pPr>
            <a:lvl9pPr>
              <a:defRPr sz="96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3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680"/>
            </a:lvl1pPr>
            <a:lvl2pPr marL="220397" indent="0">
              <a:buNone/>
              <a:defRPr sz="574"/>
            </a:lvl2pPr>
            <a:lvl3pPr marL="440794" indent="0">
              <a:buNone/>
              <a:defRPr sz="481"/>
            </a:lvl3pPr>
            <a:lvl4pPr marL="661190" indent="0">
              <a:buNone/>
              <a:defRPr sz="434"/>
            </a:lvl4pPr>
            <a:lvl5pPr marL="881587" indent="0">
              <a:buNone/>
              <a:defRPr sz="434"/>
            </a:lvl5pPr>
            <a:lvl6pPr marL="1101984" indent="0">
              <a:buNone/>
              <a:defRPr sz="434"/>
            </a:lvl6pPr>
            <a:lvl7pPr marL="1322381" indent="0">
              <a:buNone/>
              <a:defRPr sz="434"/>
            </a:lvl7pPr>
            <a:lvl8pPr marL="1542777" indent="0">
              <a:buNone/>
              <a:defRPr sz="434"/>
            </a:lvl8pPr>
            <a:lvl9pPr marL="1763174" indent="0">
              <a:buNone/>
              <a:defRPr sz="4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497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21" y="4800602"/>
            <a:ext cx="7315200" cy="566739"/>
          </a:xfrm>
        </p:spPr>
        <p:txBody>
          <a:bodyPr anchor="b"/>
          <a:lstStyle>
            <a:defPPr>
              <a:defRPr kern="1200"/>
            </a:defPPr>
            <a:lvl1pPr algn="l">
              <a:defRPr sz="9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21" y="612780"/>
            <a:ext cx="7315200" cy="4114800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1547"/>
            </a:lvl1pPr>
            <a:lvl2pPr marL="220397" indent="0">
              <a:buNone/>
              <a:defRPr sz="1348"/>
            </a:lvl2pPr>
            <a:lvl3pPr marL="440794" indent="0">
              <a:buNone/>
              <a:defRPr sz="1160"/>
            </a:lvl3pPr>
            <a:lvl4pPr marL="661190" indent="0">
              <a:buNone/>
              <a:defRPr sz="961"/>
            </a:lvl4pPr>
            <a:lvl5pPr marL="881587" indent="0">
              <a:buNone/>
              <a:defRPr sz="961"/>
            </a:lvl5pPr>
            <a:lvl6pPr marL="1101984" indent="0">
              <a:buNone/>
              <a:defRPr sz="961"/>
            </a:lvl6pPr>
            <a:lvl7pPr marL="1322381" indent="0">
              <a:buNone/>
              <a:defRPr sz="961"/>
            </a:lvl7pPr>
            <a:lvl8pPr marL="1542777" indent="0">
              <a:buNone/>
              <a:defRPr sz="961"/>
            </a:lvl8pPr>
            <a:lvl9pPr marL="1763174" indent="0">
              <a:buNone/>
              <a:defRPr sz="96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21" y="5367344"/>
            <a:ext cx="7315200" cy="804861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680"/>
            </a:lvl1pPr>
            <a:lvl2pPr marL="220397" indent="0">
              <a:buNone/>
              <a:defRPr sz="574"/>
            </a:lvl2pPr>
            <a:lvl3pPr marL="440794" indent="0">
              <a:buNone/>
              <a:defRPr sz="481"/>
            </a:lvl3pPr>
            <a:lvl4pPr marL="661190" indent="0">
              <a:buNone/>
              <a:defRPr sz="434"/>
            </a:lvl4pPr>
            <a:lvl5pPr marL="881587" indent="0">
              <a:buNone/>
              <a:defRPr sz="434"/>
            </a:lvl5pPr>
            <a:lvl6pPr marL="1101984" indent="0">
              <a:buNone/>
              <a:defRPr sz="434"/>
            </a:lvl6pPr>
            <a:lvl7pPr marL="1322381" indent="0">
              <a:buNone/>
              <a:defRPr sz="434"/>
            </a:lvl7pPr>
            <a:lvl8pPr marL="1542777" indent="0">
              <a:buNone/>
              <a:defRPr sz="434"/>
            </a:lvl8pPr>
            <a:lvl9pPr marL="1763174" indent="0">
              <a:buNone/>
              <a:defRPr sz="4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261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48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3" y="274641"/>
            <a:ext cx="2743200" cy="5851525"/>
          </a:xfrm>
        </p:spPr>
        <p:txBody>
          <a:bodyPr vert="eaVert"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1"/>
            <a:ext cx="8026401" cy="5851525"/>
          </a:xfrm>
        </p:spPr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722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2" y="274639"/>
            <a:ext cx="10972799" cy="1143001"/>
          </a:xfrm>
          <a:prstGeom prst="rect">
            <a:avLst/>
          </a:prstGeom>
        </p:spPr>
        <p:txBody>
          <a:bodyPr vert="horz" lIns="376108" tIns="188056" rIns="376108" bIns="188056" rtlCol="0" anchor="ctr">
            <a:normAutofit/>
          </a:bodyPr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3"/>
            <a:ext cx="10972799" cy="4525963"/>
          </a:xfrm>
          <a:prstGeom prst="rect">
            <a:avLst/>
          </a:prstGeom>
        </p:spPr>
        <p:txBody>
          <a:bodyPr vert="horz" lIns="376108" tIns="188056" rIns="376108" bIns="188056" rtlCol="0">
            <a:normAutofit/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3" y="6356355"/>
            <a:ext cx="2844800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l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5"/>
            <a:ext cx="3860800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ctr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4" y="6356355"/>
            <a:ext cx="2844800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r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New picture"/>
          <p:cNvPicPr/>
          <p:nvPr/>
        </p:nvPicPr>
        <p:blipFill>
          <a:blip r:embed="rId13"/>
          <a:stretch>
            <a:fillRect/>
          </a:stretch>
        </p:blipFill>
        <p:spPr>
          <a:xfrm rot="16200000">
            <a:off x="-2573363" y="3007506"/>
            <a:ext cx="2230438" cy="1458148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13"/>
          <a:stretch>
            <a:fillRect/>
          </a:stretch>
        </p:blipFill>
        <p:spPr>
          <a:xfrm rot="5400000">
            <a:off x="12534933" y="3007506"/>
            <a:ext cx="2230438" cy="145814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14"/>
          <a:stretch>
            <a:fillRect/>
          </a:stretch>
        </p:blipFill>
        <p:spPr>
          <a:xfrm>
            <a:off x="540928" y="6937377"/>
            <a:ext cx="11110148" cy="226219"/>
          </a:xfrm>
          <a:prstGeom prst="rect">
            <a:avLst/>
          </a:prstGeom>
        </p:spPr>
      </p:pic>
      <p:sp>
        <p:nvSpPr>
          <p:cNvPr id="10" name="New shape"/>
          <p:cNvSpPr/>
          <p:nvPr/>
        </p:nvSpPr>
        <p:spPr>
          <a:xfrm>
            <a:off x="540928" y="7026676"/>
            <a:ext cx="6096000" cy="198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713">
                <a:solidFill>
                  <a:srgbClr val="808080"/>
                </a:solidFill>
              </a:rPr>
              <a:t>Template ID: hypotheticalocean  Size: 36x48</a:t>
            </a:r>
          </a:p>
        </p:txBody>
      </p:sp>
    </p:spTree>
    <p:extLst>
      <p:ext uri="{BB962C8B-B14F-4D97-AF65-F5344CB8AC3E}">
        <p14:creationId xmlns:p14="http://schemas.microsoft.com/office/powerpoint/2010/main" val="265923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/>
  <p:txStyles>
    <p:titleStyle>
      <a:defPPr>
        <a:defRPr kern="1200"/>
      </a:defPPr>
      <a:lvl1pPr algn="ctr" defTabSz="440794" rtl="0" eaLnBrk="1" latinLnBrk="0" hangingPunct="1">
        <a:spcBef>
          <a:spcPct val="0"/>
        </a:spcBef>
        <a:buNone/>
        <a:defRPr sz="21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/>
      </a:defPPr>
      <a:lvl1pPr marL="165297" indent="-165297" algn="l" defTabSz="440794" rtl="0" eaLnBrk="1" latinLnBrk="0" hangingPunct="1">
        <a:spcBef>
          <a:spcPct val="20000"/>
        </a:spcBef>
        <a:buFont typeface="Arial" pitchFamily="34" charset="0"/>
        <a:buChar char="•"/>
        <a:defRPr sz="1547" kern="1200">
          <a:solidFill>
            <a:schemeClr val="tx1"/>
          </a:solidFill>
          <a:latin typeface="+mn-lt"/>
          <a:ea typeface="+mn-ea"/>
          <a:cs typeface="+mn-cs"/>
        </a:defRPr>
      </a:lvl1pPr>
      <a:lvl2pPr marL="358145" indent="-137748" algn="l" defTabSz="440794" rtl="0" eaLnBrk="1" latinLnBrk="0" hangingPunct="1">
        <a:spcBef>
          <a:spcPct val="20000"/>
        </a:spcBef>
        <a:buFont typeface="Arial" pitchFamily="34" charset="0"/>
        <a:buChar char="–"/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550991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1160" kern="1200">
          <a:solidFill>
            <a:schemeClr val="tx1"/>
          </a:solidFill>
          <a:latin typeface="+mn-lt"/>
          <a:ea typeface="+mn-ea"/>
          <a:cs typeface="+mn-cs"/>
        </a:defRPr>
      </a:lvl3pPr>
      <a:lvl4pPr marL="771389" indent="-110198" algn="l" defTabSz="440794" rtl="0" eaLnBrk="1" latinLnBrk="0" hangingPunct="1">
        <a:spcBef>
          <a:spcPct val="20000"/>
        </a:spcBef>
        <a:buFont typeface="Arial" pitchFamily="34" charset="0"/>
        <a:buChar char="–"/>
        <a:defRPr sz="961" kern="1200">
          <a:solidFill>
            <a:schemeClr val="tx1"/>
          </a:solidFill>
          <a:latin typeface="+mn-lt"/>
          <a:ea typeface="+mn-ea"/>
          <a:cs typeface="+mn-cs"/>
        </a:defRPr>
      </a:lvl4pPr>
      <a:lvl5pPr marL="991785" indent="-110198" algn="l" defTabSz="440794" rtl="0" eaLnBrk="1" latinLnBrk="0" hangingPunct="1">
        <a:spcBef>
          <a:spcPct val="20000"/>
        </a:spcBef>
        <a:buFont typeface="Arial" pitchFamily="34" charset="0"/>
        <a:buChar char="»"/>
        <a:defRPr sz="961" kern="1200">
          <a:solidFill>
            <a:schemeClr val="tx1"/>
          </a:solidFill>
          <a:latin typeface="+mn-lt"/>
          <a:ea typeface="+mn-ea"/>
          <a:cs typeface="+mn-cs"/>
        </a:defRPr>
      </a:lvl5pPr>
      <a:lvl6pPr marL="1212182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6pPr>
      <a:lvl7pPr marL="1432579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7pPr>
      <a:lvl8pPr marL="1652976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8pPr>
      <a:lvl9pPr marL="1873373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1pPr>
      <a:lvl2pPr marL="220397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2pPr>
      <a:lvl3pPr marL="440794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3pPr>
      <a:lvl4pPr marL="661190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4pPr>
      <a:lvl5pPr marL="881587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5pPr>
      <a:lvl6pPr marL="1101984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6pPr>
      <a:lvl7pPr marL="1322381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7pPr>
      <a:lvl8pPr marL="1542777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8pPr>
      <a:lvl9pPr marL="1763174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7A8C7C2-DA70-4634-8A39-9DF09E2E4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15" y="447445"/>
            <a:ext cx="545698" cy="540642"/>
          </a:xfrm>
          <a:prstGeom prst="ellipse">
            <a:avLst/>
          </a:prstGeom>
        </p:spPr>
      </p:pic>
      <p:sp>
        <p:nvSpPr>
          <p:cNvPr id="92" name="Прямоугольник 91"/>
          <p:cNvSpPr/>
          <p:nvPr/>
        </p:nvSpPr>
        <p:spPr>
          <a:xfrm>
            <a:off x="56279" y="1448129"/>
            <a:ext cx="5915269" cy="1026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7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 of the </a:t>
            </a:r>
            <a:r>
              <a:rPr lang="ro-RO" sz="127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7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tudy</a:t>
            </a:r>
            <a:r>
              <a:rPr lang="ro-RO" sz="127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7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aim of this study was to obtain a dry extract from the aerial parts of T.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pratense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using the agitated fractional maceration method. Chemical analysis identified compounds belonging to the flavonoid class, while spectrophotometric methods were employed to determine the total content of flavonoids, polyphenols, 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hydroxycinnamic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acids.</a:t>
            </a:r>
            <a:r>
              <a:rPr lang="ro-RO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6068757" y="1435965"/>
            <a:ext cx="5964744" cy="1580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7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ro-RO" sz="127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polyphenol content in the extract from the aerial parts of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pratense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(36.33 ± 2.16 mg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GA/g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extract), expressed as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chlorogenic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 equivalent, was determined. The total content of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hydroxycinnamic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acids, expressed as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caffeic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 equivalent, was 38.39 ± 0.87 mg CA/g dry extract, and the flavonoid concentration reached 60.43 ± 1.16 mg RU/g dry extract (expressed as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rutin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equivalent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o-RO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9fig. 4)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thin-layer chromatography, it was demonstrated that the dry extract obtained from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Trifolii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herba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contains the following active compounds: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rutin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Rf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0.20),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hyperoside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Rf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0.47),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isoquercitrin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Rf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0.52), 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caffeic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 (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Rf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0.93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o-RO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56278" y="2338546"/>
            <a:ext cx="5915269" cy="163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i="1" dirty="0">
                <a:latin typeface="Times New Roman" panose="02020603050405020304" pitchFamily="18" charset="0"/>
              </a:rPr>
              <a:t>Materials and </a:t>
            </a:r>
            <a:r>
              <a:rPr lang="ro-RO" sz="1200" b="1" i="1" dirty="0">
                <a:latin typeface="Times New Roman" panose="02020603050405020304" pitchFamily="18" charset="0"/>
              </a:rPr>
              <a:t>m</a:t>
            </a:r>
            <a:r>
              <a:rPr lang="en-US" sz="1200" b="1" i="1" dirty="0">
                <a:latin typeface="Times New Roman" panose="02020603050405020304" pitchFamily="18" charset="0"/>
              </a:rPr>
              <a:t>et</a:t>
            </a:r>
            <a:r>
              <a:rPr lang="ro-RO" sz="1200" b="1" i="1" dirty="0">
                <a:latin typeface="Times New Roman" panose="02020603050405020304" pitchFamily="18" charset="0"/>
              </a:rPr>
              <a:t>h</a:t>
            </a:r>
            <a:r>
              <a:rPr lang="en-US" sz="1200" b="1" i="1" dirty="0" err="1" smtClean="0">
                <a:latin typeface="Times New Roman" panose="02020603050405020304" pitchFamily="18" charset="0"/>
              </a:rPr>
              <a:t>ods</a:t>
            </a:r>
            <a:r>
              <a:rPr lang="ro-RO" sz="1200" b="1" i="1" dirty="0" smtClean="0">
                <a:latin typeface="Times New Roman" panose="02020603050405020304" pitchFamily="18" charset="0"/>
              </a:rPr>
              <a:t>.</a:t>
            </a:r>
            <a:r>
              <a:rPr lang="en-US" dirty="0"/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Phenolic compounds were extracted from the plant material (</a:t>
            </a:r>
            <a:r>
              <a:rPr lang="en-US" sz="1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herba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by fractional maceration with agitation, using 70% ethanol as the solvent, at a plant material-to-solvent ratio of 1:20. The extraction procedure was repeated four times, with each extraction cycle lasting 60 minutes. The total flavonoid content of the dry extract was determined using the aluminum chloride colorimetric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ro-RO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(fig.2)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Total polyphenols were quantified by the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Folin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Ciocalteu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method</a:t>
            </a:r>
            <a:r>
              <a:rPr lang="ro-RO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(fig. 2)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hydroxycinnamic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acids were quantified by the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Arnow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reagent</a:t>
            </a:r>
            <a:r>
              <a:rPr lang="ro-RO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(fig. 3 )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o-RO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173298" y="6593713"/>
            <a:ext cx="118602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Conference with International Participation: Natural</a:t>
            </a:r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Sciences in the Dialogue of Generations,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VIIIth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edition</a:t>
            </a:r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Chisinau, Republic of Moldova</a:t>
            </a:r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17–19, 2025</a:t>
            </a:r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359" y="0"/>
            <a:ext cx="689028" cy="9860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7288" y="39557"/>
            <a:ext cx="619085" cy="10000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32324" y="455228"/>
            <a:ext cx="708322" cy="726962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6103399" y="576437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Acknowledgments:</a:t>
            </a:r>
            <a:r>
              <a:rPr lang="ro-RO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study was supported by the research project</a:t>
            </a:r>
            <a:r>
              <a:rPr lang="ro-RO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25.80012.8007.05SE „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Optimization of extraction methods of phenolic compounds</a:t>
            </a:r>
            <a:r>
              <a:rPr lang="ro-RO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plant products, with evaluation of antimicrobial and antioxidant actions”,</a:t>
            </a:r>
          </a:p>
          <a:p>
            <a:pPr algn="just"/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funded by ANCD.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03399" y="4809154"/>
            <a:ext cx="6096000" cy="10030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0" hangingPunct="0">
              <a:lnSpc>
                <a:spcPct val="107000"/>
              </a:lnSpc>
              <a:tabLst>
                <a:tab pos="3870960" algn="l"/>
              </a:tabLst>
            </a:pPr>
            <a:r>
              <a:rPr lang="ro-RO" sz="1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  <a:r>
              <a:rPr lang="ro-RO" sz="1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results showed that </a:t>
            </a:r>
            <a:r>
              <a:rPr lang="en-US" sz="14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1400" i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pratense</a:t>
            </a:r>
            <a:r>
              <a:rPr lang="en-US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is rich in phenolic compounds, which could serve as a basis for biological studies aimed at evaluating the antibacterial and antioxidant activities of the dry extract obtained from plants grown under the climatic conditions of the Republic of Moldova.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769" y="3759128"/>
            <a:ext cx="2646431" cy="847503"/>
          </a:xfrm>
          <a:prstGeom prst="rect">
            <a:avLst/>
          </a:prstGeom>
        </p:spPr>
      </p:pic>
      <p:sp>
        <p:nvSpPr>
          <p:cNvPr id="19" name="Прямоугольник 18"/>
          <p:cNvSpPr/>
          <p:nvPr/>
        </p:nvSpPr>
        <p:spPr>
          <a:xfrm>
            <a:off x="3024091" y="3737201"/>
            <a:ext cx="28095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fractional maceration by agitation, B – filtration, C – concentration of the extractive solution, D – the resulting dry extract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-723417" y="157863"/>
            <a:ext cx="13114116" cy="405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lnSpc>
                <a:spcPct val="107000"/>
              </a:lnSpc>
              <a:spcAft>
                <a:spcPts val="0"/>
              </a:spcAf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PHYTOCHEMICAL PROFILE OF DRY EXTRACT </a:t>
            </a:r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o-RO" sz="20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i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TRIFOLIUM 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PRATENSE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769" y="4652886"/>
            <a:ext cx="1412057" cy="82851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A185A5F-07F1-B954-C993-05C73FE26A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4617" y="4646290"/>
            <a:ext cx="1356930" cy="835111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60369269-A164-8BA0-511D-0C288F7A701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31660" b="5982"/>
          <a:stretch>
            <a:fillRect/>
          </a:stretch>
        </p:blipFill>
        <p:spPr>
          <a:xfrm>
            <a:off x="3065054" y="4646290"/>
            <a:ext cx="1483637" cy="8351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8277" y="5885847"/>
            <a:ext cx="1380549" cy="75009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1097" y="5885847"/>
            <a:ext cx="1170494" cy="72007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11097" y="4674694"/>
            <a:ext cx="1351686" cy="77830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Прямоугольник 26"/>
          <p:cNvSpPr/>
          <p:nvPr/>
        </p:nvSpPr>
        <p:spPr>
          <a:xfrm>
            <a:off x="2883862" y="5849100"/>
            <a:ext cx="31502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3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Spectrophotometric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determination of total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hydroxycinnamic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acids in the dry extract of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pratense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-1" y="5401685"/>
            <a:ext cx="6103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2.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Spectrophotometric determination of total </a:t>
            </a:r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flavonoid content  ant total polifenols i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the dry extract of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T. </a:t>
            </a:r>
            <a:r>
              <a:rPr lang="en-US" sz="1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pratense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95413" y="2936757"/>
            <a:ext cx="2067291" cy="1215942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60815" y="2784893"/>
            <a:ext cx="2536876" cy="1389476"/>
          </a:xfrm>
          <a:prstGeom prst="rect">
            <a:avLst/>
          </a:prstGeom>
        </p:spPr>
      </p:pic>
      <p:sp>
        <p:nvSpPr>
          <p:cNvPr id="38" name="Прямоугольник 37"/>
          <p:cNvSpPr/>
          <p:nvPr/>
        </p:nvSpPr>
        <p:spPr>
          <a:xfrm>
            <a:off x="6355143" y="4152699"/>
            <a:ext cx="29482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4. T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 of phenolic compounds in the extract obtained from the aerial parts of </a:t>
            </a:r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Trifolium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pratense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239059" y="939339"/>
            <a:ext cx="9525383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80340" algn="ctr" eaLnBrk="0" hangingPunct="0">
              <a:lnSpc>
                <a:spcPct val="107000"/>
              </a:lnSpc>
              <a:spcAft>
                <a:spcPts val="0"/>
              </a:spcAft>
            </a:pPr>
            <a:r>
              <a:rPr lang="en-US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Scientific-Practical Center of Medicinal Plants of the Nicolae </a:t>
            </a:r>
            <a:r>
              <a:rPr lang="en-US" sz="1600" b="1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Testemitanu</a:t>
            </a:r>
            <a:r>
              <a:rPr lang="en-US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State University of Medicine and Pharmacy, Chisinau, Republic of Moldova </a:t>
            </a:r>
            <a:endParaRPr lang="ru-RU" sz="2400" b="1" i="1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9303363" y="4182879"/>
            <a:ext cx="28613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</a:t>
            </a:r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5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hromatogram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</a:t>
            </a:r>
            <a:r>
              <a:rPr lang="en-US" sz="12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ethanolic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solution of the </a:t>
            </a:r>
            <a:r>
              <a:rPr lang="ro-RO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Trifolii pratense herba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 – aerial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parts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437400" y="628735"/>
            <a:ext cx="6096000" cy="24795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>
              <a:lnSpc>
                <a:spcPts val="1020"/>
              </a:lnSpc>
              <a:spcAft>
                <a:spcPts val="0"/>
              </a:spcAft>
            </a:pPr>
            <a:r>
              <a:rPr lang="it-IT" sz="1800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Anna Benea, </a:t>
            </a:r>
            <a:r>
              <a:rPr lang="ro-RO" sz="1800" b="1" u="sng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8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Maria Cojocaru-Toma </a:t>
            </a:r>
            <a:endParaRPr lang="ru-RU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8710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  <p:tag name="POSTERNERDTEMPLATE" val="hypotheticalocean|08-2022"/>
</p:tagLst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5544</TotalTime>
  <Words>542</Words>
  <Application>Microsoft Office PowerPoint</Application>
  <PresentationFormat>Широкоэкранный</PresentationFormat>
  <Paragraphs>16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Times New Roman</vt:lpstr>
      <vt:lpstr>Calibri</vt:lpstr>
      <vt:lpstr>Arial</vt:lpstr>
      <vt:lpstr>Office Theme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USMF</cp:lastModifiedBy>
  <cp:revision>73</cp:revision>
  <cp:lastPrinted>2011-01-21T18:13:44Z</cp:lastPrinted>
  <dcterms:modified xsi:type="dcterms:W3CDTF">2026-09-14T16:28:42Z</dcterms:modified>
  <cp:category>scientific poster powerpoint</cp:category>
</cp:coreProperties>
</file>