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1"/>
  </p:sldMasterIdLst>
  <p:handoutMasterIdLst>
    <p:handoutMasterId r:id="rId3"/>
  </p:handoutMasterIdLst>
  <p:sldIdLst>
    <p:sldId id="256" r:id="rId2"/>
  </p:sldIdLst>
  <p:sldSz cx="12193588" cy="6858000"/>
  <p:notesSz cx="7010400" cy="9271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mbria" panose="02040503050406030204" pitchFamily="18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>
      <a:defRPr lang="en-US"/>
    </a:defPPr>
    <a:lvl1pPr marL="0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1pPr>
    <a:lvl2pPr marL="40471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2pPr>
    <a:lvl3pPr marL="80942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3pPr>
    <a:lvl4pPr marL="121413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4pPr>
    <a:lvl5pPr marL="161884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5pPr>
    <a:lvl6pPr marL="202355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6pPr>
    <a:lvl7pPr marL="242826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7pPr>
    <a:lvl8pPr marL="283297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8pPr>
    <a:lvl9pPr marL="323768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53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40" autoAdjust="0"/>
    <p:restoredTop sz="94721" autoAdjust="0"/>
  </p:normalViewPr>
  <p:slideViewPr>
    <p:cSldViewPr snapToGrid="0">
      <p:cViewPr varScale="1">
        <p:scale>
          <a:sx n="108" d="100"/>
          <a:sy n="108" d="100"/>
        </p:scale>
        <p:origin x="1140" y="108"/>
      </p:cViewPr>
      <p:guideLst>
        <p:guide orient="horz"/>
        <p:guide pos="53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13" y="4406906"/>
            <a:ext cx="10364551" cy="1362075"/>
          </a:xfrm>
        </p:spPr>
        <p:txBody>
          <a:bodyPr anchor="t"/>
          <a:lstStyle>
            <a:defPPr>
              <a:defRPr kern="1200"/>
            </a:defPPr>
            <a:lvl1pPr algn="l">
              <a:defRPr sz="193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13" y="2906714"/>
            <a:ext cx="10364551" cy="1500187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961">
                <a:solidFill>
                  <a:schemeClr val="tx1">
                    <a:tint val="75000"/>
                  </a:schemeClr>
                </a:solidFill>
              </a:defRPr>
            </a:lvl1pPr>
            <a:lvl2pPr marL="220419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2pPr>
            <a:lvl3pPr marL="440838" indent="0">
              <a:buNone/>
              <a:defRPr sz="773">
                <a:solidFill>
                  <a:schemeClr val="tx1">
                    <a:tint val="75000"/>
                  </a:schemeClr>
                </a:solidFill>
              </a:defRPr>
            </a:lvl3pPr>
            <a:lvl4pPr marL="661256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4pPr>
            <a:lvl5pPr marL="881675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5pPr>
            <a:lvl6pPr marL="1102094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6pPr>
            <a:lvl7pPr marL="1322513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7pPr>
            <a:lvl8pPr marL="1542931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8pPr>
            <a:lvl9pPr marL="1763350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81" y="1600202"/>
            <a:ext cx="5385502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410" y="1600202"/>
            <a:ext cx="5385502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2" y="1535115"/>
            <a:ext cx="5387619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419" indent="0">
              <a:buNone/>
              <a:defRPr sz="961" b="1"/>
            </a:lvl2pPr>
            <a:lvl3pPr marL="440838" indent="0">
              <a:buNone/>
              <a:defRPr sz="867" b="1"/>
            </a:lvl3pPr>
            <a:lvl4pPr marL="661256" indent="0">
              <a:buNone/>
              <a:defRPr sz="773" b="1"/>
            </a:lvl4pPr>
            <a:lvl5pPr marL="881675" indent="0">
              <a:buNone/>
              <a:defRPr sz="773" b="1"/>
            </a:lvl5pPr>
            <a:lvl6pPr marL="1102094" indent="0">
              <a:buNone/>
              <a:defRPr sz="773" b="1"/>
            </a:lvl6pPr>
            <a:lvl7pPr marL="1322513" indent="0">
              <a:buNone/>
              <a:defRPr sz="773" b="1"/>
            </a:lvl7pPr>
            <a:lvl8pPr marL="1542931" indent="0">
              <a:buNone/>
              <a:defRPr sz="773" b="1"/>
            </a:lvl8pPr>
            <a:lvl9pPr marL="1763350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82" y="2174878"/>
            <a:ext cx="5387619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176" y="1535115"/>
            <a:ext cx="5389735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419" indent="0">
              <a:buNone/>
              <a:defRPr sz="961" b="1"/>
            </a:lvl2pPr>
            <a:lvl3pPr marL="440838" indent="0">
              <a:buNone/>
              <a:defRPr sz="867" b="1"/>
            </a:lvl3pPr>
            <a:lvl4pPr marL="661256" indent="0">
              <a:buNone/>
              <a:defRPr sz="773" b="1"/>
            </a:lvl4pPr>
            <a:lvl5pPr marL="881675" indent="0">
              <a:buNone/>
              <a:defRPr sz="773" b="1"/>
            </a:lvl5pPr>
            <a:lvl6pPr marL="1102094" indent="0">
              <a:buNone/>
              <a:defRPr sz="773" b="1"/>
            </a:lvl6pPr>
            <a:lvl7pPr marL="1322513" indent="0">
              <a:buNone/>
              <a:defRPr sz="773" b="1"/>
            </a:lvl7pPr>
            <a:lvl8pPr marL="1542931" indent="0">
              <a:buNone/>
              <a:defRPr sz="773" b="1"/>
            </a:lvl8pPr>
            <a:lvl9pPr marL="1763350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176" y="2174878"/>
            <a:ext cx="5389735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82" y="273054"/>
            <a:ext cx="4011606" cy="1162050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356" y="273052"/>
            <a:ext cx="6816553" cy="5853113"/>
          </a:xfrm>
        </p:spPr>
        <p:txBody>
          <a:bodyPr/>
          <a:lstStyle>
            <a:defPPr>
              <a:defRPr kern="1200"/>
            </a:defPPr>
            <a:lvl1pPr>
              <a:defRPr sz="1547"/>
            </a:lvl1pPr>
            <a:lvl2pPr>
              <a:defRPr sz="1348"/>
            </a:lvl2pPr>
            <a:lvl3pPr>
              <a:defRPr sz="1160"/>
            </a:lvl3pPr>
            <a:lvl4pPr>
              <a:defRPr sz="961"/>
            </a:lvl4pPr>
            <a:lvl5pPr>
              <a:defRPr sz="961"/>
            </a:lvl5pPr>
            <a:lvl6pPr>
              <a:defRPr sz="961"/>
            </a:lvl6pPr>
            <a:lvl7pPr>
              <a:defRPr sz="961"/>
            </a:lvl7pPr>
            <a:lvl8pPr>
              <a:defRPr sz="961"/>
            </a:lvl8pPr>
            <a:lvl9pPr>
              <a:defRPr sz="9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82" y="1435100"/>
            <a:ext cx="4011606" cy="4691063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419" indent="0">
              <a:buNone/>
              <a:defRPr sz="574"/>
            </a:lvl2pPr>
            <a:lvl3pPr marL="440838" indent="0">
              <a:buNone/>
              <a:defRPr sz="481"/>
            </a:lvl3pPr>
            <a:lvl4pPr marL="661256" indent="0">
              <a:buNone/>
              <a:defRPr sz="434"/>
            </a:lvl4pPr>
            <a:lvl5pPr marL="881675" indent="0">
              <a:buNone/>
              <a:defRPr sz="434"/>
            </a:lvl5pPr>
            <a:lvl6pPr marL="1102094" indent="0">
              <a:buNone/>
              <a:defRPr sz="434"/>
            </a:lvl6pPr>
            <a:lvl7pPr marL="1322513" indent="0">
              <a:buNone/>
              <a:defRPr sz="434"/>
            </a:lvl7pPr>
            <a:lvl8pPr marL="1542931" indent="0">
              <a:buNone/>
              <a:defRPr sz="434"/>
            </a:lvl8pPr>
            <a:lvl9pPr marL="1763350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032" y="4800601"/>
            <a:ext cx="7316153" cy="566739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032" y="612780"/>
            <a:ext cx="7316153" cy="4114800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547"/>
            </a:lvl1pPr>
            <a:lvl2pPr marL="220419" indent="0">
              <a:buNone/>
              <a:defRPr sz="1348"/>
            </a:lvl2pPr>
            <a:lvl3pPr marL="440838" indent="0">
              <a:buNone/>
              <a:defRPr sz="1160"/>
            </a:lvl3pPr>
            <a:lvl4pPr marL="661256" indent="0">
              <a:buNone/>
              <a:defRPr sz="961"/>
            </a:lvl4pPr>
            <a:lvl5pPr marL="881675" indent="0">
              <a:buNone/>
              <a:defRPr sz="961"/>
            </a:lvl5pPr>
            <a:lvl6pPr marL="1102094" indent="0">
              <a:buNone/>
              <a:defRPr sz="961"/>
            </a:lvl6pPr>
            <a:lvl7pPr marL="1322513" indent="0">
              <a:buNone/>
              <a:defRPr sz="961"/>
            </a:lvl7pPr>
            <a:lvl8pPr marL="1542931" indent="0">
              <a:buNone/>
              <a:defRPr sz="961"/>
            </a:lvl8pPr>
            <a:lvl9pPr marL="1763350" indent="0">
              <a:buNone/>
              <a:defRPr sz="96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032" y="5367343"/>
            <a:ext cx="7316153" cy="804861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419" indent="0">
              <a:buNone/>
              <a:defRPr sz="574"/>
            </a:lvl2pPr>
            <a:lvl3pPr marL="440838" indent="0">
              <a:buNone/>
              <a:defRPr sz="481"/>
            </a:lvl3pPr>
            <a:lvl4pPr marL="661256" indent="0">
              <a:buNone/>
              <a:defRPr sz="434"/>
            </a:lvl4pPr>
            <a:lvl5pPr marL="881675" indent="0">
              <a:buNone/>
              <a:defRPr sz="434"/>
            </a:lvl5pPr>
            <a:lvl6pPr marL="1102094" indent="0">
              <a:buNone/>
              <a:defRPr sz="434"/>
            </a:lvl6pPr>
            <a:lvl7pPr marL="1322513" indent="0">
              <a:buNone/>
              <a:defRPr sz="434"/>
            </a:lvl7pPr>
            <a:lvl8pPr marL="1542931" indent="0">
              <a:buNone/>
              <a:defRPr sz="434"/>
            </a:lvl8pPr>
            <a:lvl9pPr marL="1763350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40354" y="274640"/>
            <a:ext cx="2743557" cy="5851525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82" y="274640"/>
            <a:ext cx="8027446" cy="5851525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82" y="274638"/>
            <a:ext cx="10974228" cy="1143001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2" y="1600202"/>
            <a:ext cx="10974228" cy="4525963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82" y="6356354"/>
            <a:ext cx="2845171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l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144" y="6356354"/>
            <a:ext cx="3861303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ct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8741" y="6356354"/>
            <a:ext cx="2845171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2573553" y="3007411"/>
            <a:ext cx="2230438" cy="1458338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12536711" y="3007411"/>
            <a:ext cx="2230438" cy="145833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540998" y="6937377"/>
            <a:ext cx="11111595" cy="226219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540998" y="7026676"/>
            <a:ext cx="6096794" cy="19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713">
                <a:solidFill>
                  <a:srgbClr val="808080"/>
                </a:solidFill>
              </a:rPr>
              <a:t>Template ID: hypotheticalocean  Size: 36x48</a:t>
            </a:r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/>
      </a:defPPr>
      <a:lvl1pPr algn="ctr" defTabSz="440838" rtl="0" eaLnBrk="1" latinLnBrk="0" hangingPunct="1">
        <a:spcBef>
          <a:spcPct val="0"/>
        </a:spcBef>
        <a:buNone/>
        <a:defRPr sz="21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/>
      </a:defPPr>
      <a:lvl1pPr marL="165314" indent="-165314" algn="l" defTabSz="440838" rtl="0" eaLnBrk="1" latinLnBrk="0" hangingPunct="1">
        <a:spcBef>
          <a:spcPct val="20000"/>
        </a:spcBef>
        <a:buFont typeface="Arial" pitchFamily="34" charset="0"/>
        <a:buChar char="•"/>
        <a:defRPr sz="1547" kern="1200">
          <a:solidFill>
            <a:schemeClr val="tx1"/>
          </a:solidFill>
          <a:latin typeface="+mn-lt"/>
          <a:ea typeface="+mn-ea"/>
          <a:cs typeface="+mn-cs"/>
        </a:defRPr>
      </a:lvl1pPr>
      <a:lvl2pPr marL="358181" indent="-137762" algn="l" defTabSz="440838" rtl="0" eaLnBrk="1" latinLnBrk="0" hangingPunct="1">
        <a:spcBef>
          <a:spcPct val="20000"/>
        </a:spcBef>
        <a:buFont typeface="Arial" pitchFamily="34" charset="0"/>
        <a:buChar char="–"/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551046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1160" kern="1200">
          <a:solidFill>
            <a:schemeClr val="tx1"/>
          </a:solidFill>
          <a:latin typeface="+mn-lt"/>
          <a:ea typeface="+mn-ea"/>
          <a:cs typeface="+mn-cs"/>
        </a:defRPr>
      </a:lvl3pPr>
      <a:lvl4pPr marL="771466" indent="-110209" algn="l" defTabSz="440838" rtl="0" eaLnBrk="1" latinLnBrk="0" hangingPunct="1">
        <a:spcBef>
          <a:spcPct val="20000"/>
        </a:spcBef>
        <a:buFont typeface="Arial" pitchFamily="34" charset="0"/>
        <a:buChar char="–"/>
        <a:defRPr sz="961" kern="1200">
          <a:solidFill>
            <a:schemeClr val="tx1"/>
          </a:solidFill>
          <a:latin typeface="+mn-lt"/>
          <a:ea typeface="+mn-ea"/>
          <a:cs typeface="+mn-cs"/>
        </a:defRPr>
      </a:lvl4pPr>
      <a:lvl5pPr marL="991884" indent="-110209" algn="l" defTabSz="440838" rtl="0" eaLnBrk="1" latinLnBrk="0" hangingPunct="1">
        <a:spcBef>
          <a:spcPct val="20000"/>
        </a:spcBef>
        <a:buFont typeface="Arial" pitchFamily="34" charset="0"/>
        <a:buChar char="»"/>
        <a:defRPr sz="961" kern="1200">
          <a:solidFill>
            <a:schemeClr val="tx1"/>
          </a:solidFill>
          <a:latin typeface="+mn-lt"/>
          <a:ea typeface="+mn-ea"/>
          <a:cs typeface="+mn-cs"/>
        </a:defRPr>
      </a:lvl5pPr>
      <a:lvl6pPr marL="1212303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6pPr>
      <a:lvl7pPr marL="1432722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7pPr>
      <a:lvl8pPr marL="1653141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8pPr>
      <a:lvl9pPr marL="1873560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1pPr>
      <a:lvl2pPr marL="220419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2pPr>
      <a:lvl3pPr marL="440838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3pPr>
      <a:lvl4pPr marL="661256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4pPr>
      <a:lvl5pPr marL="881675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5pPr>
      <a:lvl6pPr marL="1102094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6pPr>
      <a:lvl7pPr marL="1322513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7pPr>
      <a:lvl8pPr marL="1542931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8pPr>
      <a:lvl9pPr marL="1763350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>
            <a:extLst>
              <a:ext uri="{FF2B5EF4-FFF2-40B4-BE49-F238E27FC236}">
                <a16:creationId xmlns:a16="http://schemas.microsoft.com/office/drawing/2014/main" id="{515F960F-22E9-4313-85E9-6F38361D4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" y="61081"/>
            <a:ext cx="907513" cy="94216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A8C7C2-DA70-4634-8A39-9DF09E2E47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61" y="122291"/>
            <a:ext cx="814858" cy="807307"/>
          </a:xfrm>
          <a:prstGeom prst="ellipse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70755" y="113128"/>
            <a:ext cx="787692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TOTAL PHENOLIC CONTENT IN THE POLAR AND NON-POLAR </a:t>
            </a:r>
            <a:r>
              <a:rPr lang="ro-RO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FRACTIONS</a:t>
            </a:r>
          </a:p>
          <a:p>
            <a:pPr algn="ctr"/>
            <a:r>
              <a:rPr lang="ro-RO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FROM </a:t>
            </a:r>
            <a:r>
              <a:rPr lang="ro-RO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AGRIMONIA EUPATORIA</a:t>
            </a:r>
            <a:r>
              <a:rPr lang="ro-RO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L.</a:t>
            </a:r>
            <a:endParaRPr lang="en-US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62577" y="828553"/>
            <a:ext cx="84743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Vlada Turcanu, </a:t>
            </a:r>
            <a:r>
              <a:rPr lang="ro-RO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Alexandrina-Cătălina 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Gicul</a:t>
            </a:r>
            <a:r>
              <a:rPr lang="ro-RO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Anna 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ro-RO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enea, 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Maria Cojocaru-Toma</a:t>
            </a:r>
            <a:endParaRPr lang="ro-RO" sz="1200" b="1" i="1" dirty="0" smtClean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1200" b="1" i="1" dirty="0" err="1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Nicolae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Testemitanu</a:t>
            </a:r>
            <a:r>
              <a:rPr lang="en-US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State</a:t>
            </a:r>
            <a:r>
              <a:rPr lang="ro-RO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University </a:t>
            </a:r>
            <a:r>
              <a:rPr lang="en-US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of Medicine and Pharmacy, Chisinau, Republic of Moldova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5956996" y="3872117"/>
            <a:ext cx="557451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0838">
              <a:defRPr/>
            </a:pPr>
            <a:r>
              <a:rPr lang="ro-RO" sz="1100" b="1" i="1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Figure 2. </a:t>
            </a:r>
            <a:r>
              <a:rPr lang="ro-RO" sz="1100" b="1" i="1" dirty="0">
                <a:latin typeface="Cambria" panose="02040503050406030204" pitchFamily="18" charset="0"/>
                <a:ea typeface="Cambria" panose="02040503050406030204" pitchFamily="18" charset="0"/>
              </a:rPr>
              <a:t>The total phenolic content (TPC) </a:t>
            </a:r>
            <a:r>
              <a:rPr lang="ro-RO" sz="11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in polar and non-polar fraction</a:t>
            </a:r>
            <a:endParaRPr lang="ru-RU" sz="1100" b="1" i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270887" y="1377314"/>
            <a:ext cx="50577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Aim of the </a:t>
            </a:r>
            <a:r>
              <a:rPr lang="ro-RO" sz="1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en-US" sz="1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tudy</a:t>
            </a:r>
            <a:r>
              <a:rPr lang="ro-RO" sz="1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US" sz="140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 </a:t>
            </a:r>
            <a:r>
              <a:rPr lang="en-US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evaluate the total 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phenolic </a:t>
            </a:r>
            <a:r>
              <a:rPr lang="en-US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content 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(TPC) </a:t>
            </a:r>
            <a:r>
              <a:rPr lang="en-US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the polar and non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en-US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polar fractions 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from </a:t>
            </a:r>
            <a:r>
              <a:rPr lang="en-US" sz="1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</a:t>
            </a:r>
            <a:r>
              <a:rPr lang="en-US" sz="1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eupatoria</a:t>
            </a:r>
            <a:r>
              <a:rPr lang="ro-RO" sz="1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extract</a:t>
            </a:r>
            <a:r>
              <a:rPr lang="en-US" sz="1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with a view to identifying the fractions with a higher content of bioactive compounds. 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5549891" y="1397565"/>
            <a:ext cx="6254485" cy="1149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Results</a:t>
            </a:r>
            <a:r>
              <a:rPr lang="ro-RO" sz="1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ro-RO" sz="1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total phenolic content (TPC) was determined using the Folin-Ciocalteu reagent, with absorbance measured at a wavelength of λ = 760 nm on Metertech UV/VIS SP 8001 spectrophotometer; the result was expressed as gallic acid equivalent (mg GA/g).</a:t>
            </a:r>
            <a:endParaRPr lang="en-US" sz="1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ru-RU" sz="127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248062" y="5522019"/>
            <a:ext cx="5244487" cy="998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Acknowledgments: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research </a:t>
            </a:r>
            <a:r>
              <a:rPr lang="en-US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 „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vivo evaluation of the anti-inflammatory activity of polyphenolic extracts from </a:t>
            </a:r>
            <a:r>
              <a:rPr lang="en-US" sz="1200" b="1" i="1" dirty="0" err="1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Hypericum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200" b="1" i="1" dirty="0" err="1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perforatum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L. and </a:t>
            </a:r>
            <a:r>
              <a:rPr lang="en-US" sz="1200" b="1" i="1" dirty="0" err="1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Agrimonia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200" b="1" i="1" dirty="0" err="1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eupatoria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L., derived from local raw materials</a:t>
            </a:r>
            <a:r>
              <a:rPr lang="en-US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”,</a:t>
            </a:r>
            <a:r>
              <a:rPr lang="ro-RO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nr. </a:t>
            </a:r>
            <a:r>
              <a:rPr lang="en-US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25.80012.8007.04SE</a:t>
            </a:r>
            <a:r>
              <a:rPr lang="ro-RO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funded by ANCD</a:t>
            </a:r>
            <a:r>
              <a:rPr lang="ro-RO" sz="1200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o-RO" sz="1200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1200" dirty="0" smtClean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ru-RU" sz="1089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239935" y="2201449"/>
            <a:ext cx="5088708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Materials and </a:t>
            </a:r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</a:t>
            </a:r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en-US" sz="1300" b="1" i="1" dirty="0" err="1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ods</a:t>
            </a:r>
            <a:r>
              <a:rPr lang="ro-RO" sz="1300" b="1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obtain the nonpolar or organic fractions, an extraction was performed using a weakly polar organic solvent commonly used under laboratory conditions (ethyl acetate); the extraction was carried out in three stages, after the dried ethanol extract had been </a:t>
            </a:r>
            <a:r>
              <a:rPr lang="en-US" sz="13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redissolved</a:t>
            </a:r>
            <a:r>
              <a:rPr lang="en-US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 distilled water. The aqueous phase remaining after extraction with ethyl acetate represents the polar fraction, which contains water-soluble polar </a:t>
            </a:r>
            <a:r>
              <a:rPr lang="en-US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compounds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o-RO" sz="1300" b="1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13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5672212" y="5568185"/>
            <a:ext cx="6214876" cy="90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1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Conclusions. 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results indicate that the polar fractions are richer in phenolic compounds than the nonpolar fractions obtained from </a:t>
            </a:r>
            <a:r>
              <a:rPr lang="ro-RO" sz="1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eupatoria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extracts; these will be used in subsequent pharmaceutical studies.</a:t>
            </a:r>
            <a:endParaRPr lang="en-US" sz="1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ru-RU" sz="1089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1851610" y="6520626"/>
            <a:ext cx="9096237" cy="231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Conference with International Participation: Natural</a:t>
            </a:r>
            <a:r>
              <a:rPr lang="ro-RO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Sciences in the Dialogue of Generations, </a:t>
            </a:r>
            <a:r>
              <a:rPr lang="en-US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Chisinau</a:t>
            </a:r>
            <a:r>
              <a:rPr lang="en-US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Republic of Moldova</a:t>
            </a:r>
            <a:r>
              <a:rPr lang="ro-RO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o-RO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endParaRPr lang="ru-RU" sz="90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66398" y="4246696"/>
            <a:ext cx="62265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results indicate that the polar fraction of </a:t>
            </a:r>
            <a:r>
              <a:rPr lang="ro-RO" sz="14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eupatoria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rich in tannins, phenolic glycosides, and water-soluble polar compounds, has a higher content of total phenolic compounds (</a:t>
            </a:r>
            <a:r>
              <a:rPr lang="ro-RO" sz="1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TPC = </a:t>
            </a:r>
            <a:r>
              <a:rPr lang="ro-RO" sz="14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31.72</a:t>
            </a:r>
            <a:r>
              <a:rPr lang="en-US" sz="14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±</a:t>
            </a:r>
            <a:r>
              <a:rPr lang="ro-RO" sz="1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0,42 mg GA/g)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compared to the nonpolar fraction, which is rich in aglycones (TPC = 23.46</a:t>
            </a:r>
            <a:r>
              <a:rPr lang="en-US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±</a:t>
            </a:r>
            <a:r>
              <a:rPr lang="ro-RO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0,78 mg GA/g), data confirmed by HPLC and FTIR-ATR analyses.</a:t>
            </a:r>
            <a:endParaRPr lang="en-US" sz="1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Рисунок 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2"/>
          <a:stretch>
            <a:fillRect/>
          </a:stretch>
        </p:blipFill>
        <p:spPr bwMode="auto">
          <a:xfrm>
            <a:off x="8460489" y="2528711"/>
            <a:ext cx="1620283" cy="12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Imagin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" r="6619" b="267"/>
          <a:stretch>
            <a:fillRect/>
          </a:stretch>
        </p:blipFill>
        <p:spPr bwMode="auto">
          <a:xfrm>
            <a:off x="10019931" y="2528710"/>
            <a:ext cx="1809025" cy="114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2" descr="747fbbab-1750-4923-8200-90d64888f71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143" y="-2287"/>
            <a:ext cx="1060374" cy="124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63" y="3800866"/>
            <a:ext cx="4904401" cy="156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61475" y="5252848"/>
            <a:ext cx="317106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40838">
              <a:defRPr/>
            </a:pPr>
            <a:r>
              <a:rPr lang="ro-RO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obtaining of polar and non-polar fraction</a:t>
            </a:r>
            <a:endParaRPr 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Изображение 5" descr="descărcar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96257" y="8252"/>
            <a:ext cx="1135666" cy="1238482"/>
          </a:xfrm>
          <a:prstGeom prst="rect">
            <a:avLst/>
          </a:prstGeom>
        </p:spPr>
      </p:pic>
      <p:pic>
        <p:nvPicPr>
          <p:cNvPr id="1028" name="Изображение 209" descr="9bd2ab57-3adb-44d1-8c88-3f5e91b7972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028" y="2565123"/>
            <a:ext cx="1379012" cy="118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Изображение 208" descr="981e1b78-373d-4024-aeed-1edb88d4d96b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20" y="2560977"/>
            <a:ext cx="1428709" cy="119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hypotheticalocean|08-2022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4359</TotalTime>
  <Words>393</Words>
  <Application>Microsoft Office PowerPoint</Application>
  <PresentationFormat>Произвольный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Times New Roman</vt:lpstr>
      <vt:lpstr>Calibri</vt:lpstr>
      <vt:lpstr>Arial</vt:lpstr>
      <vt:lpstr>Cambria</vt:lpstr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User</cp:lastModifiedBy>
  <cp:revision>63</cp:revision>
  <cp:lastPrinted>2011-01-21T18:13:44Z</cp:lastPrinted>
  <dcterms:modified xsi:type="dcterms:W3CDTF">2026-09-14T14:45:30Z</dcterms:modified>
  <cp:category>scientific poster powerpoint</cp:category>
</cp:coreProperties>
</file>