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3588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352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20000" y="1604520"/>
            <a:ext cx="3533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8030520" y="1604520"/>
            <a:ext cx="3533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20000" y="3682080"/>
            <a:ext cx="3533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8030520" y="3682080"/>
            <a:ext cx="3533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5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New picture"/>
          <p:cNvPicPr/>
          <p:nvPr/>
        </p:nvPicPr>
        <p:blipFill>
          <a:blip r:embed="rId14"/>
          <a:stretch/>
        </p:blipFill>
        <p:spPr>
          <a:xfrm rot="16200000">
            <a:off x="-2573280" y="3007440"/>
            <a:ext cx="2230200" cy="1458000"/>
          </a:xfrm>
          <a:prstGeom prst="rect">
            <a:avLst/>
          </a:prstGeom>
          <a:ln w="0">
            <a:noFill/>
          </a:ln>
        </p:spPr>
      </p:pic>
      <p:pic>
        <p:nvPicPr>
          <p:cNvPr id="7" name="New picture"/>
          <p:cNvPicPr/>
          <p:nvPr/>
        </p:nvPicPr>
        <p:blipFill>
          <a:blip r:embed="rId14"/>
          <a:stretch/>
        </p:blipFill>
        <p:spPr>
          <a:xfrm rot="5400000">
            <a:off x="12536640" y="3007440"/>
            <a:ext cx="2230200" cy="1458000"/>
          </a:xfrm>
          <a:prstGeom prst="rect">
            <a:avLst/>
          </a:prstGeom>
          <a:ln w="0">
            <a:noFill/>
          </a:ln>
        </p:spPr>
      </p:pic>
      <p:pic>
        <p:nvPicPr>
          <p:cNvPr id="2" name="New picture"/>
          <p:cNvPicPr/>
          <p:nvPr/>
        </p:nvPicPr>
        <p:blipFill>
          <a:blip r:embed="rId15"/>
          <a:stretch/>
        </p:blipFill>
        <p:spPr>
          <a:xfrm>
            <a:off x="541080" y="6937200"/>
            <a:ext cx="11111400" cy="225720"/>
          </a:xfrm>
          <a:prstGeom prst="rect">
            <a:avLst/>
          </a:prstGeom>
          <a:ln w="0">
            <a:noFill/>
          </a:ln>
        </p:spPr>
      </p:pic>
      <p:sp>
        <p:nvSpPr>
          <p:cNvPr id="3" name="New shape" hidden="1"/>
          <p:cNvSpPr/>
          <p:nvPr/>
        </p:nvSpPr>
        <p:spPr>
          <a:xfrm>
            <a:off x="541080" y="7026840"/>
            <a:ext cx="6096600" cy="19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" b="0" strike="noStrike" spc="-1">
                <a:solidFill>
                  <a:srgbClr val="808080"/>
                </a:solidFill>
                <a:latin typeface="Calibri"/>
                <a:ea typeface="Arial"/>
              </a:rPr>
              <a:t>Template ID: hypotheticalocean  Size: 36x48</a:t>
            </a:r>
            <a:endParaRPr lang="ru-RU" sz="720" b="0" strike="noStrike" spc="-1">
              <a:latin typeface="Aria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6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5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6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96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96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5"/>
          <p:cNvPicPr/>
          <p:nvPr/>
        </p:nvPicPr>
        <p:blipFill>
          <a:blip r:embed="rId2"/>
          <a:stretch/>
        </p:blipFill>
        <p:spPr>
          <a:xfrm>
            <a:off x="121680" y="186840"/>
            <a:ext cx="996480" cy="799560"/>
          </a:xfrm>
          <a:prstGeom prst="rect">
            <a:avLst/>
          </a:prstGeom>
          <a:ln w="0">
            <a:noFill/>
          </a:ln>
        </p:spPr>
      </p:pic>
      <p:sp>
        <p:nvSpPr>
          <p:cNvPr id="43" name="Рисунок 23"/>
          <p:cNvSpPr/>
          <p:nvPr/>
        </p:nvSpPr>
        <p:spPr>
          <a:xfrm>
            <a:off x="1138680" y="186840"/>
            <a:ext cx="820440" cy="799560"/>
          </a:xfrm>
          <a:prstGeom prst="ellipse">
            <a:avLst/>
          </a:prstGeom>
          <a:blipFill rotWithShape="0">
            <a:blip r:embed="rId3"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Прямоугольник 2"/>
          <p:cNvSpPr/>
          <p:nvPr/>
        </p:nvSpPr>
        <p:spPr>
          <a:xfrm>
            <a:off x="1791000" y="97111"/>
            <a:ext cx="8453880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o-RO" sz="2000" b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OPTIMIZATION OF THE EXTRACTION METHOD OF FLAVONOIDS IN PLANT PRODUCTS FROM SPECIES OF THE GENUS </a:t>
            </a:r>
            <a:r>
              <a:rPr lang="ro-RO" sz="2000" b="1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HELICHRYSUM</a:t>
            </a:r>
            <a:endParaRPr lang="ru-RU" sz="2000" b="0" strike="noStrike" spc="-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45" name="Прямоугольник 4"/>
          <p:cNvSpPr/>
          <p:nvPr/>
        </p:nvSpPr>
        <p:spPr>
          <a:xfrm>
            <a:off x="2560680" y="862560"/>
            <a:ext cx="7207200" cy="50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o-RO" sz="145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Daniela Cazacu, Mihaela Nartea, Maria Cojocaru-Toma</a:t>
            </a:r>
            <a:endParaRPr lang="ru-RU" sz="1450" b="0" i="1" strike="noStrike" spc="-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1270" b="1" i="1" strike="noStrike" spc="-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Nicolae</a:t>
            </a:r>
            <a:r>
              <a:rPr lang="en-US" sz="127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270" b="1" i="1" strike="noStrike" spc="-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Testemitanu</a:t>
            </a:r>
            <a:r>
              <a:rPr lang="en-US" sz="127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State</a:t>
            </a:r>
            <a:r>
              <a:rPr lang="ro-RO" sz="127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27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University of Medicine and Pharmacy, Chisinau, Republic of Moldova</a:t>
            </a:r>
            <a:endParaRPr lang="ru-RU" sz="1270" b="0" i="1" strike="noStrike" spc="-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6" name="Прямоугольник 89"/>
          <p:cNvSpPr/>
          <p:nvPr/>
        </p:nvSpPr>
        <p:spPr>
          <a:xfrm>
            <a:off x="5050800" y="3444480"/>
            <a:ext cx="6854760" cy="47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o-RO" sz="127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   </a:t>
            </a:r>
            <a:r>
              <a:rPr lang="ro-RO" sz="1270" b="1" i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The extraction methods: a) </a:t>
            </a:r>
            <a:r>
              <a:rPr lang="en-US" sz="1200" b="1" i="1" strike="noStrike" spc="-1" dirty="0">
                <a:solidFill>
                  <a:srgbClr val="000000"/>
                </a:solidFill>
                <a:latin typeface="Cambria"/>
                <a:ea typeface="Cambria"/>
              </a:rPr>
              <a:t>ultrasound assisted extraction</a:t>
            </a:r>
            <a:r>
              <a:rPr lang="ro-RO" sz="1200" b="1" i="1" strike="noStrike" spc="-1" dirty="0">
                <a:solidFill>
                  <a:srgbClr val="000000"/>
                </a:solidFill>
                <a:latin typeface="Cambria"/>
                <a:ea typeface="Cambria"/>
              </a:rPr>
              <a:t>, b)magnetic stirring, c) water bath on reflux,</a:t>
            </a:r>
            <a:r>
              <a:rPr lang="ro-RO" sz="1270" b="1" i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d) </a:t>
            </a:r>
            <a:r>
              <a:rPr lang="ro-RO" sz="1200" b="1" i="1" strike="noStrike" spc="-1" dirty="0">
                <a:solidFill>
                  <a:srgbClr val="000000"/>
                </a:solidFill>
                <a:latin typeface="Cambria"/>
                <a:ea typeface="Cambria"/>
              </a:rPr>
              <a:t>spectrophotometrically determination of flavonoids  (</a:t>
            </a:r>
            <a:r>
              <a:rPr lang="en-US" sz="1200" b="1" i="1" strike="noStrike" spc="-1" dirty="0">
                <a:solidFill>
                  <a:srgbClr val="000000"/>
                </a:solidFill>
                <a:latin typeface="Cambria"/>
                <a:ea typeface="Cambria"/>
              </a:rPr>
              <a:t> λ=</a:t>
            </a:r>
            <a:r>
              <a:rPr lang="ro-RO" sz="1200" b="1" i="1" strike="noStrike" spc="-1" dirty="0">
                <a:solidFill>
                  <a:srgbClr val="000000"/>
                </a:solidFill>
                <a:latin typeface="Cambria"/>
                <a:ea typeface="Cambria"/>
              </a:rPr>
              <a:t>43</a:t>
            </a:r>
            <a:r>
              <a:rPr lang="en-US" sz="1200" b="1" i="1" strike="noStrike" spc="-1" dirty="0">
                <a:solidFill>
                  <a:srgbClr val="000000"/>
                </a:solidFill>
                <a:latin typeface="Cambria"/>
                <a:ea typeface="Cambria"/>
              </a:rPr>
              <a:t>0 </a:t>
            </a:r>
            <a:r>
              <a:rPr lang="ro-RO" sz="1200" b="1" i="1" strike="noStrike" spc="-1" dirty="0">
                <a:solidFill>
                  <a:srgbClr val="000000"/>
                </a:solidFill>
                <a:latin typeface="Cambria"/>
                <a:ea typeface="Cambria"/>
              </a:rPr>
              <a:t>nm)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47" name="Прямоугольник 91"/>
          <p:cNvSpPr/>
          <p:nvPr/>
        </p:nvSpPr>
        <p:spPr>
          <a:xfrm>
            <a:off x="171360" y="1435680"/>
            <a:ext cx="5028480" cy="72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b="1" i="1" strike="noStrike" spc="-1" dirty="0">
                <a:solidFill>
                  <a:srgbClr val="002060"/>
                </a:solidFill>
                <a:latin typeface="Cambria"/>
                <a:ea typeface="Cambria"/>
              </a:rPr>
              <a:t>Aim of the </a:t>
            </a:r>
            <a:r>
              <a:rPr lang="ro-RO" sz="1400" b="1" i="1" strike="noStrike" spc="-1" dirty="0">
                <a:solidFill>
                  <a:srgbClr val="002060"/>
                </a:solidFill>
                <a:latin typeface="Cambria"/>
                <a:ea typeface="Cambria"/>
              </a:rPr>
              <a:t>s</a:t>
            </a:r>
            <a:r>
              <a:rPr lang="en-US" sz="1400" b="1" i="1" strike="noStrike" spc="-1" dirty="0" err="1">
                <a:solidFill>
                  <a:srgbClr val="002060"/>
                </a:solidFill>
                <a:latin typeface="Cambria"/>
                <a:ea typeface="Cambria"/>
              </a:rPr>
              <a:t>tudy</a:t>
            </a:r>
            <a:r>
              <a:rPr lang="ro-RO" sz="1400" b="1" strike="noStrike" spc="-1" dirty="0">
                <a:solidFill>
                  <a:srgbClr val="002060"/>
                </a:solidFill>
                <a:latin typeface="Cambria"/>
                <a:ea typeface="Cambria"/>
              </a:rPr>
              <a:t>. 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To quantifying the flavonoids in the plant products of </a:t>
            </a:r>
            <a:r>
              <a:rPr lang="en-US" sz="1400" b="0" i="1" strike="noStrike" spc="-1" dirty="0" err="1">
                <a:solidFill>
                  <a:srgbClr val="002060"/>
                </a:solidFill>
                <a:latin typeface="Cambria"/>
                <a:ea typeface="Cambria"/>
              </a:rPr>
              <a:t>Helichrysum</a:t>
            </a:r>
            <a:r>
              <a:rPr lang="en-US" sz="1400" b="0" i="1" strike="noStrike" spc="-1" dirty="0">
                <a:solidFill>
                  <a:srgbClr val="002060"/>
                </a:solidFill>
                <a:latin typeface="Cambria"/>
                <a:ea typeface="Cambria"/>
              </a:rPr>
              <a:t> 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species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: 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flowers and aerial parts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,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 by identifying the optimal method for flavonoid extraction.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 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48" name="Прямоугольник 107"/>
          <p:cNvSpPr/>
          <p:nvPr/>
        </p:nvSpPr>
        <p:spPr>
          <a:xfrm>
            <a:off x="5402520" y="3986380"/>
            <a:ext cx="650304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b="1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  <a:r>
              <a:rPr lang="ro-RO" sz="1400" b="1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o-RO" sz="1400" b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total flavonoid content 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(TFC) 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was higher in the inflorescences than in the aerial parts for both species. </a:t>
            </a:r>
            <a:r>
              <a:rPr lang="en-US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H. </a:t>
            </a:r>
            <a:r>
              <a:rPr lang="en-US" sz="1400" b="0" i="1" strike="noStrike" spc="-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arenarium</a:t>
            </a:r>
            <a:r>
              <a:rPr lang="en-US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exhibited higher values compared to </a:t>
            </a:r>
            <a:r>
              <a:rPr lang="en-US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H. </a:t>
            </a:r>
            <a:r>
              <a:rPr lang="en-US" sz="1400" b="0" i="1" strike="noStrike" spc="-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italicum</a:t>
            </a:r>
            <a:r>
              <a:rPr lang="en-US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 all three methods used.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Magnetic stirring yielded the highest total flavonoid content values among all the extraction methods used. The maximum value was 2.678 mg RU/g in </a:t>
            </a:r>
            <a:r>
              <a:rPr lang="ro-RO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H. arenarii flos 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when extracted using a magnetic stirrer, while the minimum value was 0.099 mg RU/g in </a:t>
            </a:r>
            <a:r>
              <a:rPr lang="ro-RO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H. italici herba,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where extraction was performed in a reflux water bath.</a:t>
            </a:r>
            <a:endParaRPr lang="ru-RU" sz="1400" b="0" strike="noStrike" spc="-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400" b="0" strike="noStrike" spc="-1" dirty="0">
              <a:latin typeface="Arial"/>
            </a:endParaRPr>
          </a:p>
        </p:txBody>
      </p:sp>
      <p:sp>
        <p:nvSpPr>
          <p:cNvPr id="49" name="Прямоугольник 109"/>
          <p:cNvSpPr/>
          <p:nvPr/>
        </p:nvSpPr>
        <p:spPr>
          <a:xfrm>
            <a:off x="158040" y="5812200"/>
            <a:ext cx="5055120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20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Acknowledgments: </a:t>
            </a:r>
            <a:r>
              <a:rPr lang="ro-RO" sz="120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120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</a:t>
            </a:r>
            <a:r>
              <a:rPr lang="ro-RO" sz="120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lang="en-US" sz="120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Impact of different habitats and abiotic stress factors on plant metabolites of genus </a:t>
            </a:r>
            <a:r>
              <a:rPr lang="en-US" sz="1200" b="1" i="1" strike="noStrike" spc="-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Galium</a:t>
            </a:r>
            <a:r>
              <a:rPr lang="en-US" sz="120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1200" b="1" i="1" strike="noStrike" spc="-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Helichrysum</a:t>
            </a:r>
            <a:r>
              <a:rPr lang="en-US" sz="120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project no.17ROMD, funding organization UE </a:t>
            </a:r>
            <a:r>
              <a:rPr lang="en-US" sz="1200" b="1" i="1" strike="noStrike" spc="-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Fiscdi</a:t>
            </a:r>
            <a:r>
              <a:rPr lang="ro-RO" sz="1200" b="1" i="1" strike="noStrike" spc="-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 national project nr. 25.80012.8007.05SE </a:t>
            </a:r>
            <a:endParaRPr lang="ru-RU" sz="1200" b="1" strike="noStrike" spc="-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200" b="0" strike="noStrike" spc="-1" dirty="0">
              <a:latin typeface="Arial"/>
            </a:endParaRPr>
          </a:p>
        </p:txBody>
      </p:sp>
      <p:sp>
        <p:nvSpPr>
          <p:cNvPr id="50" name="Прямоугольник 112"/>
          <p:cNvSpPr/>
          <p:nvPr/>
        </p:nvSpPr>
        <p:spPr>
          <a:xfrm>
            <a:off x="181440" y="3597120"/>
            <a:ext cx="5065920" cy="24607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b="1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Materials and </a:t>
            </a:r>
            <a:r>
              <a:rPr lang="ro-RO" sz="1400" b="1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1400" b="1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et</a:t>
            </a:r>
            <a:r>
              <a:rPr lang="ro-RO" sz="1400" b="1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lang="en-US" sz="1400" b="1" i="1" strike="noStrike" spc="-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ods</a:t>
            </a:r>
            <a:r>
              <a:rPr lang="ro-RO" sz="1400" b="1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plant materials (</a:t>
            </a:r>
            <a:r>
              <a:rPr lang="ro-RO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flos, herba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were harvested from the spontaneous flora of the Republic of Moldova (</a:t>
            </a:r>
            <a:r>
              <a:rPr lang="ro-RO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H. arenarium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and from the Medicinal Plant Collection  of </a:t>
            </a:r>
            <a:r>
              <a:rPr lang="ro-RO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Nicolae Testemițanu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State University of Medicine and Pharmacy (</a:t>
            </a:r>
            <a:r>
              <a:rPr lang="ro-RO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H. italicum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 </a:t>
            </a:r>
            <a:endParaRPr lang="ru-RU" sz="1400" b="0" strike="noStrike" spc="-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total flavonoid content was determined spectrophotometrically using an AlCl₃ solution,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with the absorbance read at wavelength λ=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43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 nm at </a:t>
            </a:r>
            <a:r>
              <a:rPr lang="en-US" sz="1400" b="0" strike="noStrike" spc="-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Metertech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UV/VIS SP 8001 spectrophotometer;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the results were expressed as rutoside (mg RU/100 g of product).</a:t>
            </a:r>
            <a:endParaRPr lang="ru-RU" sz="1400" b="0" strike="noStrike" spc="-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400" b="0" strike="noStrike" spc="-1" dirty="0">
              <a:latin typeface="Arial"/>
            </a:endParaRPr>
          </a:p>
        </p:txBody>
      </p:sp>
      <p:sp>
        <p:nvSpPr>
          <p:cNvPr id="51" name="Прямоугольник 117"/>
          <p:cNvSpPr/>
          <p:nvPr/>
        </p:nvSpPr>
        <p:spPr>
          <a:xfrm>
            <a:off x="5434920" y="5636991"/>
            <a:ext cx="635580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o-RO" sz="1400" b="1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Conclusions. 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Extraction methods influence the total flavonoid content in </a:t>
            </a:r>
            <a:r>
              <a:rPr lang="ro-RO" sz="1400" b="0" i="1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Helichrysum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species products and magnetic stirrer extrction can be used as the optimal method for flavonoid extraction, followed by ultrasonic and refrigerant bath extraction.</a:t>
            </a:r>
            <a:endParaRPr lang="ru-RU" sz="1400" b="0" strike="noStrike" spc="-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400" b="0" strike="noStrike" spc="-1" dirty="0">
              <a:latin typeface="Arial"/>
            </a:endParaRPr>
          </a:p>
        </p:txBody>
      </p:sp>
      <p:sp>
        <p:nvSpPr>
          <p:cNvPr id="52" name="Прямоугольник 121"/>
          <p:cNvSpPr/>
          <p:nvPr/>
        </p:nvSpPr>
        <p:spPr>
          <a:xfrm>
            <a:off x="2178360" y="6598529"/>
            <a:ext cx="9095760" cy="22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91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National Conference with International Participation: Natural</a:t>
            </a:r>
            <a:r>
              <a:rPr lang="ro-RO" sz="91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en-US" sz="91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Sciences in the Dialogue of Generations,  Chisinau, Republic of Moldova</a:t>
            </a:r>
            <a:r>
              <a:rPr lang="ro-RO" sz="91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, 2026</a:t>
            </a:r>
            <a:endParaRPr lang="ru-RU" sz="910" b="0" strike="noStrike" spc="-1" dirty="0">
              <a:latin typeface="Arial"/>
            </a:endParaRPr>
          </a:p>
        </p:txBody>
      </p:sp>
      <p:pic>
        <p:nvPicPr>
          <p:cNvPr id="53" name="Google Shape;263;p9"/>
          <p:cNvPicPr/>
          <p:nvPr/>
        </p:nvPicPr>
        <p:blipFill>
          <a:blip r:embed="rId4"/>
          <a:stretch/>
        </p:blipFill>
        <p:spPr>
          <a:xfrm>
            <a:off x="228960" y="2236320"/>
            <a:ext cx="1126800" cy="1159200"/>
          </a:xfrm>
          <a:prstGeom prst="rect">
            <a:avLst/>
          </a:prstGeom>
          <a:ln w="0">
            <a:noFill/>
          </a:ln>
        </p:spPr>
      </p:pic>
      <p:pic>
        <p:nvPicPr>
          <p:cNvPr id="54" name="Рисунок 30" descr="C:\Users\user\Desktop\descărcare.jpg"/>
          <p:cNvPicPr/>
          <p:nvPr/>
        </p:nvPicPr>
        <p:blipFill>
          <a:blip r:embed="rId5"/>
          <a:stretch/>
        </p:blipFill>
        <p:spPr>
          <a:xfrm>
            <a:off x="2417400" y="2290320"/>
            <a:ext cx="1334520" cy="1126440"/>
          </a:xfrm>
          <a:prstGeom prst="rect">
            <a:avLst/>
          </a:prstGeom>
          <a:ln w="0">
            <a:noFill/>
          </a:ln>
        </p:spPr>
      </p:pic>
      <p:sp>
        <p:nvSpPr>
          <p:cNvPr id="55" name="Прямоугольник 1"/>
          <p:cNvSpPr/>
          <p:nvPr/>
        </p:nvSpPr>
        <p:spPr>
          <a:xfrm>
            <a:off x="5402520" y="1335960"/>
            <a:ext cx="6422400" cy="10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o-RO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The following extraction methods were used: </a:t>
            </a:r>
            <a:r>
              <a:rPr lang="en-US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ultrasound assisted extraction</a:t>
            </a:r>
            <a:r>
              <a:rPr lang="ro-RO" sz="1400" b="0" strike="noStrike" spc="-1" dirty="0">
                <a:solidFill>
                  <a:srgbClr val="002060"/>
                </a:solidFill>
                <a:latin typeface="Cambria"/>
                <a:ea typeface="Cambria"/>
              </a:rPr>
              <a:t>, magnetic stirring and  water bath on reflux, to identify the optimal method for extracting flavonoids, using 60% ethyl alcohol as the solvent and the same extraction time of 30 minutes for all methods.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56" name="Прямоугольник 32"/>
          <p:cNvSpPr/>
          <p:nvPr/>
        </p:nvSpPr>
        <p:spPr>
          <a:xfrm>
            <a:off x="507960" y="3398040"/>
            <a:ext cx="4412880" cy="27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o-RO" sz="1200" b="1" i="1" strike="noStrike" spc="-1">
                <a:solidFill>
                  <a:srgbClr val="000000"/>
                </a:solidFill>
                <a:latin typeface="Times New Roman"/>
                <a:ea typeface="Arial"/>
              </a:rPr>
              <a:t>Figure 1. Helichrysum sp. (a, b-  H. arenarium; c, d- H. italicum)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57" name="Google Shape;261;p9"/>
          <p:cNvPicPr/>
          <p:nvPr/>
        </p:nvPicPr>
        <p:blipFill>
          <a:blip r:embed="rId6"/>
          <a:srcRect l="6656" t="7701" b="8950"/>
          <a:stretch/>
        </p:blipFill>
        <p:spPr>
          <a:xfrm>
            <a:off x="1346400" y="2275200"/>
            <a:ext cx="1145520" cy="1115640"/>
          </a:xfrm>
          <a:prstGeom prst="rect">
            <a:avLst/>
          </a:prstGeom>
          <a:ln w="0">
            <a:noFill/>
          </a:ln>
        </p:spPr>
      </p:pic>
      <p:pic>
        <p:nvPicPr>
          <p:cNvPr id="58" name="Google Shape;262;p9"/>
          <p:cNvPicPr/>
          <p:nvPr/>
        </p:nvPicPr>
        <p:blipFill>
          <a:blip r:embed="rId7"/>
          <a:srcRect l="5224" t="8574" r="3610" b="5612"/>
          <a:stretch/>
        </p:blipFill>
        <p:spPr>
          <a:xfrm rot="16200000">
            <a:off x="3888000" y="2171160"/>
            <a:ext cx="1129680" cy="1407600"/>
          </a:xfrm>
          <a:prstGeom prst="rect">
            <a:avLst/>
          </a:prstGeom>
          <a:ln w="0">
            <a:noFill/>
          </a:ln>
        </p:spPr>
      </p:pic>
      <p:pic>
        <p:nvPicPr>
          <p:cNvPr id="59" name="object 8"/>
          <p:cNvPicPr/>
          <p:nvPr/>
        </p:nvPicPr>
        <p:blipFill>
          <a:blip r:embed="rId8"/>
          <a:stretch/>
        </p:blipFill>
        <p:spPr>
          <a:xfrm>
            <a:off x="10244880" y="153000"/>
            <a:ext cx="1825200" cy="1188360"/>
          </a:xfrm>
          <a:prstGeom prst="rect">
            <a:avLst/>
          </a:prstGeom>
          <a:ln w="0">
            <a:noFill/>
          </a:ln>
        </p:spPr>
      </p:pic>
      <p:pic>
        <p:nvPicPr>
          <p:cNvPr id="60" name="Рисунок 13"/>
          <p:cNvPicPr/>
          <p:nvPr/>
        </p:nvPicPr>
        <p:blipFill>
          <a:blip r:embed="rId9"/>
          <a:stretch/>
        </p:blipFill>
        <p:spPr>
          <a:xfrm>
            <a:off x="6659280" y="2309760"/>
            <a:ext cx="1189440" cy="1134000"/>
          </a:xfrm>
          <a:prstGeom prst="rect">
            <a:avLst/>
          </a:prstGeom>
          <a:ln w="0">
            <a:noFill/>
          </a:ln>
        </p:spPr>
      </p:pic>
      <p:pic>
        <p:nvPicPr>
          <p:cNvPr id="61" name="Рисунок 38"/>
          <p:cNvPicPr/>
          <p:nvPr/>
        </p:nvPicPr>
        <p:blipFill>
          <a:blip r:embed="rId10"/>
          <a:stretch/>
        </p:blipFill>
        <p:spPr>
          <a:xfrm>
            <a:off x="5459760" y="2313720"/>
            <a:ext cx="1199520" cy="1135080"/>
          </a:xfrm>
          <a:prstGeom prst="rect">
            <a:avLst/>
          </a:prstGeom>
          <a:ln w="0">
            <a:noFill/>
          </a:ln>
        </p:spPr>
      </p:pic>
      <p:pic>
        <p:nvPicPr>
          <p:cNvPr id="62" name="Рисунок 39"/>
          <p:cNvPicPr/>
          <p:nvPr/>
        </p:nvPicPr>
        <p:blipFill>
          <a:blip r:embed="rId11"/>
          <a:stretch/>
        </p:blipFill>
        <p:spPr>
          <a:xfrm>
            <a:off x="7845120" y="2309760"/>
            <a:ext cx="1354680" cy="1134000"/>
          </a:xfrm>
          <a:prstGeom prst="rect">
            <a:avLst/>
          </a:prstGeom>
          <a:ln w="0">
            <a:noFill/>
          </a:ln>
        </p:spPr>
      </p:pic>
      <p:pic>
        <p:nvPicPr>
          <p:cNvPr id="63" name="Picture 4" descr="https://sun9-69.userapi.com/impg/60sUldO9sdtyq53w56MNbaBEnA-dOJ262Vk3Lg/rtuy03ptijQ.jpg?size=381x321&amp;quality=95&amp;sign=45bb065cb2bdef5c372d747912728a5d&amp;type=album"/>
          <p:cNvPicPr/>
          <p:nvPr/>
        </p:nvPicPr>
        <p:blipFill>
          <a:blip r:embed="rId12"/>
          <a:stretch/>
        </p:blipFill>
        <p:spPr>
          <a:xfrm>
            <a:off x="9200160" y="2299320"/>
            <a:ext cx="1490760" cy="1149480"/>
          </a:xfrm>
          <a:prstGeom prst="rect">
            <a:avLst/>
          </a:prstGeom>
          <a:ln w="0">
            <a:noFill/>
          </a:ln>
        </p:spPr>
      </p:pic>
      <p:pic>
        <p:nvPicPr>
          <p:cNvPr id="64" name="Picture 6" descr="https://sun9-36.userapi.com/impg/cXYpEW40NxRWf86YS2v69eBu9r9wkFT-1V73FQ/7v7CDMH4HXQ.jpg?size=447x342&amp;quality=95&amp;sign=e230e89659e42b53edba7bc7b38aa7c7&amp;type=album"/>
          <p:cNvPicPr/>
          <p:nvPr/>
        </p:nvPicPr>
        <p:blipFill>
          <a:blip r:embed="rId13"/>
          <a:stretch/>
        </p:blipFill>
        <p:spPr>
          <a:xfrm>
            <a:off x="10521360" y="2306880"/>
            <a:ext cx="1598040" cy="1134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4272</TotalTime>
  <Words>458</Words>
  <Application>Microsoft Office PowerPoint</Application>
  <PresentationFormat>Произвольный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Arial</vt:lpstr>
      <vt:lpstr>Calibri</vt:lpstr>
      <vt:lpstr>Cambria</vt:lpstr>
      <vt:lpstr>DejaVu Sans</vt:lpstr>
      <vt:lpstr>Symbol</vt:lpstr>
      <vt:lpstr>Times New Roman</vt:lpstr>
      <vt:lpstr>Wingdings</vt:lpstr>
      <vt:lpstr>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Free Poster Presentation Example</dc:subject>
  <dc:creator>Graphicsland/MakeSigns.com</dc:creator>
  <cp:keywords>scientific scientific research template custom poster presentation symposium printing powerpoint create design example sample download</cp:keywords>
  <dc:description>Download our scientific poster templates at no cost to you and get one step closer to making a great research poster.</dc:description>
  <cp:lastModifiedBy>User</cp:lastModifiedBy>
  <cp:revision>63</cp:revision>
  <cp:lastPrinted>2011-01-21T18:13:44Z</cp:lastPrinted>
  <dcterms:modified xsi:type="dcterms:W3CDTF">2026-09-14T14:52:40Z</dcterms:modified>
  <cp:category>scientific poster powerpoint</cp:category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1</vt:i4>
  </property>
</Properties>
</file>