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260" r:id="rId1"/>
  </p:sldMasterIdLst>
  <p:handoutMasterIdLst>
    <p:handoutMasterId r:id="rId3"/>
  </p:handoutMasterIdLst>
  <p:sldIdLst>
    <p:sldId id="256" r:id="rId2"/>
  </p:sldIdLst>
  <p:sldSz cx="12193588" cy="6858000"/>
  <p:notesSz cx="7010400" cy="9271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mbria" panose="02040503050406030204" pitchFamily="18" charset="0"/>
      <p:regular r:id="rId8"/>
      <p:bold r:id="rId9"/>
      <p:italic r:id="rId10"/>
      <p:boldItalic r:id="rId11"/>
    </p:embeddedFont>
  </p:embeddedFontLst>
  <p:custDataLst>
    <p:tags r:id="rId12"/>
  </p:custDataLst>
  <p:defaultTextStyle>
    <a:defPPr>
      <a:defRPr lang="en-US"/>
    </a:defPPr>
    <a:lvl1pPr marL="0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1pPr>
    <a:lvl2pPr marL="404711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2pPr>
    <a:lvl3pPr marL="809421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3pPr>
    <a:lvl4pPr marL="1214131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4pPr>
    <a:lvl5pPr marL="1618842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5pPr>
    <a:lvl6pPr marL="2023552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6pPr>
    <a:lvl7pPr marL="2428263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7pPr>
    <a:lvl8pPr marL="2832973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8pPr>
    <a:lvl9pPr marL="3237683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533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40" autoAdjust="0"/>
    <p:restoredTop sz="94721" autoAdjust="0"/>
  </p:normalViewPr>
  <p:slideViewPr>
    <p:cSldViewPr snapToGrid="0">
      <p:cViewPr varScale="1">
        <p:scale>
          <a:sx n="108" d="100"/>
          <a:sy n="108" d="100"/>
        </p:scale>
        <p:origin x="1140" y="108"/>
      </p:cViewPr>
      <p:guideLst>
        <p:guide orient="horz"/>
        <p:guide pos="53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handoutMaster" Target="handoutMasters/handoutMaster1.xml"/><Relationship Id="rId7" Type="http://schemas.openxmlformats.org/officeDocument/2006/relationships/font" Target="fonts/font4.fntdata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/>
            </a:defPPr>
            <a:lvl1pPr algn="r">
              <a:defRPr sz="1200"/>
            </a:lvl1pPr>
          </a:lstStyle>
          <a:p>
            <a:fld id="{302F586B-0015-43FB-918D-31E1A09780E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5841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05841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/>
            </a:defPPr>
            <a:lvl1pPr algn="r">
              <a:defRPr sz="1200"/>
            </a:lvl1pPr>
          </a:lstStyle>
          <a:p>
            <a:fld id="{5F29C2D4-4424-41A2-A90C-29D31B733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13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55731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31252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213" y="4406906"/>
            <a:ext cx="10364551" cy="1362075"/>
          </a:xfrm>
        </p:spPr>
        <p:txBody>
          <a:bodyPr anchor="t"/>
          <a:lstStyle>
            <a:defPPr>
              <a:defRPr kern="1200"/>
            </a:defPPr>
            <a:lvl1pPr algn="l">
              <a:defRPr sz="1934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213" y="2906714"/>
            <a:ext cx="10364551" cy="1500187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961">
                <a:solidFill>
                  <a:schemeClr val="tx1">
                    <a:tint val="75000"/>
                  </a:schemeClr>
                </a:solidFill>
              </a:defRPr>
            </a:lvl1pPr>
            <a:lvl2pPr marL="220419" indent="0">
              <a:buNone/>
              <a:defRPr sz="867">
                <a:solidFill>
                  <a:schemeClr val="tx1">
                    <a:tint val="75000"/>
                  </a:schemeClr>
                </a:solidFill>
              </a:defRPr>
            </a:lvl2pPr>
            <a:lvl3pPr marL="440838" indent="0">
              <a:buNone/>
              <a:defRPr sz="773">
                <a:solidFill>
                  <a:schemeClr val="tx1">
                    <a:tint val="75000"/>
                  </a:schemeClr>
                </a:solidFill>
              </a:defRPr>
            </a:lvl3pPr>
            <a:lvl4pPr marL="661256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4pPr>
            <a:lvl5pPr marL="881675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5pPr>
            <a:lvl6pPr marL="1102094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6pPr>
            <a:lvl7pPr marL="1322513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7pPr>
            <a:lvl8pPr marL="1542931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8pPr>
            <a:lvl9pPr marL="1763350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4067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81" y="1600202"/>
            <a:ext cx="5385502" cy="4525963"/>
          </a:xfrm>
        </p:spPr>
        <p:txBody>
          <a:bodyPr/>
          <a:lstStyle>
            <a:defPPr>
              <a:defRPr kern="1200"/>
            </a:defPPr>
            <a:lvl1pPr>
              <a:defRPr sz="1348"/>
            </a:lvl1pPr>
            <a:lvl2pPr>
              <a:defRPr sz="1160"/>
            </a:lvl2pPr>
            <a:lvl3pPr>
              <a:defRPr sz="961"/>
            </a:lvl3pPr>
            <a:lvl4pPr>
              <a:defRPr sz="867"/>
            </a:lvl4pPr>
            <a:lvl5pPr>
              <a:defRPr sz="867"/>
            </a:lvl5pPr>
            <a:lvl6pPr>
              <a:defRPr sz="867"/>
            </a:lvl6pPr>
            <a:lvl7pPr>
              <a:defRPr sz="867"/>
            </a:lvl7pPr>
            <a:lvl8pPr>
              <a:defRPr sz="867"/>
            </a:lvl8pPr>
            <a:lvl9pPr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8410" y="1600202"/>
            <a:ext cx="5385502" cy="4525963"/>
          </a:xfrm>
        </p:spPr>
        <p:txBody>
          <a:bodyPr/>
          <a:lstStyle>
            <a:defPPr>
              <a:defRPr kern="1200"/>
            </a:defPPr>
            <a:lvl1pPr>
              <a:defRPr sz="1348"/>
            </a:lvl1pPr>
            <a:lvl2pPr>
              <a:defRPr sz="1160"/>
            </a:lvl2pPr>
            <a:lvl3pPr>
              <a:defRPr sz="961"/>
            </a:lvl3pPr>
            <a:lvl4pPr>
              <a:defRPr sz="867"/>
            </a:lvl4pPr>
            <a:lvl5pPr>
              <a:defRPr sz="867"/>
            </a:lvl5pPr>
            <a:lvl6pPr>
              <a:defRPr sz="867"/>
            </a:lvl6pPr>
            <a:lvl7pPr>
              <a:defRPr sz="867"/>
            </a:lvl7pPr>
            <a:lvl8pPr>
              <a:defRPr sz="867"/>
            </a:lvl8pPr>
            <a:lvl9pPr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2779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82" y="1535115"/>
            <a:ext cx="5387619" cy="639761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1160" b="1"/>
            </a:lvl1pPr>
            <a:lvl2pPr marL="220419" indent="0">
              <a:buNone/>
              <a:defRPr sz="961" b="1"/>
            </a:lvl2pPr>
            <a:lvl3pPr marL="440838" indent="0">
              <a:buNone/>
              <a:defRPr sz="867" b="1"/>
            </a:lvl3pPr>
            <a:lvl4pPr marL="661256" indent="0">
              <a:buNone/>
              <a:defRPr sz="773" b="1"/>
            </a:lvl4pPr>
            <a:lvl5pPr marL="881675" indent="0">
              <a:buNone/>
              <a:defRPr sz="773" b="1"/>
            </a:lvl5pPr>
            <a:lvl6pPr marL="1102094" indent="0">
              <a:buNone/>
              <a:defRPr sz="773" b="1"/>
            </a:lvl6pPr>
            <a:lvl7pPr marL="1322513" indent="0">
              <a:buNone/>
              <a:defRPr sz="773" b="1"/>
            </a:lvl7pPr>
            <a:lvl8pPr marL="1542931" indent="0">
              <a:buNone/>
              <a:defRPr sz="773" b="1"/>
            </a:lvl8pPr>
            <a:lvl9pPr marL="1763350" indent="0">
              <a:buNone/>
              <a:defRPr sz="77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82" y="2174878"/>
            <a:ext cx="5387619" cy="3951288"/>
          </a:xfrm>
        </p:spPr>
        <p:txBody>
          <a:bodyPr/>
          <a:lstStyle>
            <a:defPPr>
              <a:defRPr kern="1200"/>
            </a:defPPr>
            <a:lvl1pPr>
              <a:defRPr sz="1160"/>
            </a:lvl1pPr>
            <a:lvl2pPr>
              <a:defRPr sz="961"/>
            </a:lvl2pPr>
            <a:lvl3pPr>
              <a:defRPr sz="867"/>
            </a:lvl3pPr>
            <a:lvl4pPr>
              <a:defRPr sz="773"/>
            </a:lvl4pPr>
            <a:lvl5pPr>
              <a:defRPr sz="773"/>
            </a:lvl5pPr>
            <a:lvl6pPr>
              <a:defRPr sz="773"/>
            </a:lvl6pPr>
            <a:lvl7pPr>
              <a:defRPr sz="773"/>
            </a:lvl7pPr>
            <a:lvl8pPr>
              <a:defRPr sz="773"/>
            </a:lvl8pPr>
            <a:lvl9pPr>
              <a:defRPr sz="7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4176" y="1535115"/>
            <a:ext cx="5389735" cy="639761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1160" b="1"/>
            </a:lvl1pPr>
            <a:lvl2pPr marL="220419" indent="0">
              <a:buNone/>
              <a:defRPr sz="961" b="1"/>
            </a:lvl2pPr>
            <a:lvl3pPr marL="440838" indent="0">
              <a:buNone/>
              <a:defRPr sz="867" b="1"/>
            </a:lvl3pPr>
            <a:lvl4pPr marL="661256" indent="0">
              <a:buNone/>
              <a:defRPr sz="773" b="1"/>
            </a:lvl4pPr>
            <a:lvl5pPr marL="881675" indent="0">
              <a:buNone/>
              <a:defRPr sz="773" b="1"/>
            </a:lvl5pPr>
            <a:lvl6pPr marL="1102094" indent="0">
              <a:buNone/>
              <a:defRPr sz="773" b="1"/>
            </a:lvl6pPr>
            <a:lvl7pPr marL="1322513" indent="0">
              <a:buNone/>
              <a:defRPr sz="773" b="1"/>
            </a:lvl7pPr>
            <a:lvl8pPr marL="1542931" indent="0">
              <a:buNone/>
              <a:defRPr sz="773" b="1"/>
            </a:lvl8pPr>
            <a:lvl9pPr marL="1763350" indent="0">
              <a:buNone/>
              <a:defRPr sz="77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4176" y="2174878"/>
            <a:ext cx="5389735" cy="3951288"/>
          </a:xfrm>
        </p:spPr>
        <p:txBody>
          <a:bodyPr/>
          <a:lstStyle>
            <a:defPPr>
              <a:defRPr kern="1200"/>
            </a:defPPr>
            <a:lvl1pPr>
              <a:defRPr sz="1160"/>
            </a:lvl1pPr>
            <a:lvl2pPr>
              <a:defRPr sz="961"/>
            </a:lvl2pPr>
            <a:lvl3pPr>
              <a:defRPr sz="867"/>
            </a:lvl3pPr>
            <a:lvl4pPr>
              <a:defRPr sz="773"/>
            </a:lvl4pPr>
            <a:lvl5pPr>
              <a:defRPr sz="773"/>
            </a:lvl5pPr>
            <a:lvl6pPr>
              <a:defRPr sz="773"/>
            </a:lvl6pPr>
            <a:lvl7pPr>
              <a:defRPr sz="773"/>
            </a:lvl7pPr>
            <a:lvl8pPr>
              <a:defRPr sz="773"/>
            </a:lvl8pPr>
            <a:lvl9pPr>
              <a:defRPr sz="7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03302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1145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81478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82" y="273054"/>
            <a:ext cx="4011606" cy="1162050"/>
          </a:xfrm>
        </p:spPr>
        <p:txBody>
          <a:bodyPr anchor="b"/>
          <a:lstStyle>
            <a:defPPr>
              <a:defRPr kern="1200"/>
            </a:defPPr>
            <a:lvl1pPr algn="l">
              <a:defRPr sz="96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356" y="273052"/>
            <a:ext cx="6816553" cy="5853113"/>
          </a:xfrm>
        </p:spPr>
        <p:txBody>
          <a:bodyPr/>
          <a:lstStyle>
            <a:defPPr>
              <a:defRPr kern="1200"/>
            </a:defPPr>
            <a:lvl1pPr>
              <a:defRPr sz="1547"/>
            </a:lvl1pPr>
            <a:lvl2pPr>
              <a:defRPr sz="1348"/>
            </a:lvl2pPr>
            <a:lvl3pPr>
              <a:defRPr sz="1160"/>
            </a:lvl3pPr>
            <a:lvl4pPr>
              <a:defRPr sz="961"/>
            </a:lvl4pPr>
            <a:lvl5pPr>
              <a:defRPr sz="961"/>
            </a:lvl5pPr>
            <a:lvl6pPr>
              <a:defRPr sz="961"/>
            </a:lvl6pPr>
            <a:lvl7pPr>
              <a:defRPr sz="961"/>
            </a:lvl7pPr>
            <a:lvl8pPr>
              <a:defRPr sz="961"/>
            </a:lvl8pPr>
            <a:lvl9pPr>
              <a:defRPr sz="96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82" y="1435100"/>
            <a:ext cx="4011606" cy="4691063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680"/>
            </a:lvl1pPr>
            <a:lvl2pPr marL="220419" indent="0">
              <a:buNone/>
              <a:defRPr sz="574"/>
            </a:lvl2pPr>
            <a:lvl3pPr marL="440838" indent="0">
              <a:buNone/>
              <a:defRPr sz="481"/>
            </a:lvl3pPr>
            <a:lvl4pPr marL="661256" indent="0">
              <a:buNone/>
              <a:defRPr sz="434"/>
            </a:lvl4pPr>
            <a:lvl5pPr marL="881675" indent="0">
              <a:buNone/>
              <a:defRPr sz="434"/>
            </a:lvl5pPr>
            <a:lvl6pPr marL="1102094" indent="0">
              <a:buNone/>
              <a:defRPr sz="434"/>
            </a:lvl6pPr>
            <a:lvl7pPr marL="1322513" indent="0">
              <a:buNone/>
              <a:defRPr sz="434"/>
            </a:lvl7pPr>
            <a:lvl8pPr marL="1542931" indent="0">
              <a:buNone/>
              <a:defRPr sz="434"/>
            </a:lvl8pPr>
            <a:lvl9pPr marL="1763350" indent="0">
              <a:buNone/>
              <a:defRPr sz="4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44970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032" y="4800601"/>
            <a:ext cx="7316153" cy="566739"/>
          </a:xfrm>
        </p:spPr>
        <p:txBody>
          <a:bodyPr anchor="b"/>
          <a:lstStyle>
            <a:defPPr>
              <a:defRPr kern="1200"/>
            </a:defPPr>
            <a:lvl1pPr algn="l">
              <a:defRPr sz="96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90032" y="612780"/>
            <a:ext cx="7316153" cy="4114800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1547"/>
            </a:lvl1pPr>
            <a:lvl2pPr marL="220419" indent="0">
              <a:buNone/>
              <a:defRPr sz="1348"/>
            </a:lvl2pPr>
            <a:lvl3pPr marL="440838" indent="0">
              <a:buNone/>
              <a:defRPr sz="1160"/>
            </a:lvl3pPr>
            <a:lvl4pPr marL="661256" indent="0">
              <a:buNone/>
              <a:defRPr sz="961"/>
            </a:lvl4pPr>
            <a:lvl5pPr marL="881675" indent="0">
              <a:buNone/>
              <a:defRPr sz="961"/>
            </a:lvl5pPr>
            <a:lvl6pPr marL="1102094" indent="0">
              <a:buNone/>
              <a:defRPr sz="961"/>
            </a:lvl6pPr>
            <a:lvl7pPr marL="1322513" indent="0">
              <a:buNone/>
              <a:defRPr sz="961"/>
            </a:lvl7pPr>
            <a:lvl8pPr marL="1542931" indent="0">
              <a:buNone/>
              <a:defRPr sz="961"/>
            </a:lvl8pPr>
            <a:lvl9pPr marL="1763350" indent="0">
              <a:buNone/>
              <a:defRPr sz="961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0032" y="5367343"/>
            <a:ext cx="7316153" cy="804861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680"/>
            </a:lvl1pPr>
            <a:lvl2pPr marL="220419" indent="0">
              <a:buNone/>
              <a:defRPr sz="574"/>
            </a:lvl2pPr>
            <a:lvl3pPr marL="440838" indent="0">
              <a:buNone/>
              <a:defRPr sz="481"/>
            </a:lvl3pPr>
            <a:lvl4pPr marL="661256" indent="0">
              <a:buNone/>
              <a:defRPr sz="434"/>
            </a:lvl4pPr>
            <a:lvl5pPr marL="881675" indent="0">
              <a:buNone/>
              <a:defRPr sz="434"/>
            </a:lvl5pPr>
            <a:lvl6pPr marL="1102094" indent="0">
              <a:buNone/>
              <a:defRPr sz="434"/>
            </a:lvl6pPr>
            <a:lvl7pPr marL="1322513" indent="0">
              <a:buNone/>
              <a:defRPr sz="434"/>
            </a:lvl7pPr>
            <a:lvl8pPr marL="1542931" indent="0">
              <a:buNone/>
              <a:defRPr sz="434"/>
            </a:lvl8pPr>
            <a:lvl9pPr marL="1763350" indent="0">
              <a:buNone/>
              <a:defRPr sz="4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62618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2483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40354" y="274640"/>
            <a:ext cx="2743557" cy="5851525"/>
          </a:xfrm>
        </p:spPr>
        <p:txBody>
          <a:bodyPr vert="eaVert"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82" y="274640"/>
            <a:ext cx="8027446" cy="5851525"/>
          </a:xfrm>
        </p:spPr>
        <p:txBody>
          <a:bodyPr vert="eaVert"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7228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82" y="274638"/>
            <a:ext cx="10974228" cy="1143001"/>
          </a:xfrm>
          <a:prstGeom prst="rect">
            <a:avLst/>
          </a:prstGeom>
        </p:spPr>
        <p:txBody>
          <a:bodyPr vert="horz" lIns="376108" tIns="188056" rIns="376108" bIns="188056" rtlCol="0" anchor="ctr">
            <a:normAutofit/>
          </a:bodyPr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82" y="1600202"/>
            <a:ext cx="10974228" cy="4525963"/>
          </a:xfrm>
          <a:prstGeom prst="rect">
            <a:avLst/>
          </a:prstGeom>
        </p:spPr>
        <p:txBody>
          <a:bodyPr vert="horz" lIns="376108" tIns="188056" rIns="376108" bIns="188056" rtlCol="0">
            <a:normAutofit/>
          </a:bodyPr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82" y="6356354"/>
            <a:ext cx="2845171" cy="365125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/>
            </a:defPPr>
            <a:lvl1pPr algn="l">
              <a:defRPr sz="5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6144" y="6356354"/>
            <a:ext cx="3861303" cy="365125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/>
            </a:defPPr>
            <a:lvl1pPr algn="ctr">
              <a:defRPr sz="5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8741" y="6356354"/>
            <a:ext cx="2845171" cy="365125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/>
            </a:defPPr>
            <a:lvl1pPr algn="r">
              <a:defRPr sz="5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New picture"/>
          <p:cNvPicPr/>
          <p:nvPr/>
        </p:nvPicPr>
        <p:blipFill>
          <a:blip r:embed="rId13"/>
          <a:stretch>
            <a:fillRect/>
          </a:stretch>
        </p:blipFill>
        <p:spPr>
          <a:xfrm rot="16200000">
            <a:off x="-2573553" y="3007411"/>
            <a:ext cx="2230438" cy="1458338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13"/>
          <a:stretch>
            <a:fillRect/>
          </a:stretch>
        </p:blipFill>
        <p:spPr>
          <a:xfrm rot="5400000">
            <a:off x="12536711" y="3007411"/>
            <a:ext cx="2230438" cy="145833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14"/>
          <a:stretch>
            <a:fillRect/>
          </a:stretch>
        </p:blipFill>
        <p:spPr>
          <a:xfrm>
            <a:off x="540998" y="6937377"/>
            <a:ext cx="11111595" cy="226219"/>
          </a:xfrm>
          <a:prstGeom prst="rect">
            <a:avLst/>
          </a:prstGeom>
        </p:spPr>
      </p:pic>
      <p:sp>
        <p:nvSpPr>
          <p:cNvPr id="10" name="New shape"/>
          <p:cNvSpPr/>
          <p:nvPr/>
        </p:nvSpPr>
        <p:spPr>
          <a:xfrm>
            <a:off x="540998" y="7026676"/>
            <a:ext cx="6096794" cy="1984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713">
                <a:solidFill>
                  <a:srgbClr val="808080"/>
                </a:solidFill>
              </a:rPr>
              <a:t>Template ID: hypotheticalocean  Size: 36x48</a:t>
            </a:r>
          </a:p>
        </p:txBody>
      </p:sp>
    </p:spTree>
    <p:extLst>
      <p:ext uri="{BB962C8B-B14F-4D97-AF65-F5344CB8AC3E}">
        <p14:creationId xmlns:p14="http://schemas.microsoft.com/office/powerpoint/2010/main" val="2659232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ransition/>
  <p:txStyles>
    <p:titleStyle>
      <a:defPPr>
        <a:defRPr kern="1200"/>
      </a:defPPr>
      <a:lvl1pPr algn="ctr" defTabSz="440838" rtl="0" eaLnBrk="1" latinLnBrk="0" hangingPunct="1">
        <a:spcBef>
          <a:spcPct val="0"/>
        </a:spcBef>
        <a:buNone/>
        <a:defRPr sz="212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/>
      </a:defPPr>
      <a:lvl1pPr marL="165314" indent="-165314" algn="l" defTabSz="440838" rtl="0" eaLnBrk="1" latinLnBrk="0" hangingPunct="1">
        <a:spcBef>
          <a:spcPct val="20000"/>
        </a:spcBef>
        <a:buFont typeface="Arial" pitchFamily="34" charset="0"/>
        <a:buChar char="•"/>
        <a:defRPr sz="1547" kern="1200">
          <a:solidFill>
            <a:schemeClr val="tx1"/>
          </a:solidFill>
          <a:latin typeface="+mn-lt"/>
          <a:ea typeface="+mn-ea"/>
          <a:cs typeface="+mn-cs"/>
        </a:defRPr>
      </a:lvl1pPr>
      <a:lvl2pPr marL="358181" indent="-137762" algn="l" defTabSz="440838" rtl="0" eaLnBrk="1" latinLnBrk="0" hangingPunct="1">
        <a:spcBef>
          <a:spcPct val="20000"/>
        </a:spcBef>
        <a:buFont typeface="Arial" pitchFamily="34" charset="0"/>
        <a:buChar char="–"/>
        <a:defRPr sz="1348" kern="1200">
          <a:solidFill>
            <a:schemeClr val="tx1"/>
          </a:solidFill>
          <a:latin typeface="+mn-lt"/>
          <a:ea typeface="+mn-ea"/>
          <a:cs typeface="+mn-cs"/>
        </a:defRPr>
      </a:lvl2pPr>
      <a:lvl3pPr marL="551046" indent="-110209" algn="l" defTabSz="440838" rtl="0" eaLnBrk="1" latinLnBrk="0" hangingPunct="1">
        <a:spcBef>
          <a:spcPct val="20000"/>
        </a:spcBef>
        <a:buFont typeface="Arial" pitchFamily="34" charset="0"/>
        <a:buChar char="•"/>
        <a:defRPr sz="1160" kern="1200">
          <a:solidFill>
            <a:schemeClr val="tx1"/>
          </a:solidFill>
          <a:latin typeface="+mn-lt"/>
          <a:ea typeface="+mn-ea"/>
          <a:cs typeface="+mn-cs"/>
        </a:defRPr>
      </a:lvl3pPr>
      <a:lvl4pPr marL="771466" indent="-110209" algn="l" defTabSz="440838" rtl="0" eaLnBrk="1" latinLnBrk="0" hangingPunct="1">
        <a:spcBef>
          <a:spcPct val="20000"/>
        </a:spcBef>
        <a:buFont typeface="Arial" pitchFamily="34" charset="0"/>
        <a:buChar char="–"/>
        <a:defRPr sz="961" kern="1200">
          <a:solidFill>
            <a:schemeClr val="tx1"/>
          </a:solidFill>
          <a:latin typeface="+mn-lt"/>
          <a:ea typeface="+mn-ea"/>
          <a:cs typeface="+mn-cs"/>
        </a:defRPr>
      </a:lvl4pPr>
      <a:lvl5pPr marL="991884" indent="-110209" algn="l" defTabSz="440838" rtl="0" eaLnBrk="1" latinLnBrk="0" hangingPunct="1">
        <a:spcBef>
          <a:spcPct val="20000"/>
        </a:spcBef>
        <a:buFont typeface="Arial" pitchFamily="34" charset="0"/>
        <a:buChar char="»"/>
        <a:defRPr sz="961" kern="1200">
          <a:solidFill>
            <a:schemeClr val="tx1"/>
          </a:solidFill>
          <a:latin typeface="+mn-lt"/>
          <a:ea typeface="+mn-ea"/>
          <a:cs typeface="+mn-cs"/>
        </a:defRPr>
      </a:lvl5pPr>
      <a:lvl6pPr marL="1212303" indent="-110209" algn="l" defTabSz="440838" rtl="0" eaLnBrk="1" latinLnBrk="0" hangingPunct="1">
        <a:spcBef>
          <a:spcPct val="20000"/>
        </a:spcBef>
        <a:buFont typeface="Arial" pitchFamily="34" charset="0"/>
        <a:buChar char="•"/>
        <a:defRPr sz="961" kern="1200">
          <a:solidFill>
            <a:schemeClr val="tx1"/>
          </a:solidFill>
          <a:latin typeface="+mn-lt"/>
          <a:ea typeface="+mn-ea"/>
          <a:cs typeface="+mn-cs"/>
        </a:defRPr>
      </a:lvl6pPr>
      <a:lvl7pPr marL="1432722" indent="-110209" algn="l" defTabSz="440838" rtl="0" eaLnBrk="1" latinLnBrk="0" hangingPunct="1">
        <a:spcBef>
          <a:spcPct val="20000"/>
        </a:spcBef>
        <a:buFont typeface="Arial" pitchFamily="34" charset="0"/>
        <a:buChar char="•"/>
        <a:defRPr sz="961" kern="1200">
          <a:solidFill>
            <a:schemeClr val="tx1"/>
          </a:solidFill>
          <a:latin typeface="+mn-lt"/>
          <a:ea typeface="+mn-ea"/>
          <a:cs typeface="+mn-cs"/>
        </a:defRPr>
      </a:lvl7pPr>
      <a:lvl8pPr marL="1653141" indent="-110209" algn="l" defTabSz="440838" rtl="0" eaLnBrk="1" latinLnBrk="0" hangingPunct="1">
        <a:spcBef>
          <a:spcPct val="20000"/>
        </a:spcBef>
        <a:buFont typeface="Arial" pitchFamily="34" charset="0"/>
        <a:buChar char="•"/>
        <a:defRPr sz="961" kern="1200">
          <a:solidFill>
            <a:schemeClr val="tx1"/>
          </a:solidFill>
          <a:latin typeface="+mn-lt"/>
          <a:ea typeface="+mn-ea"/>
          <a:cs typeface="+mn-cs"/>
        </a:defRPr>
      </a:lvl8pPr>
      <a:lvl9pPr marL="1873560" indent="-110209" algn="l" defTabSz="440838" rtl="0" eaLnBrk="1" latinLnBrk="0" hangingPunct="1">
        <a:spcBef>
          <a:spcPct val="20000"/>
        </a:spcBef>
        <a:buFont typeface="Arial" pitchFamily="34" charset="0"/>
        <a:buChar char="•"/>
        <a:defRPr sz="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0838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1pPr>
      <a:lvl2pPr marL="220419" algn="l" defTabSz="440838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2pPr>
      <a:lvl3pPr marL="440838" algn="l" defTabSz="440838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3pPr>
      <a:lvl4pPr marL="661256" algn="l" defTabSz="440838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4pPr>
      <a:lvl5pPr marL="881675" algn="l" defTabSz="440838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5pPr>
      <a:lvl6pPr marL="1102094" algn="l" defTabSz="440838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6pPr>
      <a:lvl7pPr marL="1322513" algn="l" defTabSz="440838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7pPr>
      <a:lvl8pPr marL="1542931" algn="l" defTabSz="440838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8pPr>
      <a:lvl9pPr marL="1763350" algn="l" defTabSz="440838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5">
            <a:extLst>
              <a:ext uri="{FF2B5EF4-FFF2-40B4-BE49-F238E27FC236}">
                <a16:creationId xmlns:a16="http://schemas.microsoft.com/office/drawing/2014/main" id="{515F960F-22E9-4313-85E9-6F38361D4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3293" cy="71972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7A8C7C2-DA70-4634-8A39-9DF09E2E47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57" y="18137"/>
            <a:ext cx="675647" cy="683445"/>
          </a:xfrm>
          <a:prstGeom prst="ellipse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02868" y="34283"/>
            <a:ext cx="8454351" cy="1015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HPLC ANALYSIS FOR THE QUANTIFICATION OF PHENOLIC COMPOUNDS IN THE POLAR AND NON-POLAR FRACTIONS OF </a:t>
            </a:r>
            <a:r>
              <a:rPr lang="en-US" sz="20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CICHORIUM INTYBUS</a:t>
            </a: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L.</a:t>
            </a:r>
            <a:endParaRPr lang="en-US" sz="20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endParaRPr lang="ru-RU" sz="199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60643" y="862414"/>
            <a:ext cx="7207721" cy="472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o-RO" sz="1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Alexandrina Gicul, Vlada Țurcanu, Maria Cojocaru-Toma</a:t>
            </a:r>
            <a:endParaRPr lang="en-US" sz="12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7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Nicolae</a:t>
            </a:r>
            <a:r>
              <a:rPr lang="en-US" sz="127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7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Testemitanu</a:t>
            </a:r>
            <a:r>
              <a:rPr lang="en-US" sz="127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7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  <a:r>
              <a:rPr lang="ro-RO" sz="127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7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</a:t>
            </a:r>
            <a:r>
              <a:rPr lang="en-US" sz="127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Medicine and Pharmacy, Chisinau, Republic of Moldova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5795761" y="5564744"/>
            <a:ext cx="55745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40838">
              <a:defRPr/>
            </a:pPr>
            <a:r>
              <a:rPr lang="ro-RO" sz="1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2. HPLC of nonpolar fraction of C. intybus * Rt (min) clorogenic acid (3,9),  chicoric (12,3), caffeic (5,4), ellagic (2,7) </a:t>
            </a:r>
            <a:endParaRPr lang="ru-RU" sz="1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279254" y="1366134"/>
            <a:ext cx="4931937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3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Aim of the </a:t>
            </a:r>
            <a:r>
              <a:rPr lang="ro-RO" sz="13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</a:t>
            </a:r>
            <a:r>
              <a:rPr lang="en-US" sz="13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tudy</a:t>
            </a:r>
            <a:r>
              <a:rPr lang="ro-RO" sz="13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ro-RO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  <a:r>
              <a:rPr lang="ro-RO" sz="13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 </a:t>
            </a:r>
            <a:r>
              <a:rPr lang="ro-RO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quantify the phenolic compounds in the polar and non-polar fractions of </a:t>
            </a:r>
            <a:r>
              <a:rPr lang="ro-RO" sz="13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C. intybus </a:t>
            </a:r>
            <a:r>
              <a:rPr lang="ro-RO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using </a:t>
            </a:r>
            <a:r>
              <a:rPr lang="ro-RO" sz="13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HPLC</a:t>
            </a:r>
            <a:r>
              <a:rPr lang="ro-RO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sz="13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ro-RO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on a Shimadzu LC-20AD </a:t>
            </a:r>
            <a:r>
              <a:rPr lang="ro-RO" sz="13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chromatograph).</a:t>
            </a:r>
            <a:endParaRPr lang="ru-RU" sz="13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5335925" y="1383471"/>
            <a:ext cx="6605390" cy="2516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3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Results</a:t>
            </a:r>
            <a:r>
              <a:rPr lang="ro-RO" sz="1300" b="1" i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ro-RO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HPLC analysis was performed on a Shimadzu LC-20AD </a:t>
            </a:r>
            <a:r>
              <a:rPr lang="ro-RO" sz="13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chromatograph </a:t>
            </a:r>
            <a:r>
              <a:rPr lang="ro-RO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with a UV detector, stationary phase: Zorbax Exlipse Plus C18; 2 mobile phases: solvent mixture: methanol: water (40:60) with gradient elution and 0.5% orthophosphoric acid:acetonitrile (80:20) with isocratic elution, detection at 280, 325, and 360 </a:t>
            </a:r>
            <a:r>
              <a:rPr lang="ro-RO" sz="13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nm, </a:t>
            </a:r>
            <a:r>
              <a:rPr lang="ro-RO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with the optimal separation of phenolic </a:t>
            </a:r>
            <a:r>
              <a:rPr lang="ro-RO" sz="13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com. (system </a:t>
            </a:r>
            <a:r>
              <a:rPr lang="ro-RO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of 0.5% orthophosphoric acid:acetonitrile</a:t>
            </a:r>
            <a:endParaRPr lang="ru-RU" sz="13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1300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ro-RO" sz="13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results of the HPLC analysis indicate that the nonpolar fractions of </a:t>
            </a:r>
            <a:r>
              <a:rPr lang="ro-RO" sz="13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C. intybus </a:t>
            </a:r>
            <a:r>
              <a:rPr lang="ro-RO" sz="13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extracts have a higher content of hydroxycinnamic acids </a:t>
            </a:r>
            <a:r>
              <a:rPr lang="ro-RO" sz="1300" b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(clorogenic (3,9) chicoric</a:t>
            </a:r>
            <a:r>
              <a:rPr lang="ro-RO" sz="13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caffeic, and ellagic</a:t>
            </a:r>
            <a:r>
              <a:rPr lang="ro-RO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and, in smaller amounts flavonoids (rutin, quercetin, luteolin, kaempferol, apigenin), while the polar hydroalcoholic fractions have a higher content of  tannins (catechin and epicatechin) based on the retention times on the extract chromatogram compared to those on the standard solution chromatograms.</a:t>
            </a:r>
            <a:endParaRPr lang="en-US" sz="13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ro-RO" sz="1452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7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279254" y="5760335"/>
            <a:ext cx="50004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b="1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Acknowledgments:</a:t>
            </a:r>
            <a:r>
              <a:rPr lang="ro-RO" sz="1200" b="1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lang="en-US" sz="1200" b="1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ro-RO" sz="1200" b="1" i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research </a:t>
            </a:r>
            <a:r>
              <a:rPr lang="en-US" sz="1200" b="1" i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 „Optimization of </a:t>
            </a:r>
            <a:r>
              <a:rPr lang="ro-RO" sz="1200" b="1" i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extracction </a:t>
            </a:r>
            <a:r>
              <a:rPr lang="en-US" sz="1200" b="1" i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methods </a:t>
            </a:r>
            <a:r>
              <a:rPr lang="ro-RO" sz="1200" b="1" i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of </a:t>
            </a:r>
            <a:r>
              <a:rPr lang="en-US" sz="1200" b="1" i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phenolic compounds from plant products, with evaluation of  antimicrobial and antioxidant act</a:t>
            </a:r>
            <a:r>
              <a:rPr lang="ro-RO" sz="1200" b="1" i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ions</a:t>
            </a:r>
            <a:r>
              <a:rPr lang="en-US" sz="1200" b="1" i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”,</a:t>
            </a:r>
            <a:r>
              <a:rPr lang="ro-RO" sz="1200" b="1" i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nr. </a:t>
            </a:r>
            <a:r>
              <a:rPr lang="en-US" sz="1200" b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25.80012.8007.05SE</a:t>
            </a:r>
            <a:r>
              <a:rPr lang="ro-RO" sz="1200" b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200" b="1" i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200" b="1" i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funded by ANCD</a:t>
            </a:r>
            <a:r>
              <a:rPr lang="ro-RO" sz="1200" b="1" i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ro-RO" sz="12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ru-RU" sz="1200" b="1" dirty="0">
              <a:solidFill>
                <a:srgbClr val="7030A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279255" y="2063770"/>
            <a:ext cx="4931937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3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Materials and </a:t>
            </a:r>
            <a:r>
              <a:rPr lang="ro-RO" sz="13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13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et</a:t>
            </a:r>
            <a:r>
              <a:rPr lang="ro-RO" sz="13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</a:t>
            </a:r>
            <a:r>
              <a:rPr lang="en-US" sz="13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ods</a:t>
            </a:r>
            <a:r>
              <a:rPr lang="ro-RO" sz="13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aerial parts of  </a:t>
            </a:r>
            <a:r>
              <a:rPr lang="ro-RO" sz="13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C. intybus </a:t>
            </a:r>
            <a:r>
              <a:rPr lang="ro-RO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was</a:t>
            </a:r>
            <a:r>
              <a:rPr lang="en-US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collected in flowering </a:t>
            </a:r>
            <a:r>
              <a:rPr lang="en-US" sz="13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time</a:t>
            </a:r>
            <a:r>
              <a:rPr lang="ro-RO" sz="13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2025.  </a:t>
            </a:r>
            <a:r>
              <a:rPr lang="ro-RO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Polar and non-polar fractions were obtained from ethanol extracts of </a:t>
            </a:r>
            <a:r>
              <a:rPr lang="ro-RO" sz="13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C. inybus </a:t>
            </a:r>
            <a:r>
              <a:rPr lang="ro-RO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after redissolving the extract in distilled water. The </a:t>
            </a:r>
            <a:r>
              <a:rPr lang="ro-RO" sz="13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non-polar </a:t>
            </a:r>
            <a:r>
              <a:rPr lang="ro-RO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fraction was prepared by extraction with a weakly polar organic solvent (ethyl acetate) in a three-step process. The aqueous phase remaining after extraction with ethyl acetate represents the polar fraction, which contains water-soluble polar compounds</a:t>
            </a:r>
            <a:r>
              <a:rPr lang="ro-RO" sz="13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5410773" y="5855664"/>
            <a:ext cx="6530542" cy="887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o-RO" sz="13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Conclusions</a:t>
            </a:r>
            <a:r>
              <a:rPr lang="ro-RO" sz="1300" b="1" i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en-US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species in the SPCMP collection, </a:t>
            </a:r>
            <a:r>
              <a:rPr lang="en-US" sz="1300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C. </a:t>
            </a:r>
            <a:r>
              <a:rPr lang="en-US" sz="1300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intybus</a:t>
            </a:r>
            <a:r>
              <a:rPr lang="en-US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contains nonpolar phenolic compounds (phenolic acids, flavonoids) and water-soluble polar compounds (</a:t>
            </a:r>
            <a:r>
              <a:rPr lang="ro-RO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tannins</a:t>
            </a:r>
            <a:r>
              <a:rPr lang="en-US" sz="13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), as determined by HPLC, which are of value to the pharmaceutical industry.</a:t>
            </a:r>
          </a:p>
          <a:p>
            <a:pPr algn="just"/>
            <a:r>
              <a:rPr lang="ro-RO" sz="1270" b="1" i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1089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1459185" y="6543350"/>
            <a:ext cx="9096237" cy="231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Conference with International Participation: Natural</a:t>
            </a:r>
            <a:r>
              <a:rPr lang="ro-RO" sz="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Sciences in the </a:t>
            </a:r>
            <a:r>
              <a:rPr lang="en-US" sz="90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Dialogue </a:t>
            </a:r>
            <a:r>
              <a:rPr lang="en-US" sz="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Generations, </a:t>
            </a:r>
            <a:r>
              <a:rPr lang="en-US" sz="90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Chisinau, Republic of Moldova</a:t>
            </a:r>
            <a:r>
              <a:rPr lang="ro-RO" sz="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</a:t>
            </a:r>
            <a:r>
              <a:rPr lang="ro-RO" sz="90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endParaRPr lang="ru-RU" sz="90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b64ef14-4933-4984-bec1-a50ad92e0e9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0556" y="-9476"/>
            <a:ext cx="1189669" cy="103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705bb5f5-196e-43af-b9cb-b2d2ed687a2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257" y="4045"/>
            <a:ext cx="1028306" cy="1015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555422" y="933084"/>
            <a:ext cx="11629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1600" i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sz="12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sp. C</a:t>
            </a:r>
            <a:r>
              <a:rPr lang="ro-RO" sz="1200" i="1" dirty="0">
                <a:latin typeface="Cambria" panose="02040503050406030204" pitchFamily="18" charset="0"/>
                <a:ea typeface="Cambria" panose="02040503050406030204" pitchFamily="18" charset="0"/>
              </a:rPr>
              <a:t>. intybus </a:t>
            </a:r>
            <a:endParaRPr lang="en-US" sz="1200" dirty="0"/>
          </a:p>
        </p:txBody>
      </p:sp>
      <p:pic>
        <p:nvPicPr>
          <p:cNvPr id="1028" name="Изображение 17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412" y="3662807"/>
            <a:ext cx="5154502" cy="1987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9" name="image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08" y="3677550"/>
            <a:ext cx="4199523" cy="1945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0" y="5482235"/>
            <a:ext cx="557451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40838">
              <a:defRPr/>
            </a:pPr>
            <a:r>
              <a:rPr lang="ro-RO" sz="1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obtaining of polar and non-polar fraction</a:t>
            </a:r>
            <a:endParaRPr lang="ru-RU" sz="1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907" y="4360747"/>
            <a:ext cx="496231" cy="4090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573" y="4057095"/>
            <a:ext cx="596697" cy="4064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139" y="3868622"/>
            <a:ext cx="498068" cy="3746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364" y="3934168"/>
            <a:ext cx="529733" cy="42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8710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2.04.14"/>
  <p:tag name="AS_TITLE" val="Aspose.Slides for .NET 4.0 Client Profile"/>
  <p:tag name="AS_VERSION" val="22.4"/>
  <p:tag name="POSTERNERDTEMPLATE" val="hypotheticalocean|08-2022"/>
</p:tagLst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4268</TotalTime>
  <Words>470</Words>
  <Application>Microsoft Office PowerPoint</Application>
  <PresentationFormat>Произвольный</PresentationFormat>
  <Paragraphs>15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Times New Roman</vt:lpstr>
      <vt:lpstr>Calibri</vt:lpstr>
      <vt:lpstr>Arial</vt:lpstr>
      <vt:lpstr>Cambria</vt:lpstr>
      <vt:lpstr>Office Theme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research poster</dc:title>
  <dc:subject>Free Poster Presentation Example</dc:subject>
  <dc:creator>Graphicsland/MakeSigns.com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lastModifiedBy>User</cp:lastModifiedBy>
  <cp:revision>58</cp:revision>
  <cp:lastPrinted>2011-01-21T18:13:44Z</cp:lastPrinted>
  <dcterms:modified xsi:type="dcterms:W3CDTF">2026-09-14T14:49:40Z</dcterms:modified>
  <cp:category>scientific poster powerpoint</cp:category>
</cp:coreProperties>
</file>