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3"/>
  </p:notesMasterIdLst>
  <p:sldIdLst>
    <p:sldId id="256" r:id="rId2"/>
  </p:sld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08" d="100"/>
          <a:sy n="108" d="100"/>
        </p:scale>
        <p:origin x="594" y="13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605352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88952" cy="1325880"/>
          </a:xfrm>
          <a:prstGeom prst="rect">
            <a:avLst/>
          </a:prstGeom>
          <a:solidFill>
            <a:srgbClr val="21295C"/>
          </a:solidFill>
          <a:ln/>
        </p:spPr>
        <p:txBody>
          <a:bodyPr/>
          <a:lstStyle/>
          <a:p>
            <a:endParaRPr lang="ro-RO"/>
          </a:p>
        </p:txBody>
      </p:sp>
      <p:sp>
        <p:nvSpPr>
          <p:cNvPr id="3" name="Shape 1"/>
          <p:cNvSpPr/>
          <p:nvPr/>
        </p:nvSpPr>
        <p:spPr>
          <a:xfrm>
            <a:off x="11109960" y="-320040"/>
            <a:ext cx="1737360" cy="1737360"/>
          </a:xfrm>
          <a:prstGeom prst="ellipse">
            <a:avLst/>
          </a:prstGeom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4" name="Shape 2"/>
          <p:cNvSpPr/>
          <p:nvPr/>
        </p:nvSpPr>
        <p:spPr>
          <a:xfrm>
            <a:off x="11475720" y="137160"/>
            <a:ext cx="1051560" cy="1051560"/>
          </a:xfrm>
          <a:prstGeom prst="ellipse">
            <a:avLst/>
          </a:prstGeom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5" name="Shape 3"/>
          <p:cNvSpPr/>
          <p:nvPr/>
        </p:nvSpPr>
        <p:spPr>
          <a:xfrm>
            <a:off x="11750040" y="502920"/>
            <a:ext cx="502920" cy="502920"/>
          </a:xfrm>
          <a:prstGeom prst="ellipse">
            <a:avLst/>
          </a:prstGeom>
          <a:ln w="127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6" name="Text 4"/>
          <p:cNvSpPr txBox="1"/>
          <p:nvPr/>
        </p:nvSpPr>
        <p:spPr>
          <a:xfrm>
            <a:off x="502920" y="146304"/>
            <a:ext cx="103327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2700" b="1" dirty="0">
                <a:solidFill>
                  <a:srgbClr val="FFFFFF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Free-living Nematodes: An Overlooked Indicator of Moldovan Biodiversity</a:t>
            </a:r>
            <a:endParaRPr lang="en-US" sz="2700" dirty="0"/>
          </a:p>
        </p:txBody>
      </p:sp>
      <p:sp>
        <p:nvSpPr>
          <p:cNvPr id="7" name="Text 5"/>
          <p:cNvSpPr txBox="1"/>
          <p:nvPr/>
        </p:nvSpPr>
        <p:spPr>
          <a:xfrm>
            <a:off x="502920" y="786384"/>
            <a:ext cx="103327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Andrei</a:t>
            </a:r>
            <a:r>
              <a:rPr lang="ro-RO" sz="1300" b="1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ANTOFICA</a:t>
            </a:r>
            <a:r>
              <a:rPr lang="en-US" sz="1300">
                <a:solidFill>
                  <a:srgbClr val="B9C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</a:t>
            </a:r>
            <a:r>
              <a:rPr lang="en-US" sz="1300" dirty="0">
                <a:solidFill>
                  <a:srgbClr val="B9C6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·   ORCID 0009-0007-5558-6060</a:t>
            </a:r>
            <a:endParaRPr lang="en-US" sz="1300" dirty="0"/>
          </a:p>
        </p:txBody>
      </p:sp>
      <p:sp>
        <p:nvSpPr>
          <p:cNvPr id="8" name="Text 6"/>
          <p:cNvSpPr txBox="1"/>
          <p:nvPr/>
        </p:nvSpPr>
        <p:spPr>
          <a:xfrm>
            <a:off x="502920" y="1024128"/>
            <a:ext cx="103327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buNone/>
            </a:pPr>
            <a:r>
              <a:rPr lang="en-US" sz="1150" i="1" dirty="0">
                <a:solidFill>
                  <a:srgbClr val="9F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Moldova State University, Doctoral School of Natural Sciences, Chișinău, Republic of Moldova   ·   </a:t>
            </a:r>
            <a:r>
              <a:rPr lang="ro-RO" sz="1150" i="1" dirty="0" err="1">
                <a:solidFill>
                  <a:srgbClr val="9F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antofica</a:t>
            </a:r>
            <a:r>
              <a:rPr lang="ro-RO" sz="1150" i="1" dirty="0">
                <a:solidFill>
                  <a:srgbClr val="9F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r>
              <a:rPr lang="en-US" sz="1150" i="1" dirty="0">
                <a:solidFill>
                  <a:srgbClr val="9FB3D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andrei@gmail.com</a:t>
            </a:r>
            <a:endParaRPr lang="en-US" sz="1150" dirty="0"/>
          </a:p>
        </p:txBody>
      </p:sp>
      <p:sp>
        <p:nvSpPr>
          <p:cNvPr id="9" name="Shape 7"/>
          <p:cNvSpPr/>
          <p:nvPr/>
        </p:nvSpPr>
        <p:spPr>
          <a:xfrm>
            <a:off x="0" y="1325880"/>
            <a:ext cx="12188952" cy="621792"/>
          </a:xfrm>
          <a:prstGeom prst="rect">
            <a:avLst/>
          </a:prstGeom>
          <a:solidFill>
            <a:srgbClr val="EAF2F4"/>
          </a:solidFill>
          <a:ln/>
        </p:spPr>
        <p:txBody>
          <a:bodyPr/>
          <a:lstStyle/>
          <a:p>
            <a:endParaRPr lang="ro-RO"/>
          </a:p>
        </p:txBody>
      </p:sp>
      <p:sp>
        <p:nvSpPr>
          <p:cNvPr id="10" name="Text 8"/>
          <p:cNvSpPr txBox="1"/>
          <p:nvPr/>
        </p:nvSpPr>
        <p:spPr>
          <a:xfrm>
            <a:off x="914400" y="1380744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7C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&gt;60 species</a:t>
            </a:r>
            <a:endParaRPr lang="en-US" sz="2400" dirty="0"/>
          </a:p>
        </p:txBody>
      </p:sp>
      <p:sp>
        <p:nvSpPr>
          <p:cNvPr id="11" name="Text 9"/>
          <p:cNvSpPr txBox="1"/>
          <p:nvPr/>
        </p:nvSpPr>
        <p:spPr>
          <a:xfrm>
            <a:off x="914400" y="1709928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recorded in Dniester littoral sediments, 2007–2012</a:t>
            </a:r>
            <a:endParaRPr lang="en-US" sz="950" dirty="0"/>
          </a:p>
        </p:txBody>
      </p:sp>
      <p:sp>
        <p:nvSpPr>
          <p:cNvPr id="12" name="Text 10"/>
          <p:cNvSpPr txBox="1"/>
          <p:nvPr/>
        </p:nvSpPr>
        <p:spPr>
          <a:xfrm>
            <a:off x="4508086" y="1380744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7C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Since 2012</a:t>
            </a:r>
            <a:endParaRPr lang="en-US" sz="2400" dirty="0"/>
          </a:p>
        </p:txBody>
      </p:sp>
      <p:sp>
        <p:nvSpPr>
          <p:cNvPr id="13" name="Text 11"/>
          <p:cNvSpPr txBox="1"/>
          <p:nvPr/>
        </p:nvSpPr>
        <p:spPr>
          <a:xfrm>
            <a:off x="4596857" y="1709928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follow-up survey has linked diversity to environmental state</a:t>
            </a:r>
            <a:endParaRPr lang="en-US" sz="950" dirty="0"/>
          </a:p>
        </p:txBody>
      </p:sp>
      <p:sp>
        <p:nvSpPr>
          <p:cNvPr id="14" name="Text 12"/>
          <p:cNvSpPr txBox="1"/>
          <p:nvPr/>
        </p:nvSpPr>
        <p:spPr>
          <a:xfrm>
            <a:off x="8084007" y="1380744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ctr">
              <a:buNone/>
            </a:pPr>
            <a:r>
              <a:rPr lang="en-US" sz="2400" b="1" dirty="0">
                <a:solidFill>
                  <a:srgbClr val="C97C2B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1 gradient</a:t>
            </a:r>
            <a:endParaRPr lang="en-US" sz="2400" dirty="0"/>
          </a:p>
        </p:txBody>
      </p:sp>
      <p:sp>
        <p:nvSpPr>
          <p:cNvPr id="15" name="Text 13"/>
          <p:cNvSpPr txBox="1"/>
          <p:nvPr/>
        </p:nvSpPr>
        <p:spPr>
          <a:xfrm>
            <a:off x="8181661" y="1709928"/>
            <a:ext cx="27432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buNone/>
            </a:pPr>
            <a:r>
              <a:rPr lang="en-US" sz="950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resurveyed along the same longitudinal transect</a:t>
            </a:r>
            <a:endParaRPr lang="en-US" sz="950" dirty="0"/>
          </a:p>
        </p:txBody>
      </p:sp>
      <p:sp>
        <p:nvSpPr>
          <p:cNvPr id="16" name="Text 14"/>
          <p:cNvSpPr txBox="1"/>
          <p:nvPr/>
        </p:nvSpPr>
        <p:spPr>
          <a:xfrm>
            <a:off x="502920" y="2148840"/>
            <a:ext cx="3544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450" b="1" kern="0" spc="50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BACKGROUND</a:t>
            </a:r>
            <a:endParaRPr lang="en-US" sz="1450" dirty="0"/>
          </a:p>
        </p:txBody>
      </p:sp>
      <p:sp>
        <p:nvSpPr>
          <p:cNvPr id="17" name="Text 15"/>
          <p:cNvSpPr txBox="1"/>
          <p:nvPr/>
        </p:nvSpPr>
        <p:spPr>
          <a:xfrm>
            <a:off x="502920" y="2459736"/>
            <a:ext cx="3544824" cy="14813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Biodiversity conservation now anchors environmental and agricultural policy across Europe and in Moldova, yet evidence remains scarce for the soil- and sediment-dwelling fauna that sustain ecosystem functioning. Free-living nematodes — the most numerous metazoans in these habitats — rank among the most reliable, low-cost bioindicators of environmental quality, yet remain among the least studied.</a:t>
            </a:r>
            <a:endParaRPr lang="en-US" sz="1050" dirty="0"/>
          </a:p>
        </p:txBody>
      </p:sp>
      <p:sp>
        <p:nvSpPr>
          <p:cNvPr id="18" name="Text 16"/>
          <p:cNvSpPr txBox="1"/>
          <p:nvPr/>
        </p:nvSpPr>
        <p:spPr>
          <a:xfrm>
            <a:off x="502920" y="4032504"/>
            <a:ext cx="3544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450" b="1" kern="0" spc="50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AIM OF THE STUDY</a:t>
            </a:r>
            <a:endParaRPr lang="en-US" sz="1450" dirty="0"/>
          </a:p>
        </p:txBody>
      </p:sp>
      <p:sp>
        <p:nvSpPr>
          <p:cNvPr id="19" name="Text 17"/>
          <p:cNvSpPr txBox="1"/>
          <p:nvPr/>
        </p:nvSpPr>
        <p:spPr>
          <a:xfrm>
            <a:off x="502920" y="4361688"/>
            <a:ext cx="3544824" cy="9875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 close this gap through the first updated, temporal, community-level assessment of free-living nematode diversity in the Republic of Moldova, relating community structure to the present state of the Dniester River littoral environment.</a:t>
            </a:r>
            <a:endParaRPr lang="en-US" sz="1050" dirty="0"/>
          </a:p>
        </p:txBody>
      </p:sp>
      <p:sp>
        <p:nvSpPr>
          <p:cNvPr id="20" name="Text 18"/>
          <p:cNvSpPr txBox="1"/>
          <p:nvPr/>
        </p:nvSpPr>
        <p:spPr>
          <a:xfrm>
            <a:off x="4322064" y="2148840"/>
            <a:ext cx="3544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450" b="1" kern="0" spc="50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MATERIALS AND METHODS</a:t>
            </a:r>
            <a:endParaRPr lang="en-US" sz="1450" dirty="0"/>
          </a:p>
        </p:txBody>
      </p:sp>
      <p:sp>
        <p:nvSpPr>
          <p:cNvPr id="21" name="Text 19"/>
          <p:cNvSpPr txBox="1"/>
          <p:nvPr/>
        </p:nvSpPr>
        <p:spPr>
          <a:xfrm>
            <a:off x="4322064" y="2459736"/>
            <a:ext cx="3544824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6000"/>
              </a:lnSpc>
              <a:buNone/>
            </a:pPr>
            <a:r>
              <a:rPr lang="en-US" sz="10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Approach.  </a:t>
            </a: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Classical morphological taxonomy combined with analysis of nematode community structure — feeding-type and colonizer–persister composition, the Maturity Index, diversity and biomass — rather than high-throughput molecular methods.
</a:t>
            </a:r>
            <a:r>
              <a:rPr lang="en-US" sz="1050" b="1" dirty="0">
                <a:solidFill>
                  <a:srgbClr val="21295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Site.  </a:t>
            </a: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Littoral sediments of the Dniester River, previously surveyed 2007–2012, re-examined along the same longitudinal gradient to compare historical and present assemblages.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4459224" y="4334256"/>
            <a:ext cx="3270504" cy="0"/>
          </a:xfrm>
          <a:prstGeom prst="line">
            <a:avLst/>
          </a:prstGeom>
          <a:noFill/>
          <a:ln w="25400">
            <a:solidFill>
              <a:srgbClr val="1C7293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23" name="Shape 21"/>
          <p:cNvSpPr/>
          <p:nvPr/>
        </p:nvSpPr>
        <p:spPr>
          <a:xfrm>
            <a:off x="4399788" y="4274820"/>
            <a:ext cx="118872" cy="118872"/>
          </a:xfrm>
          <a:prstGeom prst="ellipse">
            <a:avLst/>
          </a:prstGeom>
          <a:solidFill>
            <a:srgbClr val="C97C2B"/>
          </a:solidFill>
          <a:ln w="95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24" name="Shape 22"/>
          <p:cNvSpPr/>
          <p:nvPr/>
        </p:nvSpPr>
        <p:spPr>
          <a:xfrm>
            <a:off x="5053889" y="4274820"/>
            <a:ext cx="118872" cy="118872"/>
          </a:xfrm>
          <a:prstGeom prst="ellipse">
            <a:avLst/>
          </a:prstGeom>
          <a:solidFill>
            <a:srgbClr val="1C7293"/>
          </a:solidFill>
          <a:ln w="95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25" name="Shape 23"/>
          <p:cNvSpPr/>
          <p:nvPr/>
        </p:nvSpPr>
        <p:spPr>
          <a:xfrm>
            <a:off x="5707990" y="4274820"/>
            <a:ext cx="118872" cy="118872"/>
          </a:xfrm>
          <a:prstGeom prst="ellipse">
            <a:avLst/>
          </a:prstGeom>
          <a:solidFill>
            <a:srgbClr val="1C7293"/>
          </a:solidFill>
          <a:ln w="95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26" name="Shape 24"/>
          <p:cNvSpPr/>
          <p:nvPr/>
        </p:nvSpPr>
        <p:spPr>
          <a:xfrm>
            <a:off x="6362090" y="4274820"/>
            <a:ext cx="118872" cy="118872"/>
          </a:xfrm>
          <a:prstGeom prst="ellipse">
            <a:avLst/>
          </a:prstGeom>
          <a:solidFill>
            <a:srgbClr val="C97C2B"/>
          </a:solidFill>
          <a:ln w="95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27" name="Shape 25"/>
          <p:cNvSpPr/>
          <p:nvPr/>
        </p:nvSpPr>
        <p:spPr>
          <a:xfrm>
            <a:off x="7016191" y="4274820"/>
            <a:ext cx="118872" cy="118872"/>
          </a:xfrm>
          <a:prstGeom prst="ellipse">
            <a:avLst/>
          </a:prstGeom>
          <a:solidFill>
            <a:srgbClr val="1C7293"/>
          </a:solidFill>
          <a:ln w="95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28" name="Shape 26"/>
          <p:cNvSpPr/>
          <p:nvPr/>
        </p:nvSpPr>
        <p:spPr>
          <a:xfrm>
            <a:off x="7670292" y="4274820"/>
            <a:ext cx="118872" cy="118872"/>
          </a:xfrm>
          <a:prstGeom prst="ellipse">
            <a:avLst/>
          </a:prstGeom>
          <a:solidFill>
            <a:srgbClr val="C97C2B"/>
          </a:solidFill>
          <a:ln w="9525">
            <a:solidFill>
              <a:srgbClr val="FFFFFF"/>
            </a:solidFill>
            <a:prstDash val="solid"/>
          </a:ln>
        </p:spPr>
        <p:txBody>
          <a:bodyPr/>
          <a:lstStyle/>
          <a:p>
            <a:endParaRPr lang="ro-RO"/>
          </a:p>
        </p:txBody>
      </p:sp>
      <p:sp>
        <p:nvSpPr>
          <p:cNvPr id="29" name="Text 27"/>
          <p:cNvSpPr txBox="1"/>
          <p:nvPr/>
        </p:nvSpPr>
        <p:spPr>
          <a:xfrm>
            <a:off x="4322064" y="4443984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buNone/>
            </a:pPr>
            <a:r>
              <a:rPr lang="en-US" sz="850" dirty="0">
                <a:solidFill>
                  <a:srgbClr val="1C729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2007–2012 baseline</a:t>
            </a:r>
            <a:endParaRPr lang="en-US" sz="850" dirty="0"/>
          </a:p>
        </p:txBody>
      </p:sp>
      <p:sp>
        <p:nvSpPr>
          <p:cNvPr id="30" name="Text 28"/>
          <p:cNvSpPr txBox="1"/>
          <p:nvPr/>
        </p:nvSpPr>
        <p:spPr>
          <a:xfrm>
            <a:off x="6129528" y="4443984"/>
            <a:ext cx="173736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buNone/>
            </a:pPr>
            <a:r>
              <a:rPr lang="en-US" sz="850" dirty="0">
                <a:solidFill>
                  <a:srgbClr val="C97C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present resurvey</a:t>
            </a:r>
            <a:endParaRPr lang="en-US" sz="850" dirty="0"/>
          </a:p>
        </p:txBody>
      </p:sp>
      <p:sp>
        <p:nvSpPr>
          <p:cNvPr id="31" name="Text 29"/>
          <p:cNvSpPr txBox="1"/>
          <p:nvPr/>
        </p:nvSpPr>
        <p:spPr>
          <a:xfrm>
            <a:off x="4322064" y="4754880"/>
            <a:ext cx="3544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850" i="1" dirty="0">
                <a:solidFill>
                  <a:srgbClr val="5A627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Fig. 1.  Matched sampling points along the Dniester littoral gradient; amber points denote stations common to both surveys.</a:t>
            </a:r>
            <a:endParaRPr lang="en-US" sz="850" dirty="0"/>
          </a:p>
        </p:txBody>
      </p:sp>
      <p:sp>
        <p:nvSpPr>
          <p:cNvPr id="32" name="Text 30"/>
          <p:cNvSpPr txBox="1"/>
          <p:nvPr/>
        </p:nvSpPr>
        <p:spPr>
          <a:xfrm>
            <a:off x="8141208" y="2148840"/>
            <a:ext cx="3544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450" b="1" kern="0" spc="50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RESULTS</a:t>
            </a:r>
            <a:endParaRPr lang="en-US" sz="1450" dirty="0"/>
          </a:p>
        </p:txBody>
      </p:sp>
      <p:sp>
        <p:nvSpPr>
          <p:cNvPr id="33" name="Text 31"/>
          <p:cNvSpPr txBox="1"/>
          <p:nvPr/>
        </p:nvSpPr>
        <p:spPr>
          <a:xfrm>
            <a:off x="8141208" y="2459736"/>
            <a:ext cx="3544824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As this doctoral research is in progress, quantitative results are pending completion of the resurvey. Analysis will yield an updated species inventory and a comparative assessment of community indices — feeding-type and colonizer–persister composition, the Maturity Index, diversity and biomass — between the 2007–2012 baseline and the present survey.</a:t>
            </a:r>
            <a:endParaRPr lang="en-US" sz="1050" dirty="0"/>
          </a:p>
        </p:txBody>
      </p:sp>
      <p:sp>
        <p:nvSpPr>
          <p:cNvPr id="34" name="Text 32"/>
          <p:cNvSpPr txBox="1"/>
          <p:nvPr/>
        </p:nvSpPr>
        <p:spPr>
          <a:xfrm>
            <a:off x="8141208" y="3849624"/>
            <a:ext cx="354482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450" b="1" kern="0" spc="50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CONCLUSIONS</a:t>
            </a:r>
            <a:endParaRPr lang="en-US" sz="1450" dirty="0"/>
          </a:p>
        </p:txBody>
      </p:sp>
      <p:sp>
        <p:nvSpPr>
          <p:cNvPr id="35" name="Text 33"/>
          <p:cNvSpPr txBox="1"/>
          <p:nvPr/>
        </p:nvSpPr>
        <p:spPr>
          <a:xfrm>
            <a:off x="8141208" y="4178808"/>
            <a:ext cx="3544824" cy="11704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This study will provide the first updated inventory and first temporal, community-level assessment of free-living nematodes in Moldova, set against a decade of climatic extremes and regional conflict within the transboundary Dniester basin — supplying indicator-grade biodiversity data relevant to national environmental strategies and EU-accession commitments that presently lack it.</a:t>
            </a:r>
            <a:endParaRPr lang="en-US" sz="1050" dirty="0"/>
          </a:p>
        </p:txBody>
      </p:sp>
      <p:sp>
        <p:nvSpPr>
          <p:cNvPr id="36" name="Shape 34"/>
          <p:cNvSpPr/>
          <p:nvPr/>
        </p:nvSpPr>
        <p:spPr>
          <a:xfrm>
            <a:off x="0" y="5532120"/>
            <a:ext cx="12188952" cy="960120"/>
          </a:xfrm>
          <a:prstGeom prst="rect">
            <a:avLst/>
          </a:prstGeom>
          <a:solidFill>
            <a:srgbClr val="F2F2F2"/>
          </a:solidFill>
          <a:ln/>
        </p:spPr>
        <p:txBody>
          <a:bodyPr/>
          <a:lstStyle/>
          <a:p>
            <a:endParaRPr lang="ro-RO"/>
          </a:p>
        </p:txBody>
      </p:sp>
      <p:sp>
        <p:nvSpPr>
          <p:cNvPr id="37" name="Text 35"/>
          <p:cNvSpPr txBox="1"/>
          <p:nvPr/>
        </p:nvSpPr>
        <p:spPr>
          <a:xfrm>
            <a:off x="502920" y="5678424"/>
            <a:ext cx="6796369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450" b="1" kern="0" spc="50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ACKNOWLEDGMENTS</a:t>
            </a:r>
            <a:endParaRPr lang="en-US" sz="1450" dirty="0"/>
          </a:p>
        </p:txBody>
      </p:sp>
      <p:sp>
        <p:nvSpPr>
          <p:cNvPr id="38" name="Text 36"/>
          <p:cNvSpPr txBox="1"/>
          <p:nvPr/>
        </p:nvSpPr>
        <p:spPr>
          <a:xfrm>
            <a:off x="502920" y="6007608"/>
            <a:ext cx="6796369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50" i="1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author is deeply grateful to Dr. hab. Galina Bușmachiu, Head of the Laboratory of Entomology, Institute of Zoology, for years of encouragement and for the inspiration and steadfast support.</a:t>
            </a:r>
            <a:endParaRPr lang="en-US" sz="1050" dirty="0"/>
          </a:p>
        </p:txBody>
      </p:sp>
      <p:sp>
        <p:nvSpPr>
          <p:cNvPr id="39" name="Text 37"/>
          <p:cNvSpPr txBox="1"/>
          <p:nvPr/>
        </p:nvSpPr>
        <p:spPr>
          <a:xfrm>
            <a:off x="7573609" y="5678424"/>
            <a:ext cx="4112423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marL="0" indent="0" algn="l">
              <a:buNone/>
            </a:pPr>
            <a:r>
              <a:rPr lang="en-US" sz="1450" b="1" kern="0" spc="50" dirty="0">
                <a:solidFill>
                  <a:srgbClr val="21295C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KEYWORDS</a:t>
            </a:r>
            <a:endParaRPr lang="en-US" sz="1450" dirty="0"/>
          </a:p>
        </p:txBody>
      </p:sp>
      <p:sp>
        <p:nvSpPr>
          <p:cNvPr id="40" name="Text 38"/>
          <p:cNvSpPr txBox="1"/>
          <p:nvPr/>
        </p:nvSpPr>
        <p:spPr>
          <a:xfrm>
            <a:off x="7573609" y="6007608"/>
            <a:ext cx="4112423" cy="39319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0000"/>
              </a:lnSpc>
              <a:buNone/>
            </a:pPr>
            <a:r>
              <a:rPr lang="en-US" sz="1050" dirty="0">
                <a:solidFill>
                  <a:srgbClr val="2B2B2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Free-living nematodes; biodiversity assessment; nematode community structure; bioindication; Dniester River.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</TotalTime>
  <Words>422</Words>
  <Application>Microsoft Office PowerPoint</Application>
  <PresentationFormat>Widescreen</PresentationFormat>
  <Paragraphs>27</Paragraphs>
  <Slides>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Cambria</vt:lpstr>
      <vt:lpstr>Office Theme</vt:lpstr>
      <vt:lpstr>PowerPoint Presentation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Conference2026</dc:title>
  <dc:subject>PptxGenJS Presentation</dc:subject>
  <dc:creator>Andrei Antofica</dc:creator>
  <cp:lastModifiedBy>Andrei Antofica</cp:lastModifiedBy>
  <cp:revision>2</cp:revision>
  <dcterms:created xsi:type="dcterms:W3CDTF">2026-09-11T11:38:53Z</dcterms:created>
  <dcterms:modified xsi:type="dcterms:W3CDTF">2026-09-15T12:13:25Z</dcterms:modified>
</cp:coreProperties>
</file>