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970538" cy="17419638"/>
  <p:notesSz cx="9144000" cy="6858000"/>
  <p:custDataLst>
    <p:tags r:id="rId3"/>
  </p:custDataLst>
  <p:defaultTextStyle>
    <a:defPPr>
      <a:defRPr lang="en-US"/>
    </a:defPPr>
    <a:lvl1pPr algn="l" defTabSz="4174033" rtl="0" fontAlgn="base">
      <a:spcBef>
        <a:spcPct val="0"/>
      </a:spcBef>
      <a:spcAft>
        <a:spcPct val="0"/>
      </a:spcAft>
      <a:defRPr sz="8200" kern="1200">
        <a:solidFill>
          <a:schemeClr val="tx1"/>
        </a:solidFill>
        <a:latin typeface="Arial" charset="0"/>
        <a:ea typeface="+mn-ea"/>
        <a:cs typeface="Arial" charset="0"/>
      </a:defRPr>
    </a:lvl1pPr>
    <a:lvl2pPr marL="2087019" indent="-1629934" algn="l" defTabSz="4174033" rtl="0" fontAlgn="base">
      <a:spcBef>
        <a:spcPct val="0"/>
      </a:spcBef>
      <a:spcAft>
        <a:spcPct val="0"/>
      </a:spcAft>
      <a:defRPr sz="8200" kern="1200">
        <a:solidFill>
          <a:schemeClr val="tx1"/>
        </a:solidFill>
        <a:latin typeface="Arial" charset="0"/>
        <a:ea typeface="+mn-ea"/>
        <a:cs typeface="Arial" charset="0"/>
      </a:defRPr>
    </a:lvl2pPr>
    <a:lvl3pPr marL="4174033" indent="-3259873" algn="l" defTabSz="4174033" rtl="0" fontAlgn="base">
      <a:spcBef>
        <a:spcPct val="0"/>
      </a:spcBef>
      <a:spcAft>
        <a:spcPct val="0"/>
      </a:spcAft>
      <a:defRPr sz="8200" kern="1200">
        <a:solidFill>
          <a:schemeClr val="tx1"/>
        </a:solidFill>
        <a:latin typeface="Arial" charset="0"/>
        <a:ea typeface="+mn-ea"/>
        <a:cs typeface="Arial" charset="0"/>
      </a:defRPr>
    </a:lvl3pPr>
    <a:lvl4pPr marL="6262636" indent="-4891396" algn="l" defTabSz="4174033" rtl="0" fontAlgn="base">
      <a:spcBef>
        <a:spcPct val="0"/>
      </a:spcBef>
      <a:spcAft>
        <a:spcPct val="0"/>
      </a:spcAft>
      <a:defRPr sz="8200" kern="1200">
        <a:solidFill>
          <a:schemeClr val="tx1"/>
        </a:solidFill>
        <a:latin typeface="Arial" charset="0"/>
        <a:ea typeface="+mn-ea"/>
        <a:cs typeface="Arial" charset="0"/>
      </a:defRPr>
    </a:lvl4pPr>
    <a:lvl5pPr marL="8349650" indent="-6521330" algn="l" defTabSz="4174033" rtl="0" fontAlgn="base">
      <a:spcBef>
        <a:spcPct val="0"/>
      </a:spcBef>
      <a:spcAft>
        <a:spcPct val="0"/>
      </a:spcAft>
      <a:defRPr sz="8200" kern="1200">
        <a:solidFill>
          <a:schemeClr val="tx1"/>
        </a:solidFill>
        <a:latin typeface="Arial" charset="0"/>
        <a:ea typeface="+mn-ea"/>
        <a:cs typeface="Arial" charset="0"/>
      </a:defRPr>
    </a:lvl5pPr>
    <a:lvl6pPr marL="2285400" algn="l" defTabSz="914160" rtl="0" eaLnBrk="1" latinLnBrk="0" hangingPunct="1">
      <a:defRPr sz="8200" kern="1200">
        <a:solidFill>
          <a:schemeClr val="tx1"/>
        </a:solidFill>
        <a:latin typeface="Arial" charset="0"/>
        <a:ea typeface="+mn-ea"/>
        <a:cs typeface="Arial" charset="0"/>
      </a:defRPr>
    </a:lvl6pPr>
    <a:lvl7pPr marL="2742480" algn="l" defTabSz="914160" rtl="0" eaLnBrk="1" latinLnBrk="0" hangingPunct="1">
      <a:defRPr sz="8200" kern="1200">
        <a:solidFill>
          <a:schemeClr val="tx1"/>
        </a:solidFill>
        <a:latin typeface="Arial" charset="0"/>
        <a:ea typeface="+mn-ea"/>
        <a:cs typeface="Arial" charset="0"/>
      </a:defRPr>
    </a:lvl7pPr>
    <a:lvl8pPr marL="3199564" algn="l" defTabSz="914160" rtl="0" eaLnBrk="1" latinLnBrk="0" hangingPunct="1">
      <a:defRPr sz="8200" kern="1200">
        <a:solidFill>
          <a:schemeClr val="tx1"/>
        </a:solidFill>
        <a:latin typeface="Arial" charset="0"/>
        <a:ea typeface="+mn-ea"/>
        <a:cs typeface="Arial" charset="0"/>
      </a:defRPr>
    </a:lvl8pPr>
    <a:lvl9pPr marL="3656644" algn="l" defTabSz="914160" rtl="0" eaLnBrk="1" latinLnBrk="0" hangingPunct="1">
      <a:defRPr sz="8200"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13482">
          <p15:clr>
            <a:srgbClr val="A4A3A4"/>
          </p15:clr>
        </p15:guide>
        <p15:guide id="2" pos="95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36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8945" autoAdjust="0"/>
  </p:normalViewPr>
  <p:slideViewPr>
    <p:cSldViewPr>
      <p:cViewPr>
        <p:scale>
          <a:sx n="33" d="100"/>
          <a:sy n="33" d="100"/>
        </p:scale>
        <p:origin x="-2442" y="-762"/>
      </p:cViewPr>
      <p:guideLst>
        <p:guide orient="horz" pos="5487"/>
        <p:guide pos="975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22791" y="5411379"/>
            <a:ext cx="26324958" cy="3733932"/>
          </a:xfrm>
        </p:spPr>
        <p:txBody>
          <a:bodyPr/>
          <a:lstStyle/>
          <a:p>
            <a:r>
              <a:rPr lang="en-US" smtClean="0"/>
              <a:t>Click to edit Master title style</a:t>
            </a:r>
            <a:endParaRPr lang="en-US"/>
          </a:p>
        </p:txBody>
      </p:sp>
      <p:sp>
        <p:nvSpPr>
          <p:cNvPr id="3" name="Subtitle 2"/>
          <p:cNvSpPr>
            <a:spLocks noGrp="1"/>
          </p:cNvSpPr>
          <p:nvPr>
            <p:ph type="subTitle" idx="1"/>
          </p:nvPr>
        </p:nvSpPr>
        <p:spPr>
          <a:xfrm>
            <a:off x="4645581" y="9871129"/>
            <a:ext cx="21679377" cy="4451685"/>
          </a:xfrm>
        </p:spPr>
        <p:txBody>
          <a:bodyPr/>
          <a:lstStyle>
            <a:lvl1pPr marL="0" indent="0" algn="ctr">
              <a:buNone/>
              <a:defRPr>
                <a:solidFill>
                  <a:schemeClr val="tx1">
                    <a:tint val="75000"/>
                  </a:schemeClr>
                </a:solidFill>
              </a:defRPr>
            </a:lvl1pPr>
            <a:lvl2pPr marL="2088078" indent="0" algn="ctr">
              <a:buNone/>
              <a:defRPr>
                <a:solidFill>
                  <a:schemeClr val="tx1">
                    <a:tint val="75000"/>
                  </a:schemeClr>
                </a:solidFill>
              </a:defRPr>
            </a:lvl2pPr>
            <a:lvl3pPr marL="4176156" indent="0" algn="ctr">
              <a:buNone/>
              <a:defRPr>
                <a:solidFill>
                  <a:schemeClr val="tx1">
                    <a:tint val="75000"/>
                  </a:schemeClr>
                </a:solidFill>
              </a:defRPr>
            </a:lvl3pPr>
            <a:lvl4pPr marL="6264234" indent="0" algn="ctr">
              <a:buNone/>
              <a:defRPr>
                <a:solidFill>
                  <a:schemeClr val="tx1">
                    <a:tint val="75000"/>
                  </a:schemeClr>
                </a:solidFill>
              </a:defRPr>
            </a:lvl4pPr>
            <a:lvl5pPr marL="8352312" indent="0" algn="ctr">
              <a:buNone/>
              <a:defRPr>
                <a:solidFill>
                  <a:schemeClr val="tx1">
                    <a:tint val="75000"/>
                  </a:schemeClr>
                </a:solidFill>
              </a:defRPr>
            </a:lvl5pPr>
            <a:lvl6pPr marL="10440391" indent="0" algn="ctr">
              <a:buNone/>
              <a:defRPr>
                <a:solidFill>
                  <a:schemeClr val="tx1">
                    <a:tint val="75000"/>
                  </a:schemeClr>
                </a:solidFill>
              </a:defRPr>
            </a:lvl6pPr>
            <a:lvl7pPr marL="12528469" indent="0" algn="ctr">
              <a:buNone/>
              <a:defRPr>
                <a:solidFill>
                  <a:schemeClr val="tx1">
                    <a:tint val="75000"/>
                  </a:schemeClr>
                </a:solidFill>
              </a:defRPr>
            </a:lvl7pPr>
            <a:lvl8pPr marL="14616547" indent="0" algn="ctr">
              <a:buNone/>
              <a:defRPr>
                <a:solidFill>
                  <a:schemeClr val="tx1">
                    <a:tint val="75000"/>
                  </a:schemeClr>
                </a:solidFill>
              </a:defRPr>
            </a:lvl8pPr>
            <a:lvl9pPr marL="1670462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E131F2DD-338B-4D60-B29F-B79A938C05CA}" type="datetimeFigureOut">
              <a:rPr lang="en-US" smtClean="0"/>
              <a:pPr>
                <a:defRPr/>
              </a:pPr>
              <a:t>9/14/2026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B2B4830-9F1C-4509-90F8-03CE23BAE048}" type="slidenum">
              <a:rPr lang="en-US" smtClean="0"/>
              <a:pPr>
                <a:defRPr/>
              </a:pPr>
              <a:t>‹#›</a:t>
            </a:fld>
            <a:endParaRPr lang="en-US"/>
          </a:p>
        </p:txBody>
      </p:sp>
    </p:spTree>
    <p:extLst>
      <p:ext uri="{BB962C8B-B14F-4D97-AF65-F5344CB8AC3E}">
        <p14:creationId xmlns:p14="http://schemas.microsoft.com/office/powerpoint/2010/main" val="261247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9409062-8452-411F-9393-0DBB483AC560}" type="datetimeFigureOut">
              <a:rPr lang="en-US" smtClean="0"/>
              <a:pPr>
                <a:defRPr/>
              </a:pPr>
              <a:t>9/14/2026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A35CDCA-303B-46E9-8AF8-0C22A804F454}" type="slidenum">
              <a:rPr lang="en-US" smtClean="0"/>
              <a:pPr>
                <a:defRPr/>
              </a:pPr>
              <a:t>‹#›</a:t>
            </a:fld>
            <a:endParaRPr lang="en-US"/>
          </a:p>
        </p:txBody>
      </p:sp>
    </p:spTree>
    <p:extLst>
      <p:ext uri="{BB962C8B-B14F-4D97-AF65-F5344CB8AC3E}">
        <p14:creationId xmlns:p14="http://schemas.microsoft.com/office/powerpoint/2010/main" val="1434667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46459" y="11193732"/>
            <a:ext cx="26324958" cy="3459734"/>
          </a:xfrm>
        </p:spPr>
        <p:txBody>
          <a:bodyPr anchor="t"/>
          <a:lstStyle>
            <a:lvl1pPr algn="l">
              <a:defRPr sz="18300" b="1" cap="all"/>
            </a:lvl1pPr>
          </a:lstStyle>
          <a:p>
            <a:r>
              <a:rPr lang="en-US" smtClean="0"/>
              <a:t>Click to edit Master title style</a:t>
            </a:r>
            <a:endParaRPr lang="en-US"/>
          </a:p>
        </p:txBody>
      </p:sp>
      <p:sp>
        <p:nvSpPr>
          <p:cNvPr id="3" name="Text Placeholder 2"/>
          <p:cNvSpPr>
            <a:spLocks noGrp="1"/>
          </p:cNvSpPr>
          <p:nvPr>
            <p:ph type="body" idx="1"/>
          </p:nvPr>
        </p:nvSpPr>
        <p:spPr>
          <a:xfrm>
            <a:off x="2446459" y="7383187"/>
            <a:ext cx="26324958" cy="3810545"/>
          </a:xfrm>
        </p:spPr>
        <p:txBody>
          <a:bodyPr anchor="b"/>
          <a:lstStyle>
            <a:lvl1pPr marL="0" indent="0">
              <a:buNone/>
              <a:defRPr sz="9100">
                <a:solidFill>
                  <a:schemeClr val="tx1">
                    <a:tint val="75000"/>
                  </a:schemeClr>
                </a:solidFill>
              </a:defRPr>
            </a:lvl1pPr>
            <a:lvl2pPr marL="2088078" indent="0">
              <a:buNone/>
              <a:defRPr sz="8200">
                <a:solidFill>
                  <a:schemeClr val="tx1">
                    <a:tint val="75000"/>
                  </a:schemeClr>
                </a:solidFill>
              </a:defRPr>
            </a:lvl2pPr>
            <a:lvl3pPr marL="4176156" indent="0">
              <a:buNone/>
              <a:defRPr sz="7300">
                <a:solidFill>
                  <a:schemeClr val="tx1">
                    <a:tint val="75000"/>
                  </a:schemeClr>
                </a:solidFill>
              </a:defRPr>
            </a:lvl3pPr>
            <a:lvl4pPr marL="6264234" indent="0">
              <a:buNone/>
              <a:defRPr sz="6400">
                <a:solidFill>
                  <a:schemeClr val="tx1">
                    <a:tint val="75000"/>
                  </a:schemeClr>
                </a:solidFill>
              </a:defRPr>
            </a:lvl4pPr>
            <a:lvl5pPr marL="8352312" indent="0">
              <a:buNone/>
              <a:defRPr sz="6400">
                <a:solidFill>
                  <a:schemeClr val="tx1">
                    <a:tint val="75000"/>
                  </a:schemeClr>
                </a:solidFill>
              </a:defRPr>
            </a:lvl5pPr>
            <a:lvl6pPr marL="10440391" indent="0">
              <a:buNone/>
              <a:defRPr sz="6400">
                <a:solidFill>
                  <a:schemeClr val="tx1">
                    <a:tint val="75000"/>
                  </a:schemeClr>
                </a:solidFill>
              </a:defRPr>
            </a:lvl6pPr>
            <a:lvl7pPr marL="12528469" indent="0">
              <a:buNone/>
              <a:defRPr sz="6400">
                <a:solidFill>
                  <a:schemeClr val="tx1">
                    <a:tint val="75000"/>
                  </a:schemeClr>
                </a:solidFill>
              </a:defRPr>
            </a:lvl7pPr>
            <a:lvl8pPr marL="14616547" indent="0">
              <a:buNone/>
              <a:defRPr sz="6400">
                <a:solidFill>
                  <a:schemeClr val="tx1">
                    <a:tint val="75000"/>
                  </a:schemeClr>
                </a:solidFill>
              </a:defRPr>
            </a:lvl8pPr>
            <a:lvl9pPr marL="16704625" indent="0">
              <a:buNone/>
              <a:defRPr sz="6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E61F94BD-6FD3-425F-B814-070C56911BAF}" type="datetimeFigureOut">
              <a:rPr lang="en-US" smtClean="0"/>
              <a:pPr>
                <a:defRPr/>
              </a:pPr>
              <a:t>9/14/2026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DB2A0A-A08E-4F33-AF20-A9AA284AD660}" type="slidenum">
              <a:rPr lang="en-US" smtClean="0"/>
              <a:pPr>
                <a:defRPr/>
              </a:pPr>
              <a:t>‹#›</a:t>
            </a:fld>
            <a:endParaRPr lang="en-US"/>
          </a:p>
        </p:txBody>
      </p:sp>
    </p:spTree>
    <p:extLst>
      <p:ext uri="{BB962C8B-B14F-4D97-AF65-F5344CB8AC3E}">
        <p14:creationId xmlns:p14="http://schemas.microsoft.com/office/powerpoint/2010/main" val="3164311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48527" y="4064584"/>
            <a:ext cx="13678655" cy="11496156"/>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743356" y="4064584"/>
            <a:ext cx="13678655" cy="11496156"/>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3F534EC9-CA45-422D-9369-5D514B765907}" type="datetimeFigureOut">
              <a:rPr lang="en-US" smtClean="0"/>
              <a:pPr>
                <a:defRPr/>
              </a:pPr>
              <a:t>9/14/2026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E0452C3-55D6-4836-A405-5577EB025B60}" type="slidenum">
              <a:rPr lang="en-US" smtClean="0"/>
              <a:pPr>
                <a:defRPr/>
              </a:pPr>
              <a:t>‹#›</a:t>
            </a:fld>
            <a:endParaRPr lang="en-US"/>
          </a:p>
        </p:txBody>
      </p:sp>
    </p:spTree>
    <p:extLst>
      <p:ext uri="{BB962C8B-B14F-4D97-AF65-F5344CB8AC3E}">
        <p14:creationId xmlns:p14="http://schemas.microsoft.com/office/powerpoint/2010/main" val="2590599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48527" y="3899258"/>
            <a:ext cx="13684033" cy="1625025"/>
          </a:xfrm>
        </p:spPr>
        <p:txBody>
          <a:bodyPr anchor="b"/>
          <a:lstStyle>
            <a:lvl1pPr marL="0" indent="0">
              <a:buNone/>
              <a:defRPr sz="11000" b="1"/>
            </a:lvl1pPr>
            <a:lvl2pPr marL="2088078" indent="0">
              <a:buNone/>
              <a:defRPr sz="9100" b="1"/>
            </a:lvl2pPr>
            <a:lvl3pPr marL="4176156" indent="0">
              <a:buNone/>
              <a:defRPr sz="8200" b="1"/>
            </a:lvl3pPr>
            <a:lvl4pPr marL="6264234" indent="0">
              <a:buNone/>
              <a:defRPr sz="7300" b="1"/>
            </a:lvl4pPr>
            <a:lvl5pPr marL="8352312" indent="0">
              <a:buNone/>
              <a:defRPr sz="7300" b="1"/>
            </a:lvl5pPr>
            <a:lvl6pPr marL="10440391" indent="0">
              <a:buNone/>
              <a:defRPr sz="7300" b="1"/>
            </a:lvl6pPr>
            <a:lvl7pPr marL="12528469" indent="0">
              <a:buNone/>
              <a:defRPr sz="7300" b="1"/>
            </a:lvl7pPr>
            <a:lvl8pPr marL="14616547" indent="0">
              <a:buNone/>
              <a:defRPr sz="7300" b="1"/>
            </a:lvl8pPr>
            <a:lvl9pPr marL="16704625" indent="0">
              <a:buNone/>
              <a:defRPr sz="7300" b="1"/>
            </a:lvl9pPr>
          </a:lstStyle>
          <a:p>
            <a:pPr lvl="0"/>
            <a:r>
              <a:rPr lang="en-US" smtClean="0"/>
              <a:t>Click to edit Master text styles</a:t>
            </a:r>
          </a:p>
        </p:txBody>
      </p:sp>
      <p:sp>
        <p:nvSpPr>
          <p:cNvPr id="4" name="Content Placeholder 3"/>
          <p:cNvSpPr>
            <a:spLocks noGrp="1"/>
          </p:cNvSpPr>
          <p:nvPr>
            <p:ph sz="half" idx="2"/>
          </p:nvPr>
        </p:nvSpPr>
        <p:spPr>
          <a:xfrm>
            <a:off x="1548527" y="5524283"/>
            <a:ext cx="13684033" cy="1003645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5732605" y="3899258"/>
            <a:ext cx="13689408" cy="1625025"/>
          </a:xfrm>
        </p:spPr>
        <p:txBody>
          <a:bodyPr anchor="b"/>
          <a:lstStyle>
            <a:lvl1pPr marL="0" indent="0">
              <a:buNone/>
              <a:defRPr sz="11000" b="1"/>
            </a:lvl1pPr>
            <a:lvl2pPr marL="2088078" indent="0">
              <a:buNone/>
              <a:defRPr sz="9100" b="1"/>
            </a:lvl2pPr>
            <a:lvl3pPr marL="4176156" indent="0">
              <a:buNone/>
              <a:defRPr sz="8200" b="1"/>
            </a:lvl3pPr>
            <a:lvl4pPr marL="6264234" indent="0">
              <a:buNone/>
              <a:defRPr sz="7300" b="1"/>
            </a:lvl4pPr>
            <a:lvl5pPr marL="8352312" indent="0">
              <a:buNone/>
              <a:defRPr sz="7300" b="1"/>
            </a:lvl5pPr>
            <a:lvl6pPr marL="10440391" indent="0">
              <a:buNone/>
              <a:defRPr sz="7300" b="1"/>
            </a:lvl6pPr>
            <a:lvl7pPr marL="12528469" indent="0">
              <a:buNone/>
              <a:defRPr sz="7300" b="1"/>
            </a:lvl7pPr>
            <a:lvl8pPr marL="14616547" indent="0">
              <a:buNone/>
              <a:defRPr sz="7300" b="1"/>
            </a:lvl8pPr>
            <a:lvl9pPr marL="16704625" indent="0">
              <a:buNone/>
              <a:defRPr sz="7300" b="1"/>
            </a:lvl9pPr>
          </a:lstStyle>
          <a:p>
            <a:pPr lvl="0"/>
            <a:r>
              <a:rPr lang="en-US" smtClean="0"/>
              <a:t>Click to edit Master text styles</a:t>
            </a:r>
          </a:p>
        </p:txBody>
      </p:sp>
      <p:sp>
        <p:nvSpPr>
          <p:cNvPr id="6" name="Content Placeholder 5"/>
          <p:cNvSpPr>
            <a:spLocks noGrp="1"/>
          </p:cNvSpPr>
          <p:nvPr>
            <p:ph sz="quarter" idx="4"/>
          </p:nvPr>
        </p:nvSpPr>
        <p:spPr>
          <a:xfrm>
            <a:off x="15732605" y="5524283"/>
            <a:ext cx="13689408" cy="10036455"/>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D4DAE73B-D6A4-4FAD-9711-F5688D0848E8}" type="datetimeFigureOut">
              <a:rPr lang="en-US" smtClean="0"/>
              <a:pPr>
                <a:defRPr/>
              </a:pPr>
              <a:t>9/14/2026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0797D21-91AD-4A61-B17E-6E7F621E2160}" type="slidenum">
              <a:rPr lang="en-US" smtClean="0"/>
              <a:pPr>
                <a:defRPr/>
              </a:pPr>
              <a:t>‹#›</a:t>
            </a:fld>
            <a:endParaRPr lang="en-US"/>
          </a:p>
        </p:txBody>
      </p:sp>
    </p:spTree>
    <p:extLst>
      <p:ext uri="{BB962C8B-B14F-4D97-AF65-F5344CB8AC3E}">
        <p14:creationId xmlns:p14="http://schemas.microsoft.com/office/powerpoint/2010/main" val="157062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DDFA775F-2C91-41CE-B4E1-1518BD8BED26}" type="datetimeFigureOut">
              <a:rPr lang="en-US" smtClean="0"/>
              <a:pPr>
                <a:defRPr/>
              </a:pPr>
              <a:t>9/14/2026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ADF58C5-ECDA-45FC-916B-4573122B62DC}" type="slidenum">
              <a:rPr lang="en-US" smtClean="0"/>
              <a:pPr>
                <a:defRPr/>
              </a:pPr>
              <a:t>‹#›</a:t>
            </a:fld>
            <a:endParaRPr lang="en-US"/>
          </a:p>
        </p:txBody>
      </p:sp>
    </p:spTree>
    <p:extLst>
      <p:ext uri="{BB962C8B-B14F-4D97-AF65-F5344CB8AC3E}">
        <p14:creationId xmlns:p14="http://schemas.microsoft.com/office/powerpoint/2010/main" val="3621509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043394D-F0F0-42E3-9B65-F160C3233D46}" type="datetimeFigureOut">
              <a:rPr lang="en-US" smtClean="0"/>
              <a:pPr>
                <a:defRPr/>
              </a:pPr>
              <a:t>9/14/2026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BB88388-04A3-4101-908C-59F6377B0001}" type="slidenum">
              <a:rPr lang="en-US" smtClean="0"/>
              <a:pPr>
                <a:defRPr/>
              </a:pPr>
              <a:t>‹#›</a:t>
            </a:fld>
            <a:endParaRPr lang="en-US"/>
          </a:p>
        </p:txBody>
      </p:sp>
    </p:spTree>
    <p:extLst>
      <p:ext uri="{BB962C8B-B14F-4D97-AF65-F5344CB8AC3E}">
        <p14:creationId xmlns:p14="http://schemas.microsoft.com/office/powerpoint/2010/main" val="791481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48529" y="693560"/>
            <a:ext cx="10189093" cy="2951661"/>
          </a:xfrm>
        </p:spPr>
        <p:txBody>
          <a:bodyPr anchor="b"/>
          <a:lstStyle>
            <a:lvl1pPr algn="l">
              <a:defRPr sz="9100" b="1"/>
            </a:lvl1pPr>
          </a:lstStyle>
          <a:p>
            <a:r>
              <a:rPr lang="en-US" smtClean="0"/>
              <a:t>Click to edit Master title style</a:t>
            </a:r>
            <a:endParaRPr lang="en-US"/>
          </a:p>
        </p:txBody>
      </p:sp>
      <p:sp>
        <p:nvSpPr>
          <p:cNvPr id="3" name="Content Placeholder 2"/>
          <p:cNvSpPr>
            <a:spLocks noGrp="1"/>
          </p:cNvSpPr>
          <p:nvPr>
            <p:ph idx="1"/>
          </p:nvPr>
        </p:nvSpPr>
        <p:spPr>
          <a:xfrm>
            <a:off x="12108620" y="693561"/>
            <a:ext cx="17313391" cy="14867178"/>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548529" y="3645222"/>
            <a:ext cx="10189093" cy="11915518"/>
          </a:xfrm>
        </p:spPr>
        <p:txBody>
          <a:bodyPr/>
          <a:lstStyle>
            <a:lvl1pPr marL="0" indent="0">
              <a:buNone/>
              <a:defRPr sz="6400"/>
            </a:lvl1pPr>
            <a:lvl2pPr marL="2088078" indent="0">
              <a:buNone/>
              <a:defRPr sz="5500"/>
            </a:lvl2pPr>
            <a:lvl3pPr marL="4176156" indent="0">
              <a:buNone/>
              <a:defRPr sz="4600"/>
            </a:lvl3pPr>
            <a:lvl4pPr marL="6264234" indent="0">
              <a:buNone/>
              <a:defRPr sz="4100"/>
            </a:lvl4pPr>
            <a:lvl5pPr marL="8352312" indent="0">
              <a:buNone/>
              <a:defRPr sz="4100"/>
            </a:lvl5pPr>
            <a:lvl6pPr marL="10440391" indent="0">
              <a:buNone/>
              <a:defRPr sz="4100"/>
            </a:lvl6pPr>
            <a:lvl7pPr marL="12528469" indent="0">
              <a:buNone/>
              <a:defRPr sz="4100"/>
            </a:lvl7pPr>
            <a:lvl8pPr marL="14616547" indent="0">
              <a:buNone/>
              <a:defRPr sz="4100"/>
            </a:lvl8pPr>
            <a:lvl9pPr marL="16704625" indent="0">
              <a:buNone/>
              <a:defRPr sz="41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8334652-485D-440F-953E-46FC3E376C7B}" type="datetimeFigureOut">
              <a:rPr lang="en-US" smtClean="0"/>
              <a:pPr>
                <a:defRPr/>
              </a:pPr>
              <a:t>9/14/2026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2703294-30BE-4D7B-B716-3EFF1824AA7C}" type="slidenum">
              <a:rPr lang="en-US" smtClean="0"/>
              <a:pPr>
                <a:defRPr/>
              </a:pPr>
              <a:t>‹#›</a:t>
            </a:fld>
            <a:endParaRPr lang="en-US"/>
          </a:p>
        </p:txBody>
      </p:sp>
    </p:spTree>
    <p:extLst>
      <p:ext uri="{BB962C8B-B14F-4D97-AF65-F5344CB8AC3E}">
        <p14:creationId xmlns:p14="http://schemas.microsoft.com/office/powerpoint/2010/main" val="2149123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70443" y="12193747"/>
            <a:ext cx="18582323" cy="1439541"/>
          </a:xfrm>
        </p:spPr>
        <p:txBody>
          <a:bodyPr anchor="b"/>
          <a:lstStyle>
            <a:lvl1pPr algn="l">
              <a:defRPr sz="9100" b="1"/>
            </a:lvl1pPr>
          </a:lstStyle>
          <a:p>
            <a:r>
              <a:rPr lang="en-US" smtClean="0"/>
              <a:t>Click to edit Master title style</a:t>
            </a:r>
            <a:endParaRPr lang="en-US"/>
          </a:p>
        </p:txBody>
      </p:sp>
      <p:sp>
        <p:nvSpPr>
          <p:cNvPr id="3" name="Picture Placeholder 2"/>
          <p:cNvSpPr>
            <a:spLocks noGrp="1"/>
          </p:cNvSpPr>
          <p:nvPr>
            <p:ph type="pic" idx="1"/>
          </p:nvPr>
        </p:nvSpPr>
        <p:spPr>
          <a:xfrm>
            <a:off x="6070443" y="1556477"/>
            <a:ext cx="18582323" cy="10451783"/>
          </a:xfrm>
        </p:spPr>
        <p:txBody>
          <a:bodyPr/>
          <a:lstStyle>
            <a:lvl1pPr marL="0" indent="0">
              <a:buNone/>
              <a:defRPr sz="14600"/>
            </a:lvl1pPr>
            <a:lvl2pPr marL="2088078" indent="0">
              <a:buNone/>
              <a:defRPr sz="12800"/>
            </a:lvl2pPr>
            <a:lvl3pPr marL="4176156" indent="0">
              <a:buNone/>
              <a:defRPr sz="11000"/>
            </a:lvl3pPr>
            <a:lvl4pPr marL="6264234" indent="0">
              <a:buNone/>
              <a:defRPr sz="9100"/>
            </a:lvl4pPr>
            <a:lvl5pPr marL="8352312" indent="0">
              <a:buNone/>
              <a:defRPr sz="9100"/>
            </a:lvl5pPr>
            <a:lvl6pPr marL="10440391" indent="0">
              <a:buNone/>
              <a:defRPr sz="9100"/>
            </a:lvl6pPr>
            <a:lvl7pPr marL="12528469" indent="0">
              <a:buNone/>
              <a:defRPr sz="9100"/>
            </a:lvl7pPr>
            <a:lvl8pPr marL="14616547" indent="0">
              <a:buNone/>
              <a:defRPr sz="9100"/>
            </a:lvl8pPr>
            <a:lvl9pPr marL="16704625" indent="0">
              <a:buNone/>
              <a:defRPr sz="9100"/>
            </a:lvl9pPr>
          </a:lstStyle>
          <a:p>
            <a:endParaRPr lang="en-US"/>
          </a:p>
        </p:txBody>
      </p:sp>
      <p:sp>
        <p:nvSpPr>
          <p:cNvPr id="4" name="Text Placeholder 3"/>
          <p:cNvSpPr>
            <a:spLocks noGrp="1"/>
          </p:cNvSpPr>
          <p:nvPr>
            <p:ph type="body" sz="half" idx="2"/>
          </p:nvPr>
        </p:nvSpPr>
        <p:spPr>
          <a:xfrm>
            <a:off x="6070443" y="13633287"/>
            <a:ext cx="18582323" cy="2044387"/>
          </a:xfrm>
        </p:spPr>
        <p:txBody>
          <a:bodyPr/>
          <a:lstStyle>
            <a:lvl1pPr marL="0" indent="0">
              <a:buNone/>
              <a:defRPr sz="6400"/>
            </a:lvl1pPr>
            <a:lvl2pPr marL="2088078" indent="0">
              <a:buNone/>
              <a:defRPr sz="5500"/>
            </a:lvl2pPr>
            <a:lvl3pPr marL="4176156" indent="0">
              <a:buNone/>
              <a:defRPr sz="4600"/>
            </a:lvl3pPr>
            <a:lvl4pPr marL="6264234" indent="0">
              <a:buNone/>
              <a:defRPr sz="4100"/>
            </a:lvl4pPr>
            <a:lvl5pPr marL="8352312" indent="0">
              <a:buNone/>
              <a:defRPr sz="4100"/>
            </a:lvl5pPr>
            <a:lvl6pPr marL="10440391" indent="0">
              <a:buNone/>
              <a:defRPr sz="4100"/>
            </a:lvl6pPr>
            <a:lvl7pPr marL="12528469" indent="0">
              <a:buNone/>
              <a:defRPr sz="4100"/>
            </a:lvl7pPr>
            <a:lvl8pPr marL="14616547" indent="0">
              <a:buNone/>
              <a:defRPr sz="4100"/>
            </a:lvl8pPr>
            <a:lvl9pPr marL="16704625" indent="0">
              <a:buNone/>
              <a:defRPr sz="41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A1C358F-B2A8-4811-823B-2D98DCDC9DF6}" type="datetimeFigureOut">
              <a:rPr lang="en-US" smtClean="0"/>
              <a:pPr>
                <a:defRPr/>
              </a:pPr>
              <a:t>9/14/2026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18FF64D-A37E-4207-A3D2-200E768DA91D}" type="slidenum">
              <a:rPr lang="en-US" smtClean="0"/>
              <a:pPr>
                <a:defRPr/>
              </a:pPr>
              <a:t>‹#›</a:t>
            </a:fld>
            <a:endParaRPr lang="en-US"/>
          </a:p>
        </p:txBody>
      </p:sp>
    </p:spTree>
    <p:extLst>
      <p:ext uri="{BB962C8B-B14F-4D97-AF65-F5344CB8AC3E}">
        <p14:creationId xmlns:p14="http://schemas.microsoft.com/office/powerpoint/2010/main" val="2265994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6ACF426-8DF7-449B-96C5-0A4CC25F3CB3}" type="datetimeFigureOut">
              <a:rPr lang="en-US" smtClean="0"/>
              <a:pPr>
                <a:defRPr/>
              </a:pPr>
              <a:t>9/14/2026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DFB6653-262B-4DB9-A4A1-61702F3A9CFF}" type="slidenum">
              <a:rPr lang="en-US" smtClean="0"/>
              <a:pPr>
                <a:defRPr/>
              </a:pPr>
              <a:t>‹#›</a:t>
            </a:fld>
            <a:endParaRPr lang="en-US"/>
          </a:p>
        </p:txBody>
      </p:sp>
    </p:spTree>
    <p:extLst>
      <p:ext uri="{BB962C8B-B14F-4D97-AF65-F5344CB8AC3E}">
        <p14:creationId xmlns:p14="http://schemas.microsoft.com/office/powerpoint/2010/main" val="357798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453640" y="697595"/>
            <a:ext cx="6968371" cy="1486314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48527" y="697595"/>
            <a:ext cx="20388938" cy="1486314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F8389F5-4F3D-4A57-9B7E-844A6A6D4DE0}" type="datetimeFigureOut">
              <a:rPr lang="en-US" smtClean="0"/>
              <a:pPr>
                <a:defRPr/>
              </a:pPr>
              <a:t>9/14/2026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4646A4-4371-4DFA-8058-4E2CA1964134}" type="slidenum">
              <a:rPr lang="en-US" smtClean="0"/>
              <a:pPr>
                <a:defRPr/>
              </a:pPr>
              <a:t>‹#›</a:t>
            </a:fld>
            <a:endParaRPr lang="en-US"/>
          </a:p>
        </p:txBody>
      </p:sp>
    </p:spTree>
    <p:extLst>
      <p:ext uri="{BB962C8B-B14F-4D97-AF65-F5344CB8AC3E}">
        <p14:creationId xmlns:p14="http://schemas.microsoft.com/office/powerpoint/2010/main" val="943960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C000"/>
            </a:gs>
            <a:gs pos="35398">
              <a:srgbClr val="F3E1A4"/>
            </a:gs>
            <a:gs pos="42090">
              <a:srgbClr val="F1E7C3"/>
            </a:gs>
            <a:gs pos="44000">
              <a:srgbClr val="F0EBD5"/>
            </a:gs>
            <a:gs pos="100000">
              <a:srgbClr val="D1C39F"/>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8527" y="697593"/>
            <a:ext cx="27873485" cy="2903273"/>
          </a:xfrm>
          <a:prstGeom prst="rect">
            <a:avLst/>
          </a:prstGeom>
        </p:spPr>
        <p:txBody>
          <a:bodyPr vert="horz" lIns="417616" tIns="208808" rIns="417616" bIns="2088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548527" y="4064584"/>
            <a:ext cx="27873485" cy="11496156"/>
          </a:xfrm>
          <a:prstGeom prst="rect">
            <a:avLst/>
          </a:prstGeom>
        </p:spPr>
        <p:txBody>
          <a:bodyPr vert="horz" lIns="417616" tIns="208808" rIns="417616" bIns="2088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548526" y="16145425"/>
            <a:ext cx="7226459" cy="927434"/>
          </a:xfrm>
          <a:prstGeom prst="rect">
            <a:avLst/>
          </a:prstGeom>
        </p:spPr>
        <p:txBody>
          <a:bodyPr vert="horz" lIns="417616" tIns="208808" rIns="417616" bIns="208808" rtlCol="0" anchor="ctr"/>
          <a:lstStyle>
            <a:lvl1pPr algn="l">
              <a:defRPr sz="5500">
                <a:solidFill>
                  <a:schemeClr val="tx1">
                    <a:tint val="75000"/>
                  </a:schemeClr>
                </a:solidFill>
              </a:defRPr>
            </a:lvl1pPr>
          </a:lstStyle>
          <a:p>
            <a:pPr>
              <a:defRPr/>
            </a:pPr>
            <a:fld id="{DB91CECD-3240-4E72-95A8-435272695EE6}" type="datetimeFigureOut">
              <a:rPr lang="en-US" smtClean="0"/>
              <a:pPr>
                <a:defRPr/>
              </a:pPr>
              <a:t>9/14/2026</a:t>
            </a:fld>
            <a:endParaRPr lang="en-US"/>
          </a:p>
        </p:txBody>
      </p:sp>
      <p:sp>
        <p:nvSpPr>
          <p:cNvPr id="5" name="Footer Placeholder 4"/>
          <p:cNvSpPr>
            <a:spLocks noGrp="1"/>
          </p:cNvSpPr>
          <p:nvPr>
            <p:ph type="ftr" sz="quarter" idx="3"/>
          </p:nvPr>
        </p:nvSpPr>
        <p:spPr>
          <a:xfrm>
            <a:off x="10581601" y="16145425"/>
            <a:ext cx="9807337" cy="927434"/>
          </a:xfrm>
          <a:prstGeom prst="rect">
            <a:avLst/>
          </a:prstGeom>
        </p:spPr>
        <p:txBody>
          <a:bodyPr vert="horz" lIns="417616" tIns="208808" rIns="417616" bIns="208808" rtlCol="0" anchor="ctr"/>
          <a:lstStyle>
            <a:lvl1pPr algn="ctr">
              <a:defRPr sz="55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22195553" y="16145425"/>
            <a:ext cx="7226459" cy="927434"/>
          </a:xfrm>
          <a:prstGeom prst="rect">
            <a:avLst/>
          </a:prstGeom>
        </p:spPr>
        <p:txBody>
          <a:bodyPr vert="horz" lIns="417616" tIns="208808" rIns="417616" bIns="208808" rtlCol="0" anchor="ctr"/>
          <a:lstStyle>
            <a:lvl1pPr algn="r">
              <a:defRPr sz="5500">
                <a:solidFill>
                  <a:schemeClr val="tx1">
                    <a:tint val="75000"/>
                  </a:schemeClr>
                </a:solidFill>
              </a:defRPr>
            </a:lvl1pPr>
          </a:lstStyle>
          <a:p>
            <a:pPr>
              <a:defRPr/>
            </a:pPr>
            <a:fld id="{169DE07D-3771-4B2B-AB6D-B6A3695FE9CA}" type="slidenum">
              <a:rPr lang="en-US" smtClean="0"/>
              <a:pPr>
                <a:defRPr/>
              </a:pPr>
              <a:t>‹#›</a:t>
            </a:fld>
            <a:endParaRPr lang="en-US"/>
          </a:p>
        </p:txBody>
      </p:sp>
    </p:spTree>
    <p:extLst>
      <p:ext uri="{BB962C8B-B14F-4D97-AF65-F5344CB8AC3E}">
        <p14:creationId xmlns:p14="http://schemas.microsoft.com/office/powerpoint/2010/main" val="22470639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176156" rtl="0" eaLnBrk="1" latinLnBrk="0" hangingPunct="1">
        <a:spcBef>
          <a:spcPct val="0"/>
        </a:spcBef>
        <a:buNone/>
        <a:defRPr sz="20100" kern="1200">
          <a:solidFill>
            <a:schemeClr val="tx1"/>
          </a:solidFill>
          <a:latin typeface="+mj-lt"/>
          <a:ea typeface="+mj-ea"/>
          <a:cs typeface="+mj-cs"/>
        </a:defRPr>
      </a:lvl1pPr>
    </p:titleStyle>
    <p:bodyStyle>
      <a:lvl1pPr marL="1566059" indent="-1566059" algn="l" defTabSz="4176156" rtl="0" eaLnBrk="1" latinLnBrk="0" hangingPunct="1">
        <a:spcBef>
          <a:spcPct val="20000"/>
        </a:spcBef>
        <a:buFont typeface="Arial" pitchFamily="34" charset="0"/>
        <a:buChar char="•"/>
        <a:defRPr sz="14600" kern="1200">
          <a:solidFill>
            <a:schemeClr val="tx1"/>
          </a:solidFill>
          <a:latin typeface="+mn-lt"/>
          <a:ea typeface="+mn-ea"/>
          <a:cs typeface="+mn-cs"/>
        </a:defRPr>
      </a:lvl1pPr>
      <a:lvl2pPr marL="3393127" indent="-1305049" algn="l" defTabSz="4176156"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0195" indent="-1044039" algn="l" defTabSz="4176156" rtl="0" eaLnBrk="1" latinLnBrk="0" hangingPunct="1">
        <a:spcBef>
          <a:spcPct val="20000"/>
        </a:spcBef>
        <a:buFont typeface="Arial" pitchFamily="34" charset="0"/>
        <a:buChar char="•"/>
        <a:defRPr sz="11000" kern="1200">
          <a:solidFill>
            <a:schemeClr val="tx1"/>
          </a:solidFill>
          <a:latin typeface="+mn-lt"/>
          <a:ea typeface="+mn-ea"/>
          <a:cs typeface="+mn-cs"/>
        </a:defRPr>
      </a:lvl3pPr>
      <a:lvl4pPr marL="7308273" indent="-1044039" algn="l" defTabSz="4176156"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396352" indent="-1044039" algn="l" defTabSz="4176156"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484430" indent="-1044039" algn="l" defTabSz="4176156"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2508" indent="-1044039" algn="l" defTabSz="4176156"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0586" indent="-1044039" algn="l" defTabSz="4176156"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8664" indent="-1044039" algn="l" defTabSz="4176156"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6156" rtl="0" eaLnBrk="1" latinLnBrk="0" hangingPunct="1">
        <a:defRPr sz="8200" kern="1200">
          <a:solidFill>
            <a:schemeClr val="tx1"/>
          </a:solidFill>
          <a:latin typeface="+mn-lt"/>
          <a:ea typeface="+mn-ea"/>
          <a:cs typeface="+mn-cs"/>
        </a:defRPr>
      </a:lvl1pPr>
      <a:lvl2pPr marL="2088078" algn="l" defTabSz="4176156" rtl="0" eaLnBrk="1" latinLnBrk="0" hangingPunct="1">
        <a:defRPr sz="8200" kern="1200">
          <a:solidFill>
            <a:schemeClr val="tx1"/>
          </a:solidFill>
          <a:latin typeface="+mn-lt"/>
          <a:ea typeface="+mn-ea"/>
          <a:cs typeface="+mn-cs"/>
        </a:defRPr>
      </a:lvl2pPr>
      <a:lvl3pPr marL="4176156" algn="l" defTabSz="4176156" rtl="0" eaLnBrk="1" latinLnBrk="0" hangingPunct="1">
        <a:defRPr sz="8200" kern="1200">
          <a:solidFill>
            <a:schemeClr val="tx1"/>
          </a:solidFill>
          <a:latin typeface="+mn-lt"/>
          <a:ea typeface="+mn-ea"/>
          <a:cs typeface="+mn-cs"/>
        </a:defRPr>
      </a:lvl3pPr>
      <a:lvl4pPr marL="6264234" algn="l" defTabSz="4176156" rtl="0" eaLnBrk="1" latinLnBrk="0" hangingPunct="1">
        <a:defRPr sz="8200" kern="1200">
          <a:solidFill>
            <a:schemeClr val="tx1"/>
          </a:solidFill>
          <a:latin typeface="+mn-lt"/>
          <a:ea typeface="+mn-ea"/>
          <a:cs typeface="+mn-cs"/>
        </a:defRPr>
      </a:lvl4pPr>
      <a:lvl5pPr marL="8352312" algn="l" defTabSz="4176156" rtl="0" eaLnBrk="1" latinLnBrk="0" hangingPunct="1">
        <a:defRPr sz="8200" kern="1200">
          <a:solidFill>
            <a:schemeClr val="tx1"/>
          </a:solidFill>
          <a:latin typeface="+mn-lt"/>
          <a:ea typeface="+mn-ea"/>
          <a:cs typeface="+mn-cs"/>
        </a:defRPr>
      </a:lvl5pPr>
      <a:lvl6pPr marL="10440391" algn="l" defTabSz="4176156" rtl="0" eaLnBrk="1" latinLnBrk="0" hangingPunct="1">
        <a:defRPr sz="8200" kern="1200">
          <a:solidFill>
            <a:schemeClr val="tx1"/>
          </a:solidFill>
          <a:latin typeface="+mn-lt"/>
          <a:ea typeface="+mn-ea"/>
          <a:cs typeface="+mn-cs"/>
        </a:defRPr>
      </a:lvl6pPr>
      <a:lvl7pPr marL="12528469" algn="l" defTabSz="4176156" rtl="0" eaLnBrk="1" latinLnBrk="0" hangingPunct="1">
        <a:defRPr sz="8200" kern="1200">
          <a:solidFill>
            <a:schemeClr val="tx1"/>
          </a:solidFill>
          <a:latin typeface="+mn-lt"/>
          <a:ea typeface="+mn-ea"/>
          <a:cs typeface="+mn-cs"/>
        </a:defRPr>
      </a:lvl7pPr>
      <a:lvl8pPr marL="14616547" algn="l" defTabSz="4176156" rtl="0" eaLnBrk="1" latinLnBrk="0" hangingPunct="1">
        <a:defRPr sz="8200" kern="1200">
          <a:solidFill>
            <a:schemeClr val="tx1"/>
          </a:solidFill>
          <a:latin typeface="+mn-lt"/>
          <a:ea typeface="+mn-ea"/>
          <a:cs typeface="+mn-cs"/>
        </a:defRPr>
      </a:lvl8pPr>
      <a:lvl9pPr marL="16704625" algn="l" defTabSz="4176156"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gabi22mai@yahoo.com" TargetMode="Externa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mailto:mariapacureanu2@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7247" y="128621"/>
            <a:ext cx="28386313" cy="1668429"/>
          </a:xfrm>
          <a:solidFill>
            <a:schemeClr val="accent3"/>
          </a:solidFill>
        </p:spPr>
        <p:txBody>
          <a:bodyPr rtlCol="0">
            <a:noAutofit/>
          </a:bodyPr>
          <a:lstStyle/>
          <a:p>
            <a:r>
              <a:rPr lang="en-US" sz="6000" b="1" dirty="0">
                <a:latin typeface="Arial" pitchFamily="34" charset="0"/>
                <a:cs typeface="Arial" pitchFamily="34" charset="0"/>
              </a:rPr>
              <a:t>THE USE OF MOLECULAR MARKERS FOR THE SELECTION OF </a:t>
            </a:r>
            <a:r>
              <a:rPr lang="en-US" sz="6000" b="1" dirty="0" smtClean="0">
                <a:latin typeface="Arial" pitchFamily="34" charset="0"/>
                <a:cs typeface="Arial" pitchFamily="34" charset="0"/>
              </a:rPr>
              <a:t>DROUGHT RESISTANT </a:t>
            </a:r>
            <a:r>
              <a:rPr lang="en-US" sz="6000" b="1" dirty="0">
                <a:latin typeface="Arial" pitchFamily="34" charset="0"/>
                <a:cs typeface="Arial" pitchFamily="34" charset="0"/>
              </a:rPr>
              <a:t>SUNFLOWER GENOTYPES</a:t>
            </a:r>
            <a:endParaRPr lang="en-US" sz="6000" b="1" dirty="0">
              <a:solidFill>
                <a:srgbClr val="000000"/>
              </a:solidFill>
              <a:latin typeface="Arial" pitchFamily="34" charset="0"/>
              <a:cs typeface="Arial" pitchFamily="34" charset="0"/>
            </a:endParaRPr>
          </a:p>
        </p:txBody>
      </p:sp>
      <p:sp>
        <p:nvSpPr>
          <p:cNvPr id="3" name="Subtitle 2"/>
          <p:cNvSpPr>
            <a:spLocks noGrp="1"/>
          </p:cNvSpPr>
          <p:nvPr>
            <p:ph type="subTitle" idx="1"/>
          </p:nvPr>
        </p:nvSpPr>
        <p:spPr>
          <a:xfrm>
            <a:off x="2139528" y="1941068"/>
            <a:ext cx="28140374" cy="1656184"/>
          </a:xfrm>
          <a:solidFill>
            <a:schemeClr val="accent3">
              <a:lumMod val="40000"/>
              <a:lumOff val="60000"/>
            </a:schemeClr>
          </a:solidFill>
        </p:spPr>
        <p:txBody>
          <a:bodyPr rtlCol="0">
            <a:noAutofit/>
          </a:bodyPr>
          <a:lstStyle/>
          <a:p>
            <a:pPr defTabSz="4175142" fontAlgn="auto">
              <a:spcAft>
                <a:spcPts val="0"/>
              </a:spcAft>
              <a:defRPr/>
            </a:pPr>
            <a:r>
              <a:rPr lang="it-IT" sz="3200" b="1" dirty="0">
                <a:solidFill>
                  <a:schemeClr val="tx1"/>
                </a:solidFill>
                <a:latin typeface="Arial" pitchFamily="34" charset="0"/>
                <a:cs typeface="Arial" pitchFamily="34" charset="0"/>
              </a:rPr>
              <a:t>ANTON Florin Gabriel</a:t>
            </a:r>
            <a:r>
              <a:rPr lang="it-IT" sz="3200" b="1" baseline="30000" dirty="0">
                <a:solidFill>
                  <a:schemeClr val="tx1"/>
                </a:solidFill>
                <a:latin typeface="Arial" pitchFamily="34" charset="0"/>
                <a:cs typeface="Arial" pitchFamily="34" charset="0"/>
              </a:rPr>
              <a:t>1</a:t>
            </a:r>
            <a:r>
              <a:rPr lang="it-IT" sz="3200" b="1" dirty="0">
                <a:solidFill>
                  <a:schemeClr val="tx1"/>
                </a:solidFill>
                <a:latin typeface="Arial" pitchFamily="34" charset="0"/>
                <a:cs typeface="Arial" pitchFamily="34" charset="0"/>
              </a:rPr>
              <a:t>, </a:t>
            </a:r>
            <a:r>
              <a:rPr lang="it-IT" sz="3200" b="1" dirty="0" smtClean="0">
                <a:solidFill>
                  <a:schemeClr val="tx1"/>
                </a:solidFill>
                <a:latin typeface="Arial" pitchFamily="34" charset="0"/>
                <a:cs typeface="Arial" pitchFamily="34" charset="0"/>
              </a:rPr>
              <a:t>CRISTINA Daniel</a:t>
            </a:r>
            <a:r>
              <a:rPr lang="it-IT" sz="3200" b="1" baseline="30000" dirty="0" smtClean="0">
                <a:solidFill>
                  <a:schemeClr val="tx1"/>
                </a:solidFill>
                <a:latin typeface="Arial" pitchFamily="34" charset="0"/>
                <a:cs typeface="Arial" pitchFamily="34" charset="0"/>
              </a:rPr>
              <a:t>1</a:t>
            </a:r>
            <a:r>
              <a:rPr lang="it-IT" sz="3200" b="1" dirty="0" smtClean="0">
                <a:solidFill>
                  <a:schemeClr val="tx1"/>
                </a:solidFill>
                <a:latin typeface="Arial" pitchFamily="34" charset="0"/>
                <a:cs typeface="Arial" pitchFamily="34" charset="0"/>
              </a:rPr>
              <a:t>,</a:t>
            </a:r>
            <a:r>
              <a:rPr lang="it-IT" sz="3200" b="1" baseline="30000" dirty="0" smtClean="0">
                <a:solidFill>
                  <a:schemeClr val="tx1"/>
                </a:solidFill>
                <a:latin typeface="Arial" pitchFamily="34" charset="0"/>
                <a:cs typeface="Arial" pitchFamily="34" charset="0"/>
              </a:rPr>
              <a:t> </a:t>
            </a:r>
            <a:r>
              <a:rPr lang="it-IT" sz="3200" b="1" dirty="0" smtClean="0">
                <a:solidFill>
                  <a:schemeClr val="tx1"/>
                </a:solidFill>
                <a:latin typeface="Arial" pitchFamily="34" charset="0"/>
                <a:cs typeface="Arial" pitchFamily="34" charset="0"/>
              </a:rPr>
              <a:t>PACUREANU-JOITA Maria</a:t>
            </a:r>
            <a:r>
              <a:rPr lang="it-IT" sz="3200" b="1" baseline="30000" dirty="0" smtClean="0">
                <a:solidFill>
                  <a:schemeClr val="tx1"/>
                </a:solidFill>
                <a:latin typeface="Arial" pitchFamily="34" charset="0"/>
                <a:cs typeface="Arial" pitchFamily="34" charset="0"/>
              </a:rPr>
              <a:t>1,2</a:t>
            </a:r>
            <a:r>
              <a:rPr lang="it-IT" sz="3200" b="1" dirty="0" smtClean="0">
                <a:solidFill>
                  <a:schemeClr val="tx1"/>
                </a:solidFill>
                <a:latin typeface="Arial" pitchFamily="34" charset="0"/>
                <a:cs typeface="Arial" pitchFamily="34" charset="0"/>
              </a:rPr>
              <a:t>, </a:t>
            </a:r>
            <a:r>
              <a:rPr lang="it-IT" sz="3200" b="1" dirty="0" smtClean="0">
                <a:solidFill>
                  <a:schemeClr val="tx1"/>
                </a:solidFill>
                <a:latin typeface="Arial" pitchFamily="34" charset="0"/>
                <a:cs typeface="Arial" pitchFamily="34" charset="0"/>
              </a:rPr>
              <a:t>CIUCA </a:t>
            </a:r>
            <a:r>
              <a:rPr lang="it-IT" sz="3200" b="1" dirty="0" smtClean="0">
                <a:solidFill>
                  <a:schemeClr val="tx1"/>
                </a:solidFill>
                <a:latin typeface="Arial" pitchFamily="34" charset="0"/>
                <a:cs typeface="Arial" pitchFamily="34" charset="0"/>
              </a:rPr>
              <a:t>Matilda</a:t>
            </a:r>
            <a:r>
              <a:rPr lang="it-IT" sz="3200" b="1" baseline="30000" dirty="0" smtClean="0">
                <a:solidFill>
                  <a:schemeClr val="tx1"/>
                </a:solidFill>
                <a:latin typeface="Arial" pitchFamily="34" charset="0"/>
                <a:cs typeface="Arial" pitchFamily="34" charset="0"/>
              </a:rPr>
              <a:t>1</a:t>
            </a:r>
            <a:r>
              <a:rPr lang="it-IT" sz="3200" b="1" baseline="30000" dirty="0">
                <a:solidFill>
                  <a:schemeClr val="tx1"/>
                </a:solidFill>
                <a:latin typeface="Arial" pitchFamily="34" charset="0"/>
                <a:cs typeface="Arial" pitchFamily="34" charset="0"/>
              </a:rPr>
              <a:t>,  </a:t>
            </a:r>
            <a:r>
              <a:rPr lang="it-IT" sz="3200" b="1" dirty="0" smtClean="0">
                <a:solidFill>
                  <a:schemeClr val="tx1"/>
                </a:solidFill>
                <a:latin typeface="Arial" pitchFamily="34" charset="0"/>
                <a:cs typeface="Arial" pitchFamily="34" charset="0"/>
              </a:rPr>
              <a:t>CONTESCU Laura</a:t>
            </a:r>
            <a:r>
              <a:rPr lang="it-IT" sz="3200" b="1" baseline="30000" dirty="0" smtClean="0">
                <a:solidFill>
                  <a:schemeClr val="tx1"/>
                </a:solidFill>
                <a:latin typeface="Arial" pitchFamily="34" charset="0"/>
                <a:cs typeface="Arial" pitchFamily="34" charset="0"/>
              </a:rPr>
              <a:t>1</a:t>
            </a:r>
          </a:p>
          <a:p>
            <a:pPr defTabSz="4175142" fontAlgn="auto">
              <a:spcAft>
                <a:spcPts val="0"/>
              </a:spcAft>
              <a:defRPr/>
            </a:pPr>
            <a:r>
              <a:rPr lang="vi-VN" sz="2400" baseline="30000" dirty="0" smtClean="0">
                <a:solidFill>
                  <a:schemeClr val="tx1"/>
                </a:solidFill>
                <a:latin typeface="Arial" pitchFamily="34" charset="0"/>
                <a:cs typeface="Arial" pitchFamily="34" charset="0"/>
              </a:rPr>
              <a:t>1</a:t>
            </a:r>
            <a:r>
              <a:rPr lang="vi-VN" sz="2400" dirty="0" smtClean="0">
                <a:solidFill>
                  <a:schemeClr val="tx1"/>
                </a:solidFill>
                <a:latin typeface="Arial" pitchFamily="34" charset="0"/>
                <a:cs typeface="Arial" pitchFamily="34" charset="0"/>
              </a:rPr>
              <a:t>National </a:t>
            </a:r>
            <a:r>
              <a:rPr lang="vi-VN" sz="2400" dirty="0">
                <a:solidFill>
                  <a:schemeClr val="tx1"/>
                </a:solidFill>
                <a:latin typeface="Arial" pitchFamily="34" charset="0"/>
                <a:cs typeface="Arial" pitchFamily="34" charset="0"/>
              </a:rPr>
              <a:t>Agricultural Research and Development Institute Fundulea, Fundulea, Romania</a:t>
            </a:r>
            <a:r>
              <a:rPr lang="en-US" sz="2400" dirty="0">
                <a:solidFill>
                  <a:schemeClr val="tx1"/>
                </a:solidFill>
                <a:latin typeface="Arial" pitchFamily="34" charset="0"/>
                <a:cs typeface="Arial" pitchFamily="34" charset="0"/>
              </a:rPr>
              <a:t>, email: </a:t>
            </a:r>
            <a:r>
              <a:rPr lang="en-US" sz="2400" dirty="0">
                <a:solidFill>
                  <a:schemeClr val="tx1"/>
                </a:solidFill>
                <a:latin typeface="Arial" pitchFamily="34" charset="0"/>
                <a:cs typeface="Arial" pitchFamily="34" charset="0"/>
                <a:hlinkClick r:id="rId3"/>
              </a:rPr>
              <a:t>gabi22mai@yahoo.com</a:t>
            </a:r>
            <a:r>
              <a:rPr lang="en-US" sz="2400" dirty="0">
                <a:solidFill>
                  <a:schemeClr val="tx1"/>
                </a:solidFill>
                <a:latin typeface="Arial" pitchFamily="34" charset="0"/>
                <a:cs typeface="Arial" pitchFamily="34" charset="0"/>
              </a:rPr>
              <a:t>, </a:t>
            </a:r>
            <a:endParaRPr lang="en-US" sz="2400" dirty="0" smtClean="0">
              <a:solidFill>
                <a:schemeClr val="tx1"/>
              </a:solidFill>
              <a:latin typeface="Arial" pitchFamily="34" charset="0"/>
              <a:cs typeface="Arial" pitchFamily="34" charset="0"/>
            </a:endParaRPr>
          </a:p>
          <a:p>
            <a:pPr defTabSz="4175142" fontAlgn="auto">
              <a:spcAft>
                <a:spcPts val="0"/>
              </a:spcAft>
              <a:defRPr/>
            </a:pPr>
            <a:r>
              <a:rPr lang="en-US" sz="2400" baseline="30000" dirty="0" smtClean="0">
                <a:solidFill>
                  <a:schemeClr val="tx1"/>
                </a:solidFill>
                <a:latin typeface="Arial" pitchFamily="34" charset="0"/>
                <a:cs typeface="Arial" pitchFamily="34" charset="0"/>
              </a:rPr>
              <a:t>2</a:t>
            </a:r>
            <a:r>
              <a:rPr lang="vi-VN" sz="2400" dirty="0">
                <a:solidFill>
                  <a:schemeClr val="tx1"/>
                </a:solidFill>
                <a:latin typeface="Arial" pitchFamily="34" charset="0"/>
                <a:cs typeface="Arial" pitchFamily="34" charset="0"/>
              </a:rPr>
              <a:t>Romanian Academy, Center of Study and Research for Agroforestry Biodiversity “Acad. David Davidescu”, Bucharest, Romania</a:t>
            </a:r>
            <a:r>
              <a:rPr lang="en-US" sz="2400" dirty="0">
                <a:solidFill>
                  <a:schemeClr val="tx1"/>
                </a:solidFill>
                <a:latin typeface="Arial" pitchFamily="34" charset="0"/>
                <a:cs typeface="Arial" pitchFamily="34" charset="0"/>
              </a:rPr>
              <a:t>, </a:t>
            </a:r>
            <a:r>
              <a:rPr lang="en-US" sz="2400" dirty="0" smtClean="0">
                <a:solidFill>
                  <a:schemeClr val="tx1"/>
                </a:solidFill>
                <a:latin typeface="Arial" pitchFamily="34" charset="0"/>
                <a:cs typeface="Arial" pitchFamily="34" charset="0"/>
              </a:rPr>
              <a:t>email</a:t>
            </a:r>
            <a:r>
              <a:rPr lang="en-US" sz="2400" dirty="0">
                <a:solidFill>
                  <a:schemeClr val="tx1"/>
                </a:solidFill>
                <a:latin typeface="Arial" pitchFamily="34" charset="0"/>
                <a:cs typeface="Arial" pitchFamily="34" charset="0"/>
              </a:rPr>
              <a:t>: </a:t>
            </a:r>
            <a:r>
              <a:rPr lang="vi-VN" sz="2400" dirty="0">
                <a:solidFill>
                  <a:schemeClr val="tx1"/>
                </a:solidFill>
                <a:latin typeface="Arial" pitchFamily="34" charset="0"/>
                <a:cs typeface="Arial" pitchFamily="34" charset="0"/>
                <a:hlinkClick r:id="rId4"/>
              </a:rPr>
              <a:t>mariapacureanu2@yahoo.com</a:t>
            </a:r>
            <a:endParaRPr lang="en-US" sz="2400" dirty="0">
              <a:solidFill>
                <a:schemeClr val="tx1"/>
              </a:solidFill>
              <a:latin typeface="Arial" pitchFamily="34" charset="0"/>
              <a:cs typeface="Arial" pitchFamily="34" charset="0"/>
            </a:endParaRPr>
          </a:p>
          <a:p>
            <a:pPr defTabSz="4175142" fontAlgn="auto">
              <a:spcAft>
                <a:spcPts val="0"/>
              </a:spcAft>
              <a:defRPr/>
            </a:pPr>
            <a:endParaRPr lang="vi-VN" sz="4100" dirty="0">
              <a:solidFill>
                <a:schemeClr val="tx1"/>
              </a:solidFill>
              <a:latin typeface="Calibri" pitchFamily="34" charset="0"/>
              <a:cs typeface="Calibri" pitchFamily="34" charset="0"/>
            </a:endParaRPr>
          </a:p>
        </p:txBody>
      </p:sp>
      <p:sp>
        <p:nvSpPr>
          <p:cNvPr id="4" name="Rectangle 3"/>
          <p:cNvSpPr/>
          <p:nvPr/>
        </p:nvSpPr>
        <p:spPr>
          <a:xfrm>
            <a:off x="2025768" y="3741267"/>
            <a:ext cx="7286819" cy="461641"/>
          </a:xfrm>
          <a:prstGeom prst="rect">
            <a:avLst/>
          </a:prstGeom>
          <a:solidFill>
            <a:schemeClr val="accent3">
              <a:lumMod val="40000"/>
              <a:lumOff val="60000"/>
            </a:schemeClr>
          </a:solidFill>
        </p:spPr>
        <p:txBody>
          <a:bodyPr wrap="square" lIns="91415" tIns="45708" rIns="91415" bIns="45708">
            <a:spAutoFit/>
          </a:bodyPr>
          <a:lstStyle/>
          <a:p>
            <a:pPr defTabSz="4175142" fontAlgn="auto">
              <a:spcBef>
                <a:spcPts val="0"/>
              </a:spcBef>
              <a:spcAft>
                <a:spcPts val="0"/>
              </a:spcAft>
              <a:defRPr/>
            </a:pPr>
            <a:r>
              <a:rPr lang="ro-RO" sz="2400" b="1" dirty="0">
                <a:latin typeface="+mj-lt"/>
                <a:cs typeface="+mn-cs"/>
              </a:rPr>
              <a:t>Keywords</a:t>
            </a:r>
            <a:r>
              <a:rPr lang="ro-RO" sz="2400" dirty="0">
                <a:latin typeface="+mj-lt"/>
                <a:cs typeface="+mn-cs"/>
              </a:rPr>
              <a:t>:</a:t>
            </a:r>
            <a:r>
              <a:rPr lang="en-US" sz="2400" dirty="0">
                <a:latin typeface="+mj-lt"/>
                <a:cs typeface="+mn-cs"/>
              </a:rPr>
              <a:t> </a:t>
            </a:r>
            <a:r>
              <a:rPr lang="en-US" sz="2400" dirty="0"/>
              <a:t>sunflower, molecular markers, drought </a:t>
            </a:r>
            <a:endParaRPr lang="en-US" sz="2400" i="1" dirty="0">
              <a:latin typeface="+mj-lt"/>
              <a:cs typeface="+mn-cs"/>
            </a:endParaRPr>
          </a:p>
        </p:txBody>
      </p:sp>
      <p:sp>
        <p:nvSpPr>
          <p:cNvPr id="11269" name="Rectangle 5"/>
          <p:cNvSpPr>
            <a:spLocks noChangeArrowheads="1"/>
          </p:cNvSpPr>
          <p:nvPr/>
        </p:nvSpPr>
        <p:spPr bwMode="auto">
          <a:xfrm>
            <a:off x="18437597" y="13159472"/>
            <a:ext cx="3224916" cy="461641"/>
          </a:xfrm>
          <a:prstGeom prst="rect">
            <a:avLst/>
          </a:prstGeom>
          <a:solidFill>
            <a:schemeClr val="accent3"/>
          </a:solidFill>
          <a:ln w="9525">
            <a:noFill/>
            <a:miter lim="800000"/>
            <a:headEnd/>
            <a:tailEnd/>
          </a:ln>
          <a:effectLst/>
        </p:spPr>
        <p:txBody>
          <a:bodyPr wrap="square" lIns="91415" tIns="45708" rIns="91415" bIns="45708" anchor="ctr">
            <a:spAutoFit/>
          </a:bodyPr>
          <a:lstStyle/>
          <a:p>
            <a:pPr defTabSz="914160">
              <a:defRPr/>
            </a:pPr>
            <a:r>
              <a:rPr lang="en-US" sz="1800" b="1" noProof="1">
                <a:latin typeface="+mj-lt"/>
                <a:ea typeface="Calibri" pitchFamily="34" charset="0"/>
                <a:cs typeface="Times New Roman" pitchFamily="18" charset="0"/>
              </a:rPr>
              <a:t>  </a:t>
            </a:r>
            <a:r>
              <a:rPr lang="en-US" sz="2400" b="1" noProof="1">
                <a:latin typeface="Arial" pitchFamily="34" charset="0"/>
                <a:ea typeface="Calibri" pitchFamily="34" charset="0"/>
                <a:cs typeface="Arial" pitchFamily="34" charset="0"/>
              </a:rPr>
              <a:t>CONCLUSIONS</a:t>
            </a:r>
            <a:endParaRPr lang="en-US" sz="2400" noProof="1">
              <a:latin typeface="Arial" pitchFamily="34" charset="0"/>
              <a:cs typeface="Arial" pitchFamily="34" charset="0"/>
            </a:endParaRPr>
          </a:p>
        </p:txBody>
      </p:sp>
      <p:sp>
        <p:nvSpPr>
          <p:cNvPr id="11276" name="Rectangle 12"/>
          <p:cNvSpPr>
            <a:spLocks noChangeArrowheads="1"/>
          </p:cNvSpPr>
          <p:nvPr/>
        </p:nvSpPr>
        <p:spPr bwMode="auto">
          <a:xfrm>
            <a:off x="0" y="-677097"/>
            <a:ext cx="184680" cy="1354193"/>
          </a:xfrm>
          <a:prstGeom prst="rect">
            <a:avLst/>
          </a:prstGeom>
          <a:noFill/>
          <a:ln w="9525">
            <a:noFill/>
            <a:miter lim="800000"/>
            <a:headEnd/>
            <a:tailEnd/>
          </a:ln>
          <a:effectLst/>
        </p:spPr>
        <p:txBody>
          <a:bodyPr wrap="none" lIns="91415" tIns="45708" rIns="91415" bIns="45708" anchor="ctr">
            <a:spAutoFit/>
          </a:bodyPr>
          <a:lstStyle/>
          <a:p>
            <a:pPr defTabSz="4175142" fontAlgn="auto">
              <a:spcBef>
                <a:spcPts val="0"/>
              </a:spcBef>
              <a:spcAft>
                <a:spcPts val="0"/>
              </a:spcAft>
              <a:defRPr/>
            </a:pPr>
            <a:endParaRPr lang="en-US">
              <a:latin typeface="+mj-lt"/>
              <a:cs typeface="+mn-cs"/>
            </a:endParaRPr>
          </a:p>
        </p:txBody>
      </p:sp>
      <p:cxnSp>
        <p:nvCxnSpPr>
          <p:cNvPr id="189" name="Straight Connector 188"/>
          <p:cNvCxnSpPr/>
          <p:nvPr/>
        </p:nvCxnSpPr>
        <p:spPr>
          <a:xfrm flipV="1">
            <a:off x="-12989" y="8416890"/>
            <a:ext cx="0" cy="1054853"/>
          </a:xfrm>
          <a:prstGeom prst="line">
            <a:avLst/>
          </a:prstGeom>
          <a:ln w="76200">
            <a:noFill/>
          </a:ln>
          <a:effectLst>
            <a:softEdge rad="12700"/>
          </a:effectLst>
          <a:scene3d>
            <a:camera prst="orthographicFront">
              <a:rot lat="0" lon="0" rev="0"/>
            </a:camera>
            <a:lightRig rig="chilly" dir="t">
              <a:rot lat="0" lon="0" rev="18480000"/>
            </a:lightRig>
          </a:scene3d>
          <a:sp3d prstMaterial="clear">
            <a:bevelT h="63500"/>
          </a:sp3d>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7350253" y="5136353"/>
            <a:ext cx="13332169" cy="3477851"/>
          </a:xfrm>
          <a:prstGeom prst="rect">
            <a:avLst/>
          </a:prstGeom>
          <a:solidFill>
            <a:schemeClr val="accent3">
              <a:lumMod val="40000"/>
              <a:lumOff val="60000"/>
            </a:schemeClr>
          </a:solidFill>
        </p:spPr>
        <p:txBody>
          <a:bodyPr wrap="square" lIns="91415" tIns="45708" rIns="91415" bIns="45708">
            <a:spAutoFit/>
          </a:bodyPr>
          <a:lstStyle/>
          <a:p>
            <a:pPr algn="just"/>
            <a:r>
              <a:rPr lang="en-US" sz="2000" dirty="0" smtClean="0"/>
              <a:t>Only </a:t>
            </a:r>
            <a:r>
              <a:rPr lang="en-US" sz="2000" dirty="0"/>
              <a:t>two markers, S17_8886925 and S11_160090021, revealed significant variability within the analyzed sunflower </a:t>
            </a:r>
            <a:r>
              <a:rPr lang="en-US" sz="2000" dirty="0" err="1"/>
              <a:t>germplasm</a:t>
            </a:r>
            <a:r>
              <a:rPr lang="en-US" sz="2000" dirty="0"/>
              <a:t>. </a:t>
            </a:r>
            <a:endParaRPr lang="en-US" sz="2000" dirty="0" smtClean="0"/>
          </a:p>
          <a:p>
            <a:pPr algn="just"/>
            <a:r>
              <a:rPr lang="en-US" sz="2000" dirty="0" smtClean="0"/>
              <a:t>The </a:t>
            </a:r>
            <a:r>
              <a:rPr lang="en-US" sz="2000" dirty="0"/>
              <a:t>marker S17_8886925, containing the SNP (C/A), is associated with the gene LOC110920644, previously linked to leaf surface area and drought tolerance index. The control, sunflower hybrid FD15E27, presented the T allelic variant [A]. The marker S11_160090021, located on chromosome 11 and characterized by the SNP C/T, belongs to the gene LOC110891369, a receptor-like protein kinase associated with leaf surface area under water stress conditions. </a:t>
            </a:r>
            <a:endParaRPr lang="en-US" sz="2000" dirty="0" smtClean="0"/>
          </a:p>
          <a:p>
            <a:pPr algn="just"/>
            <a:r>
              <a:rPr lang="en-US" sz="2000" dirty="0" smtClean="0"/>
              <a:t>An </a:t>
            </a:r>
            <a:r>
              <a:rPr lang="en-US" sz="2000" dirty="0"/>
              <a:t>additional interesting result was obtained for marker S8_68352115 (SNP A/T), located on chromosome 8 within the gene LOC110872899, identified as an inactive </a:t>
            </a:r>
            <a:r>
              <a:rPr lang="en-US" sz="2000" dirty="0" err="1"/>
              <a:t>leucine</a:t>
            </a:r>
            <a:r>
              <a:rPr lang="en-US" sz="2000" dirty="0"/>
              <a:t>-rich repeat receptor-like serine/threonine-protein kinase associated with root surface area and water stress tolerance index. Although this marker appeared to present predominantly the T allelic variant, two closely related groups were observed among the analyzed genotypes. </a:t>
            </a:r>
          </a:p>
        </p:txBody>
      </p:sp>
      <p:sp>
        <p:nvSpPr>
          <p:cNvPr id="45" name="Rectangle 1"/>
          <p:cNvSpPr>
            <a:spLocks/>
          </p:cNvSpPr>
          <p:nvPr/>
        </p:nvSpPr>
        <p:spPr bwMode="auto">
          <a:xfrm>
            <a:off x="-32661" y="128622"/>
            <a:ext cx="1826667" cy="17119503"/>
          </a:xfrm>
          <a:prstGeom prst="rect">
            <a:avLst/>
          </a:prstGeom>
          <a:solidFill>
            <a:srgbClr val="99CC00"/>
          </a:solidFill>
          <a:ln w="12700">
            <a:solidFill>
              <a:srgbClr val="FF0000">
                <a:alpha val="0"/>
              </a:srgbClr>
            </a:solidFill>
            <a:miter lim="800000"/>
            <a:headEnd/>
            <a:tailEnd/>
          </a:ln>
        </p:spPr>
        <p:txBody>
          <a:bodyPr lIns="0" tIns="0" rIns="0" bIns="0"/>
          <a:lstStyle/>
          <a:p>
            <a:endParaRPr lang="de-DE" altLang="de-DE">
              <a:latin typeface="Gill Sans MT" pitchFamily="34" charset="0"/>
              <a:ea typeface="ヒラギノ角ゴ ProN W3"/>
              <a:cs typeface="ヒラギノ角ゴ ProN W3"/>
            </a:endParaRPr>
          </a:p>
        </p:txBody>
      </p:sp>
      <p:sp>
        <p:nvSpPr>
          <p:cNvPr id="46" name="Rectangle 45"/>
          <p:cNvSpPr/>
          <p:nvPr/>
        </p:nvSpPr>
        <p:spPr>
          <a:xfrm rot="16200000">
            <a:off x="-7319156" y="7598219"/>
            <a:ext cx="16399655" cy="1754326"/>
          </a:xfrm>
          <a:prstGeom prst="rect">
            <a:avLst/>
          </a:prstGeom>
        </p:spPr>
        <p:txBody>
          <a:bodyPr wrap="square">
            <a:spAutoFit/>
          </a:bodyPr>
          <a:lstStyle/>
          <a:p>
            <a:pPr algn="ctr"/>
            <a:r>
              <a:rPr lang="en-US" sz="3600" b="1" dirty="0"/>
              <a:t>NATURAL SCIENCES IN THE DIALOG OF GENERATIONS, IX </a:t>
            </a:r>
            <a:r>
              <a:rPr lang="en-US" sz="3600" b="1" dirty="0" smtClean="0"/>
              <a:t>EDITION, NATIONAL </a:t>
            </a:r>
            <a:r>
              <a:rPr lang="en-US" sz="3600" b="1" dirty="0"/>
              <a:t>CONFERENCE WITH INTERNATIONAL PARTICIPATION</a:t>
            </a:r>
          </a:p>
          <a:p>
            <a:pPr algn="ctr"/>
            <a:r>
              <a:rPr lang="en-US" sz="3600" b="1" dirty="0"/>
              <a:t>September 21–22, 2026, Chisinau, Republic of </a:t>
            </a:r>
            <a:r>
              <a:rPr lang="en-US" sz="3600" b="1" dirty="0" smtClean="0"/>
              <a:t>Moldova</a:t>
            </a:r>
            <a:endParaRPr lang="en-US" sz="3600" b="1" dirty="0">
              <a:latin typeface="+mj-lt"/>
            </a:endParaRPr>
          </a:p>
        </p:txBody>
      </p:sp>
      <p:sp>
        <p:nvSpPr>
          <p:cNvPr id="5" name="Rectangle 4"/>
          <p:cNvSpPr/>
          <p:nvPr/>
        </p:nvSpPr>
        <p:spPr>
          <a:xfrm>
            <a:off x="7743447" y="-4147860"/>
            <a:ext cx="15483645" cy="523220"/>
          </a:xfrm>
          <a:prstGeom prst="rect">
            <a:avLst/>
          </a:prstGeom>
        </p:spPr>
        <p:txBody>
          <a:bodyPr>
            <a:spAutoFit/>
          </a:bodyPr>
          <a:lstStyle/>
          <a:p>
            <a:r>
              <a:rPr lang="en-US" sz="2800" dirty="0" smtClean="0"/>
              <a:t>.</a:t>
            </a:r>
            <a:endParaRPr lang="en-US" sz="2800" dirty="0"/>
          </a:p>
        </p:txBody>
      </p:sp>
      <p:sp>
        <p:nvSpPr>
          <p:cNvPr id="38" name="Rectangle 37"/>
          <p:cNvSpPr/>
          <p:nvPr/>
        </p:nvSpPr>
        <p:spPr>
          <a:xfrm>
            <a:off x="18024376" y="14259644"/>
            <a:ext cx="5381773" cy="2246745"/>
          </a:xfrm>
          <a:prstGeom prst="rect">
            <a:avLst/>
          </a:prstGeom>
          <a:solidFill>
            <a:schemeClr val="accent3">
              <a:lumMod val="40000"/>
              <a:lumOff val="60000"/>
            </a:schemeClr>
          </a:solidFill>
        </p:spPr>
        <p:txBody>
          <a:bodyPr wrap="square" lIns="91415" tIns="45708" rIns="91415" bIns="45708">
            <a:spAutoFit/>
          </a:bodyPr>
          <a:lstStyle/>
          <a:p>
            <a:pPr algn="just"/>
            <a:r>
              <a:rPr lang="en-US" sz="2000" dirty="0"/>
              <a:t>These results demonstrate the usefulness of KASP-based SNP markers for identifying genetic variability associated with drought tolerance traits in sunflower and support their application in marker-assisted breeding programs aimed at developing climate-resilient sunflower hybrids.</a:t>
            </a:r>
          </a:p>
        </p:txBody>
      </p:sp>
      <p:graphicFrame>
        <p:nvGraphicFramePr>
          <p:cNvPr id="9" name="Table 8"/>
          <p:cNvGraphicFramePr>
            <a:graphicFrameLocks noGrp="1"/>
          </p:cNvGraphicFramePr>
          <p:nvPr>
            <p:extLst>
              <p:ext uri="{D42A27DB-BD31-4B8C-83A1-F6EECF244321}">
                <p14:modId xmlns:p14="http://schemas.microsoft.com/office/powerpoint/2010/main" val="2595286820"/>
              </p:ext>
            </p:extLst>
          </p:nvPr>
        </p:nvGraphicFramePr>
        <p:xfrm>
          <a:off x="1978601" y="5022609"/>
          <a:ext cx="7182178" cy="12268200"/>
        </p:xfrm>
        <a:graphic>
          <a:graphicData uri="http://schemas.openxmlformats.org/drawingml/2006/table">
            <a:tbl>
              <a:tblPr firstRow="1" firstCol="1" bandRow="1">
                <a:tableStyleId>{08FB837D-C827-4EFA-A057-4D05807E0F7C}</a:tableStyleId>
              </a:tblPr>
              <a:tblGrid>
                <a:gridCol w="1869855"/>
                <a:gridCol w="5312323"/>
              </a:tblGrid>
              <a:tr h="228239">
                <a:tc>
                  <a:txBody>
                    <a:bodyPr/>
                    <a:lstStyle/>
                    <a:p>
                      <a:pPr algn="ctr">
                        <a:lnSpc>
                          <a:spcPct val="115000"/>
                        </a:lnSpc>
                        <a:spcAft>
                          <a:spcPts val="0"/>
                        </a:spcAft>
                      </a:pPr>
                      <a:r>
                        <a:rPr lang="en-US" sz="2000" dirty="0" smtClean="0">
                          <a:effectLst/>
                          <a:latin typeface="Arial" pitchFamily="34" charset="0"/>
                          <a:cs typeface="Arial" pitchFamily="34" charset="0"/>
                        </a:rPr>
                        <a:t>No.</a:t>
                      </a:r>
                      <a:endParaRPr lang="en-US" sz="2000" dirty="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dirty="0" smtClean="0">
                          <a:effectLst/>
                          <a:latin typeface="Arial" pitchFamily="34" charset="0"/>
                          <a:cs typeface="Arial" pitchFamily="34" charset="0"/>
                        </a:rPr>
                        <a:t>Sunflower genotype </a:t>
                      </a:r>
                      <a:endParaRPr lang="en-US" sz="2000"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SPL 21-2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SPL 21-2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maximiliani</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dirty="0">
                          <a:effectLst/>
                          <a:latin typeface="Arial" pitchFamily="34" charset="0"/>
                          <a:cs typeface="Arial" pitchFamily="34" charset="0"/>
                        </a:rPr>
                        <a:t>3</a:t>
                      </a:r>
                      <a:endParaRPr lang="en-US" sz="2000" dirty="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17x2 Pop. </a:t>
                      </a:r>
                      <a:r>
                        <a:rPr lang="en-US" sz="2000" i="1" dirty="0" err="1">
                          <a:effectLst/>
                          <a:latin typeface="Arial" pitchFamily="34" charset="0"/>
                          <a:cs typeface="Arial" pitchFamily="34" charset="0"/>
                        </a:rPr>
                        <a:t>Sint</a:t>
                      </a:r>
                      <a:r>
                        <a:rPr lang="en-US" sz="2000" i="1" dirty="0">
                          <a:effectLst/>
                          <a:latin typeface="Arial" pitchFamily="34" charset="0"/>
                          <a:cs typeface="Arial" pitchFamily="34" charset="0"/>
                        </a:rPr>
                        <a:t>.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maximiliani</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4</a:t>
                      </a:r>
                      <a:endParaRPr lang="en-US" sz="2000">
                        <a:effectLst/>
                        <a:latin typeface="Arial" pitchFamily="34" charset="0"/>
                        <a:ea typeface="Calibri"/>
                        <a:cs typeface="Arial" pitchFamily="34" charset="0"/>
                      </a:endParaRPr>
                    </a:p>
                  </a:txBody>
                  <a:tcPr marL="70144" marR="70144" marT="0" marB="0" anchor="ctr"/>
                </a:tc>
                <a:tc>
                  <a:txBody>
                    <a:bodyPr/>
                    <a:lstStyle/>
                    <a:p>
                      <a:pPr marL="0" marR="0" indent="0" algn="ctr" defTabSz="4176156" rtl="0" eaLnBrk="1" fontAlgn="auto" latinLnBrk="0" hangingPunct="1">
                        <a:lnSpc>
                          <a:spcPct val="115000"/>
                        </a:lnSpc>
                        <a:spcBef>
                          <a:spcPts val="0"/>
                        </a:spcBef>
                        <a:spcAft>
                          <a:spcPts val="0"/>
                        </a:spcAft>
                        <a:buClrTx/>
                        <a:buSzTx/>
                        <a:buFontTx/>
                        <a:buNone/>
                        <a:tabLst/>
                        <a:defRPr/>
                      </a:pPr>
                      <a:r>
                        <a:rPr lang="en-US" sz="2000" i="1" dirty="0" err="1">
                          <a:effectLst/>
                          <a:latin typeface="Arial" pitchFamily="34" charset="0"/>
                          <a:cs typeface="Arial" pitchFamily="34" charset="0"/>
                        </a:rPr>
                        <a:t>Cep</a:t>
                      </a:r>
                      <a:r>
                        <a:rPr lang="en-US" sz="2000" i="1" dirty="0">
                          <a:effectLst/>
                          <a:latin typeface="Arial" pitchFamily="34" charset="0"/>
                          <a:cs typeface="Arial" pitchFamily="34" charset="0"/>
                        </a:rPr>
                        <a:t> 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5</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err="1">
                          <a:effectLst/>
                          <a:latin typeface="Arial" pitchFamily="34" charset="0"/>
                          <a:cs typeface="Arial" pitchFamily="34" charset="0"/>
                        </a:rPr>
                        <a:t>Cep</a:t>
                      </a:r>
                      <a:r>
                        <a:rPr lang="en-US" sz="2000" i="1" dirty="0">
                          <a:effectLst/>
                          <a:latin typeface="Arial" pitchFamily="34" charset="0"/>
                          <a:cs typeface="Arial" pitchFamily="34" charset="0"/>
                        </a:rPr>
                        <a:t> 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6</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err="1">
                          <a:effectLst/>
                          <a:latin typeface="Arial" pitchFamily="34" charset="0"/>
                          <a:cs typeface="Arial" pitchFamily="34" charset="0"/>
                        </a:rPr>
                        <a:t>Cep</a:t>
                      </a:r>
                      <a:r>
                        <a:rPr lang="en-US" sz="2000" i="1" dirty="0">
                          <a:effectLst/>
                          <a:latin typeface="Arial" pitchFamily="34" charset="0"/>
                          <a:cs typeface="Arial" pitchFamily="34" charset="0"/>
                        </a:rPr>
                        <a:t> 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tuberosus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dirty="0">
                          <a:effectLst/>
                          <a:latin typeface="Arial" pitchFamily="34" charset="0"/>
                          <a:cs typeface="Arial" pitchFamily="34" charset="0"/>
                        </a:rPr>
                        <a:t>7</a:t>
                      </a:r>
                      <a:endParaRPr lang="en-US" sz="2000" dirty="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err="1">
                          <a:effectLst/>
                          <a:latin typeface="Arial" pitchFamily="34" charset="0"/>
                          <a:cs typeface="Arial" pitchFamily="34" charset="0"/>
                        </a:rPr>
                        <a:t>Cep</a:t>
                      </a:r>
                      <a:r>
                        <a:rPr lang="en-US" sz="2000" i="1" dirty="0">
                          <a:effectLst/>
                          <a:latin typeface="Arial" pitchFamily="34" charset="0"/>
                          <a:cs typeface="Arial" pitchFamily="34" charset="0"/>
                        </a:rPr>
                        <a:t> 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maximiliani</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8</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1010 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debilis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9</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1050 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strumosus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10</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1093 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maximiliani</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11</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0305 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molis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12</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P. pit. / 16438B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13</a:t>
                      </a:r>
                      <a:endParaRPr lang="en-US" sz="2000">
                        <a:effectLst/>
                        <a:latin typeface="Arial" pitchFamily="34" charset="0"/>
                        <a:ea typeface="Calibri"/>
                        <a:cs typeface="Arial" pitchFamily="34" charset="0"/>
                      </a:endParaRPr>
                    </a:p>
                  </a:txBody>
                  <a:tcPr marL="70144" marR="70144" marT="0" marB="0" anchor="ctr"/>
                </a:tc>
                <a:tc>
                  <a:txBody>
                    <a:bodyPr/>
                    <a:lstStyle/>
                    <a:p>
                      <a:pPr marL="0" marR="0" indent="0" algn="ctr" defTabSz="4176156" rtl="0" eaLnBrk="1" fontAlgn="auto" latinLnBrk="0" hangingPunct="1">
                        <a:lnSpc>
                          <a:spcPct val="115000"/>
                        </a:lnSpc>
                        <a:spcBef>
                          <a:spcPts val="0"/>
                        </a:spcBef>
                        <a:spcAft>
                          <a:spcPts val="0"/>
                        </a:spcAft>
                        <a:buClrTx/>
                        <a:buSzTx/>
                        <a:buFontTx/>
                        <a:buNone/>
                        <a:tabLst/>
                        <a:defRPr/>
                      </a:pPr>
                      <a:r>
                        <a:rPr lang="en-US" sz="2000" i="1" dirty="0">
                          <a:effectLst/>
                          <a:latin typeface="Arial" pitchFamily="34" charset="0"/>
                          <a:cs typeface="Arial" pitchFamily="34" charset="0"/>
                        </a:rPr>
                        <a:t>1066C x </a:t>
                      </a:r>
                      <a:r>
                        <a:rPr lang="en-US" sz="2000" i="1" dirty="0" smtClean="0">
                          <a:effectLst/>
                          <a:latin typeface="Arial" pitchFamily="34" charset="0"/>
                          <a:cs typeface="Arial" pitchFamily="34" charset="0"/>
                        </a:rPr>
                        <a:t>H. </a:t>
                      </a:r>
                      <a:r>
                        <a:rPr lang="en-US" sz="2000" i="1" dirty="0" err="1" smtClean="0">
                          <a:effectLst/>
                          <a:latin typeface="Arial" pitchFamily="34" charset="0"/>
                          <a:cs typeface="Arial" pitchFamily="34" charset="0"/>
                        </a:rPr>
                        <a:t>petiolaris</a:t>
                      </a:r>
                      <a:r>
                        <a:rPr lang="en-US" sz="2000" i="1" dirty="0" smtClean="0">
                          <a:effectLst/>
                          <a:latin typeface="Arial" pitchFamily="34" charset="0"/>
                          <a:cs typeface="Arial" pitchFamily="34" charset="0"/>
                        </a:rPr>
                        <a:t> </a:t>
                      </a:r>
                      <a:r>
                        <a:rPr lang="en-US" sz="2000" i="1" dirty="0">
                          <a:effectLst/>
                          <a:latin typeface="Arial" pitchFamily="34" charset="0"/>
                          <a:cs typeface="Arial" pitchFamily="34" charset="0"/>
                        </a:rPr>
                        <a:t>x </a:t>
                      </a:r>
                      <a:r>
                        <a:rPr lang="en-US" sz="2000" i="1" dirty="0" smtClean="0">
                          <a:effectLst/>
                          <a:latin typeface="Arial" pitchFamily="34" charset="0"/>
                          <a:cs typeface="Arial" pitchFamily="34" charset="0"/>
                        </a:rPr>
                        <a:t>H. praecox</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14</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fr-CA" sz="2000" i="1" dirty="0">
                          <a:effectLst/>
                          <a:latin typeface="Arial" pitchFamily="34" charset="0"/>
                          <a:cs typeface="Arial" pitchFamily="34" charset="0"/>
                        </a:rPr>
                        <a:t>1095 C x </a:t>
                      </a:r>
                      <a:r>
                        <a:rPr lang="fr-CA" sz="2000" i="1" dirty="0" smtClean="0">
                          <a:effectLst/>
                          <a:latin typeface="Arial" pitchFamily="34" charset="0"/>
                          <a:cs typeface="Arial" pitchFamily="34" charset="0"/>
                        </a:rPr>
                        <a:t>H. </a:t>
                      </a:r>
                      <a:r>
                        <a:rPr lang="fr-CA" sz="2000" i="1" dirty="0" err="1" smtClean="0">
                          <a:effectLst/>
                          <a:latin typeface="Arial" pitchFamily="34" charset="0"/>
                          <a:cs typeface="Arial" pitchFamily="34" charset="0"/>
                        </a:rPr>
                        <a:t>petiolaris</a:t>
                      </a:r>
                      <a:r>
                        <a:rPr lang="fr-CA" sz="2000" i="1" dirty="0" smtClean="0">
                          <a:effectLst/>
                          <a:latin typeface="Arial" pitchFamily="34" charset="0"/>
                          <a:cs typeface="Arial" pitchFamily="34" charset="0"/>
                        </a:rPr>
                        <a:t> x H. </a:t>
                      </a:r>
                      <a:r>
                        <a:rPr lang="fr-CA" sz="2000" i="1" dirty="0" err="1" smtClean="0">
                          <a:effectLst/>
                          <a:latin typeface="Arial" pitchFamily="34" charset="0"/>
                          <a:cs typeface="Arial" pitchFamily="34" charset="0"/>
                        </a:rPr>
                        <a:t>debilis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15</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err="1">
                          <a:effectLst/>
                          <a:latin typeface="Arial" pitchFamily="34" charset="0"/>
                          <a:cs typeface="Arial" pitchFamily="34" charset="0"/>
                        </a:rPr>
                        <a:t>Arg</a:t>
                      </a:r>
                      <a:r>
                        <a:rPr lang="en-US" sz="2000" i="1" dirty="0">
                          <a:effectLst/>
                          <a:latin typeface="Arial" pitchFamily="34" charset="0"/>
                          <a:cs typeface="Arial" pitchFamily="34" charset="0"/>
                        </a:rPr>
                        <a:t>/84 19669b x </a:t>
                      </a:r>
                      <a:r>
                        <a:rPr lang="en-US" sz="2000" i="1" dirty="0" smtClean="0">
                          <a:effectLst/>
                          <a:latin typeface="Arial" pitchFamily="34" charset="0"/>
                          <a:cs typeface="Arial" pitchFamily="34" charset="0"/>
                        </a:rPr>
                        <a:t>Helianthus praecox</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16</a:t>
                      </a:r>
                      <a:endParaRPr lang="en-US" sz="2000">
                        <a:effectLst/>
                        <a:latin typeface="Arial" pitchFamily="34" charset="0"/>
                        <a:ea typeface="Calibri"/>
                        <a:cs typeface="Arial" pitchFamily="34" charset="0"/>
                      </a:endParaRPr>
                    </a:p>
                  </a:txBody>
                  <a:tcPr marL="70144" marR="70144" marT="0" marB="0" anchor="ctr"/>
                </a:tc>
                <a:tc>
                  <a:txBody>
                    <a:bodyPr/>
                    <a:lstStyle/>
                    <a:p>
                      <a:pPr marL="0" marR="0" indent="0" algn="ctr" defTabSz="4176156" rtl="0" eaLnBrk="1" fontAlgn="auto" latinLnBrk="0" hangingPunct="1">
                        <a:lnSpc>
                          <a:spcPct val="115000"/>
                        </a:lnSpc>
                        <a:spcBef>
                          <a:spcPts val="0"/>
                        </a:spcBef>
                        <a:spcAft>
                          <a:spcPts val="0"/>
                        </a:spcAft>
                        <a:buClrTx/>
                        <a:buSzTx/>
                        <a:buFontTx/>
                        <a:buNone/>
                        <a:tabLst/>
                        <a:defRPr/>
                      </a:pPr>
                      <a:r>
                        <a:rPr lang="en-US" sz="2000" i="1" dirty="0">
                          <a:effectLst/>
                          <a:latin typeface="Arial" pitchFamily="34" charset="0"/>
                          <a:cs typeface="Arial" pitchFamily="34" charset="0"/>
                        </a:rPr>
                        <a:t>Tex/23-602b x </a:t>
                      </a:r>
                      <a:r>
                        <a:rPr lang="en-US" sz="2000" i="1" dirty="0" smtClean="0">
                          <a:effectLst/>
                          <a:latin typeface="Arial" pitchFamily="34" charset="0"/>
                          <a:cs typeface="Arial" pitchFamily="34" charset="0"/>
                        </a:rPr>
                        <a:t>Helianthus praecox</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17</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0925C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debilis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18</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1103C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maximiliani</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19</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1064C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molis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20</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P. pit. / 79-16471B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neglectus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21</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991B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22</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1093B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23</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1085C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24</a:t>
                      </a:r>
                      <a:endParaRPr lang="en-US" sz="2000">
                        <a:effectLst/>
                        <a:latin typeface="Arial" pitchFamily="34" charset="0"/>
                        <a:ea typeface="Calibri"/>
                        <a:cs typeface="Arial" pitchFamily="34" charset="0"/>
                      </a:endParaRPr>
                    </a:p>
                  </a:txBody>
                  <a:tcPr marL="70144" marR="70144" marT="0" marB="0" anchor="ctr"/>
                </a:tc>
                <a:tc>
                  <a:txBody>
                    <a:bodyPr/>
                    <a:lstStyle/>
                    <a:p>
                      <a:pPr algn="just">
                        <a:lnSpc>
                          <a:spcPct val="115000"/>
                        </a:lnSpc>
                        <a:spcAft>
                          <a:spcPts val="0"/>
                        </a:spcAft>
                      </a:pPr>
                      <a:r>
                        <a:rPr lang="en-US" sz="2000" i="1" dirty="0">
                          <a:effectLst/>
                          <a:latin typeface="Arial" pitchFamily="34" charset="0"/>
                          <a:cs typeface="Arial" pitchFamily="34" charset="0"/>
                        </a:rPr>
                        <a:t>1085C x </a:t>
                      </a:r>
                      <a:r>
                        <a:rPr lang="en-US" sz="2000" i="1" dirty="0" smtClean="0">
                          <a:effectLst/>
                          <a:latin typeface="Arial" pitchFamily="34" charset="0"/>
                          <a:cs typeface="Arial" pitchFamily="34" charset="0"/>
                        </a:rPr>
                        <a:t>H. </a:t>
                      </a:r>
                      <a:r>
                        <a:rPr lang="en-US" sz="2000" i="1" dirty="0" err="1" smtClean="0">
                          <a:effectLst/>
                          <a:latin typeface="Arial" pitchFamily="34" charset="0"/>
                          <a:cs typeface="Arial" pitchFamily="34" charset="0"/>
                        </a:rPr>
                        <a:t>argophyluus</a:t>
                      </a:r>
                      <a:r>
                        <a:rPr lang="en-US" sz="2000" i="1" dirty="0" smtClean="0">
                          <a:effectLst/>
                          <a:latin typeface="Arial" pitchFamily="34" charset="0"/>
                          <a:cs typeface="Arial" pitchFamily="34" charset="0"/>
                        </a:rPr>
                        <a:t>. </a:t>
                      </a:r>
                      <a:r>
                        <a:rPr lang="en-US" sz="2000" i="1" dirty="0">
                          <a:effectLst/>
                          <a:latin typeface="Arial" pitchFamily="34" charset="0"/>
                          <a:cs typeface="Arial" pitchFamily="34" charset="0"/>
                        </a:rPr>
                        <a:t>X </a:t>
                      </a:r>
                      <a:r>
                        <a:rPr lang="en-US" sz="2000" i="1" dirty="0" smtClean="0">
                          <a:effectLst/>
                          <a:latin typeface="Arial" pitchFamily="34" charset="0"/>
                          <a:cs typeface="Arial" pitchFamily="34" charset="0"/>
                        </a:rPr>
                        <a:t>H. </a:t>
                      </a:r>
                      <a:r>
                        <a:rPr lang="en-US" sz="2000" i="1" dirty="0" err="1" smtClean="0">
                          <a:effectLst/>
                          <a:latin typeface="Arial" pitchFamily="34" charset="0"/>
                          <a:cs typeface="Arial" pitchFamily="34" charset="0"/>
                        </a:rPr>
                        <a:t>maximiliani</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25</a:t>
                      </a:r>
                      <a:endParaRPr lang="en-US" sz="2000">
                        <a:effectLst/>
                        <a:latin typeface="Arial" pitchFamily="34" charset="0"/>
                        <a:ea typeface="Calibri"/>
                        <a:cs typeface="Arial" pitchFamily="34" charset="0"/>
                      </a:endParaRPr>
                    </a:p>
                  </a:txBody>
                  <a:tcPr marL="70144" marR="70144" marT="0" marB="0" anchor="ctr"/>
                </a:tc>
                <a:tc>
                  <a:txBody>
                    <a:bodyPr/>
                    <a:lstStyle/>
                    <a:p>
                      <a:pPr marL="0" marR="0" indent="0" algn="ctr" defTabSz="4176156" rtl="0" eaLnBrk="1" fontAlgn="auto" latinLnBrk="0" hangingPunct="1">
                        <a:lnSpc>
                          <a:spcPct val="115000"/>
                        </a:lnSpc>
                        <a:spcBef>
                          <a:spcPts val="0"/>
                        </a:spcBef>
                        <a:spcAft>
                          <a:spcPts val="0"/>
                        </a:spcAft>
                        <a:buClrTx/>
                        <a:buSzTx/>
                        <a:buFontTx/>
                        <a:buNone/>
                        <a:tabLst/>
                        <a:defRPr/>
                      </a:pPr>
                      <a:r>
                        <a:rPr lang="en-US" sz="2000" i="1" dirty="0">
                          <a:effectLst/>
                          <a:latin typeface="Arial" pitchFamily="34" charset="0"/>
                          <a:cs typeface="Arial" pitchFamily="34" charset="0"/>
                        </a:rPr>
                        <a:t>1088C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26</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O-7493A x </a:t>
                      </a:r>
                      <a:r>
                        <a:rPr lang="en-US" sz="2000" i="1" dirty="0" smtClean="0">
                          <a:effectLst/>
                          <a:latin typeface="Arial" pitchFamily="34" charset="0"/>
                          <a:cs typeface="Arial" pitchFamily="34" charset="0"/>
                        </a:rPr>
                        <a:t>Helianthus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dirty="0">
                          <a:effectLst/>
                          <a:latin typeface="Arial" pitchFamily="34" charset="0"/>
                          <a:cs typeface="Arial" pitchFamily="34" charset="0"/>
                        </a:rPr>
                        <a:t>27</a:t>
                      </a:r>
                      <a:endParaRPr lang="en-US" sz="2000" dirty="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RPC-46-5412A </a:t>
                      </a:r>
                      <a:r>
                        <a:rPr lang="en-US" sz="2000" i="1" dirty="0" smtClean="0">
                          <a:effectLst/>
                          <a:latin typeface="Arial" pitchFamily="34" charset="0"/>
                          <a:cs typeface="Arial" pitchFamily="34" charset="0"/>
                        </a:rPr>
                        <a:t>X H.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28</a:t>
                      </a:r>
                      <a:endParaRPr lang="en-US" sz="2000">
                        <a:effectLst/>
                        <a:latin typeface="Arial" pitchFamily="34" charset="0"/>
                        <a:ea typeface="Calibri"/>
                        <a:cs typeface="Arial" pitchFamily="34" charset="0"/>
                      </a:endParaRPr>
                    </a:p>
                  </a:txBody>
                  <a:tcPr marL="70144" marR="70144" marT="0" marB="0" anchor="ctr"/>
                </a:tc>
                <a:tc>
                  <a:txBody>
                    <a:bodyPr/>
                    <a:lstStyle/>
                    <a:p>
                      <a:pPr marL="0" marR="0" indent="0" algn="ctr" defTabSz="4176156" rtl="0" eaLnBrk="1" fontAlgn="auto" latinLnBrk="0" hangingPunct="1">
                        <a:lnSpc>
                          <a:spcPct val="115000"/>
                        </a:lnSpc>
                        <a:spcBef>
                          <a:spcPts val="0"/>
                        </a:spcBef>
                        <a:spcAft>
                          <a:spcPts val="0"/>
                        </a:spcAft>
                        <a:buClrTx/>
                        <a:buSzTx/>
                        <a:buFontTx/>
                        <a:buNone/>
                        <a:tabLst/>
                        <a:defRPr/>
                      </a:pPr>
                      <a:r>
                        <a:rPr lang="en-US" sz="2000" i="1" dirty="0">
                          <a:effectLst/>
                          <a:latin typeface="Arial" pitchFamily="34" charset="0"/>
                          <a:cs typeface="Arial" pitchFamily="34" charset="0"/>
                        </a:rPr>
                        <a:t>RPC-46-5412A </a:t>
                      </a:r>
                      <a:r>
                        <a:rPr lang="en-US" sz="2000" i="1" dirty="0" smtClean="0">
                          <a:effectLst/>
                          <a:latin typeface="Arial" pitchFamily="34" charset="0"/>
                          <a:cs typeface="Arial" pitchFamily="34" charset="0"/>
                        </a:rPr>
                        <a:t>X </a:t>
                      </a:r>
                      <a:r>
                        <a:rPr lang="en-US" sz="2000" i="1" dirty="0" err="1" smtClean="0">
                          <a:effectLst/>
                          <a:latin typeface="Arial" pitchFamily="34" charset="0"/>
                          <a:cs typeface="Arial" pitchFamily="34" charset="0"/>
                        </a:rPr>
                        <a:t>H.argophyluus</a:t>
                      </a:r>
                      <a:r>
                        <a:rPr lang="en-US" sz="2000" i="1" dirty="0">
                          <a:effectLst/>
                          <a:latin typeface="Arial" pitchFamily="34" charset="0"/>
                          <a:cs typeface="Arial" pitchFamily="34" charset="0"/>
                        </a:rPr>
                        <a:t> </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29</a:t>
                      </a:r>
                      <a:endParaRPr lang="en-US" sz="2000">
                        <a:effectLst/>
                        <a:latin typeface="Arial" pitchFamily="34" charset="0"/>
                        <a:ea typeface="Calibri"/>
                        <a:cs typeface="Arial" pitchFamily="34" charset="0"/>
                      </a:endParaRPr>
                    </a:p>
                  </a:txBody>
                  <a:tcPr marL="70144" marR="70144" marT="0" marB="0" anchor="ctr"/>
                </a:tc>
                <a:tc>
                  <a:txBody>
                    <a:bodyPr/>
                    <a:lstStyle/>
                    <a:p>
                      <a:pPr marL="0" marR="0" indent="0" algn="ctr" defTabSz="4176156" rtl="0" eaLnBrk="1" fontAlgn="auto" latinLnBrk="0" hangingPunct="1">
                        <a:lnSpc>
                          <a:spcPct val="115000"/>
                        </a:lnSpc>
                        <a:spcBef>
                          <a:spcPts val="0"/>
                        </a:spcBef>
                        <a:spcAft>
                          <a:spcPts val="0"/>
                        </a:spcAft>
                        <a:buClrTx/>
                        <a:buSzTx/>
                        <a:buFontTx/>
                        <a:buNone/>
                        <a:tabLst/>
                        <a:defRPr/>
                      </a:pPr>
                      <a:r>
                        <a:rPr lang="en-US" sz="2000" i="1" dirty="0">
                          <a:effectLst/>
                          <a:latin typeface="Arial" pitchFamily="34" charset="0"/>
                          <a:cs typeface="Arial" pitchFamily="34" charset="0"/>
                        </a:rPr>
                        <a:t>TARD 85 20072 A x </a:t>
                      </a:r>
                      <a:r>
                        <a:rPr lang="en-US" sz="2000" i="1" dirty="0" smtClean="0">
                          <a:effectLst/>
                          <a:latin typeface="Arial" pitchFamily="34" charset="0"/>
                          <a:cs typeface="Arial" pitchFamily="34" charset="0"/>
                        </a:rPr>
                        <a:t>H. </a:t>
                      </a:r>
                      <a:r>
                        <a:rPr lang="en-US" sz="2000" i="1" dirty="0" err="1" smtClean="0">
                          <a:effectLst/>
                          <a:latin typeface="Arial" pitchFamily="34" charset="0"/>
                          <a:cs typeface="Arial" pitchFamily="34" charset="0"/>
                        </a:rPr>
                        <a:t>argophyluus</a:t>
                      </a:r>
                      <a:r>
                        <a:rPr lang="en-US" sz="2000" i="1" dirty="0">
                          <a:effectLst/>
                          <a:latin typeface="Arial" pitchFamily="34" charset="0"/>
                          <a:cs typeface="Arial" pitchFamily="34" charset="0"/>
                        </a:rPr>
                        <a:t> </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30</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TARD 85 20072 A </a:t>
                      </a:r>
                      <a:r>
                        <a:rPr lang="en-US" sz="2000" i="1" dirty="0" smtClean="0">
                          <a:effectLst/>
                          <a:latin typeface="Arial" pitchFamily="34" charset="0"/>
                          <a:cs typeface="Arial" pitchFamily="34" charset="0"/>
                        </a:rPr>
                        <a:t>x H. </a:t>
                      </a:r>
                      <a:r>
                        <a:rPr lang="en-US" sz="2000" i="1" dirty="0" err="1" smtClean="0">
                          <a:effectLst/>
                          <a:latin typeface="Arial" pitchFamily="34" charset="0"/>
                          <a:cs typeface="Arial" pitchFamily="34" charset="0"/>
                        </a:rPr>
                        <a:t>argophyluus</a:t>
                      </a:r>
                      <a:r>
                        <a:rPr lang="en-US" sz="2000" i="1" dirty="0">
                          <a:effectLst/>
                          <a:latin typeface="Arial" pitchFamily="34" charset="0"/>
                          <a:cs typeface="Arial" pitchFamily="34" charset="0"/>
                        </a:rPr>
                        <a:t> </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31</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Pop. Pit./</a:t>
                      </a:r>
                      <a:r>
                        <a:rPr lang="en-US" sz="2000" i="1" dirty="0" smtClean="0">
                          <a:effectLst/>
                          <a:latin typeface="Arial" pitchFamily="34" charset="0"/>
                          <a:cs typeface="Arial" pitchFamily="34" charset="0"/>
                        </a:rPr>
                        <a:t>79-1643Ax H. </a:t>
                      </a:r>
                      <a:r>
                        <a:rPr lang="en-US" sz="2000" i="1" dirty="0" err="1" smtClean="0">
                          <a:effectLst/>
                          <a:latin typeface="Arial" pitchFamily="34" charset="0"/>
                          <a:cs typeface="Arial" pitchFamily="34" charset="0"/>
                        </a:rPr>
                        <a:t>argophyluus</a:t>
                      </a:r>
                      <a:r>
                        <a:rPr lang="en-US" sz="2000" i="1" dirty="0">
                          <a:effectLst/>
                          <a:latin typeface="Arial" pitchFamily="34" charset="0"/>
                          <a:cs typeface="Arial" pitchFamily="34" charset="0"/>
                        </a:rPr>
                        <a:t> </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a:effectLst/>
                          <a:latin typeface="Arial" pitchFamily="34" charset="0"/>
                          <a:cs typeface="Arial" pitchFamily="34" charset="0"/>
                        </a:rPr>
                        <a:t>32</a:t>
                      </a:r>
                      <a:endParaRPr lang="en-US" sz="200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Pop. Pit./79-1643Ax </a:t>
                      </a:r>
                      <a:r>
                        <a:rPr lang="en-US" sz="2000" i="1" dirty="0" smtClean="0">
                          <a:effectLst/>
                          <a:latin typeface="Arial" pitchFamily="34" charset="0"/>
                          <a:cs typeface="Arial" pitchFamily="34" charset="0"/>
                        </a:rPr>
                        <a:t>H. </a:t>
                      </a:r>
                      <a:r>
                        <a:rPr lang="en-US" sz="2000" i="1" dirty="0" err="1" smtClean="0">
                          <a:effectLst/>
                          <a:latin typeface="Arial" pitchFamily="34" charset="0"/>
                          <a:cs typeface="Arial" pitchFamily="34" charset="0"/>
                        </a:rPr>
                        <a:t>argophyluus</a:t>
                      </a:r>
                      <a:r>
                        <a:rPr lang="en-US" sz="2000" i="1" dirty="0" smtClean="0">
                          <a:effectLst/>
                          <a:latin typeface="Arial" pitchFamily="34" charset="0"/>
                          <a:cs typeface="Arial" pitchFamily="34" charset="0"/>
                        </a:rPr>
                        <a:t> </a:t>
                      </a:r>
                      <a:r>
                        <a:rPr lang="en-US" sz="2000" i="1" dirty="0">
                          <a:effectLst/>
                          <a:latin typeface="Arial" pitchFamily="34" charset="0"/>
                          <a:cs typeface="Arial" pitchFamily="34" charset="0"/>
                        </a:rPr>
                        <a:t> </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dirty="0">
                          <a:effectLst/>
                          <a:latin typeface="Arial" pitchFamily="34" charset="0"/>
                          <a:cs typeface="Arial" pitchFamily="34" charset="0"/>
                        </a:rPr>
                        <a:t>33</a:t>
                      </a:r>
                      <a:endParaRPr lang="en-US" sz="2000" dirty="0">
                        <a:effectLst/>
                        <a:latin typeface="Arial" pitchFamily="34" charset="0"/>
                        <a:ea typeface="Calibri"/>
                        <a:cs typeface="Arial" pitchFamily="34" charset="0"/>
                      </a:endParaRPr>
                    </a:p>
                  </a:txBody>
                  <a:tcPr marL="70144" marR="70144" marT="0" marB="0" anchor="ctr"/>
                </a:tc>
                <a:tc>
                  <a:txBody>
                    <a:bodyPr/>
                    <a:lstStyle/>
                    <a:p>
                      <a:pPr algn="ctr">
                        <a:lnSpc>
                          <a:spcPct val="115000"/>
                        </a:lnSpc>
                        <a:spcAft>
                          <a:spcPts val="0"/>
                        </a:spcAft>
                      </a:pPr>
                      <a:r>
                        <a:rPr lang="en-US" sz="2000" i="1" dirty="0">
                          <a:effectLst/>
                          <a:latin typeface="Arial" pitchFamily="34" charset="0"/>
                          <a:cs typeface="Arial" pitchFamily="34" charset="0"/>
                        </a:rPr>
                        <a:t>TARD 85 19982 A x </a:t>
                      </a:r>
                      <a:r>
                        <a:rPr lang="en-US" sz="2000" i="1" dirty="0" smtClean="0">
                          <a:effectLst/>
                          <a:latin typeface="Arial" pitchFamily="34" charset="0"/>
                          <a:cs typeface="Arial" pitchFamily="34" charset="0"/>
                        </a:rPr>
                        <a:t>H. </a:t>
                      </a:r>
                      <a:r>
                        <a:rPr lang="en-US" sz="2000" i="1" dirty="0" err="1" smtClean="0">
                          <a:effectLst/>
                          <a:latin typeface="Arial" pitchFamily="34" charset="0"/>
                          <a:cs typeface="Arial" pitchFamily="34" charset="0"/>
                        </a:rPr>
                        <a:t>argophyluus</a:t>
                      </a:r>
                      <a:endParaRPr lang="en-US" sz="2000" i="1" dirty="0">
                        <a:effectLst/>
                        <a:latin typeface="Arial" pitchFamily="34" charset="0"/>
                        <a:ea typeface="Calibri"/>
                        <a:cs typeface="Arial" pitchFamily="34" charset="0"/>
                      </a:endParaRPr>
                    </a:p>
                  </a:txBody>
                  <a:tcPr marL="70144" marR="70144" marT="0" marB="0" anchor="ctr"/>
                </a:tc>
              </a:tr>
              <a:tr h="228239">
                <a:tc>
                  <a:txBody>
                    <a:bodyPr/>
                    <a:lstStyle/>
                    <a:p>
                      <a:pPr algn="ctr">
                        <a:lnSpc>
                          <a:spcPct val="115000"/>
                        </a:lnSpc>
                        <a:spcAft>
                          <a:spcPts val="0"/>
                        </a:spcAft>
                      </a:pPr>
                      <a:r>
                        <a:rPr lang="en-US" sz="2000" dirty="0" smtClean="0">
                          <a:effectLst/>
                          <a:latin typeface="Arial" pitchFamily="34" charset="0"/>
                          <a:cs typeface="Arial" pitchFamily="34" charset="0"/>
                        </a:rPr>
                        <a:t>34</a:t>
                      </a:r>
                      <a:endParaRPr lang="en-US" sz="2000" dirty="0">
                        <a:effectLst/>
                        <a:latin typeface="Arial" pitchFamily="34" charset="0"/>
                        <a:ea typeface="Calibri"/>
                        <a:cs typeface="Arial" pitchFamily="34" charset="0"/>
                      </a:endParaRPr>
                    </a:p>
                  </a:txBody>
                  <a:tcPr marL="70144" marR="70144" marT="0" marB="0" anchor="ctr"/>
                </a:tc>
                <a:tc>
                  <a:txBody>
                    <a:bodyPr/>
                    <a:lstStyle/>
                    <a:p>
                      <a:pPr marL="0" marR="0" indent="0" algn="ctr" defTabSz="4176156" rtl="0" eaLnBrk="1" fontAlgn="auto" latinLnBrk="0" hangingPunct="1">
                        <a:lnSpc>
                          <a:spcPct val="115000"/>
                        </a:lnSpc>
                        <a:spcBef>
                          <a:spcPts val="0"/>
                        </a:spcBef>
                        <a:spcAft>
                          <a:spcPts val="0"/>
                        </a:spcAft>
                        <a:buClrTx/>
                        <a:buSzTx/>
                        <a:buFontTx/>
                        <a:buNone/>
                        <a:tabLst/>
                        <a:defRPr/>
                      </a:pPr>
                      <a:r>
                        <a:rPr lang="en-US" sz="2000" dirty="0" smtClean="0">
                          <a:effectLst/>
                          <a:latin typeface="Arial" pitchFamily="34" charset="0"/>
                          <a:cs typeface="Arial" pitchFamily="34" charset="0"/>
                        </a:rPr>
                        <a:t>FD15E27- control</a:t>
                      </a:r>
                      <a:endParaRPr lang="en-US" sz="2000" dirty="0">
                        <a:effectLst/>
                        <a:latin typeface="Arial" pitchFamily="34" charset="0"/>
                        <a:ea typeface="Calibri"/>
                        <a:cs typeface="Arial" pitchFamily="34" charset="0"/>
                      </a:endParaRPr>
                    </a:p>
                  </a:txBody>
                  <a:tcPr marL="70144" marR="70144" marT="0" marB="0" anchor="ctr"/>
                </a:tc>
              </a:tr>
            </a:tbl>
          </a:graphicData>
        </a:graphic>
      </p:graphicFrame>
      <p:pic>
        <p:nvPicPr>
          <p:cNvPr id="1025"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2815" y="10413431"/>
            <a:ext cx="7742237" cy="2391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9582815" y="13076318"/>
            <a:ext cx="8197633" cy="400110"/>
          </a:xfrm>
          <a:prstGeom prst="rect">
            <a:avLst/>
          </a:prstGeom>
          <a:solidFill>
            <a:schemeClr val="accent3">
              <a:lumMod val="40000"/>
              <a:lumOff val="60000"/>
            </a:schemeClr>
          </a:solidFill>
        </p:spPr>
        <p:txBody>
          <a:bodyPr wrap="square">
            <a:spAutoFit/>
          </a:bodyPr>
          <a:lstStyle/>
          <a:p>
            <a:pPr algn="ctr"/>
            <a:r>
              <a:rPr lang="en-US" sz="2000" dirty="0"/>
              <a:t>Detection of G/T (C/A) SNPs using the KASP technique</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82815" y="14038411"/>
            <a:ext cx="7964043" cy="2636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rot="10800000" flipV="1">
            <a:off x="10557684" y="16829414"/>
            <a:ext cx="6014304" cy="400110"/>
          </a:xfrm>
          <a:prstGeom prst="rect">
            <a:avLst/>
          </a:prstGeom>
          <a:solidFill>
            <a:schemeClr val="accent3">
              <a:lumMod val="40000"/>
              <a:lumOff val="60000"/>
            </a:schemeClr>
          </a:solidFill>
        </p:spPr>
        <p:txBody>
          <a:bodyPr wrap="square">
            <a:spAutoFit/>
          </a:bodyPr>
          <a:lstStyle/>
          <a:p>
            <a:r>
              <a:rPr lang="en-US" sz="2000" dirty="0"/>
              <a:t>Detection of C/T SNPs using the KASP technique</a:t>
            </a:r>
          </a:p>
        </p:txBody>
      </p:sp>
      <p:pic>
        <p:nvPicPr>
          <p:cNvPr id="1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05974" y="7376278"/>
            <a:ext cx="7697632" cy="2081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9312587" y="9560520"/>
            <a:ext cx="7520791" cy="400110"/>
          </a:xfrm>
          <a:prstGeom prst="rect">
            <a:avLst/>
          </a:prstGeom>
          <a:solidFill>
            <a:schemeClr val="accent3">
              <a:lumMod val="40000"/>
              <a:lumOff val="60000"/>
            </a:schemeClr>
          </a:solidFill>
        </p:spPr>
        <p:txBody>
          <a:bodyPr wrap="square">
            <a:spAutoFit/>
          </a:bodyPr>
          <a:lstStyle/>
          <a:p>
            <a:pPr algn="ctr"/>
            <a:r>
              <a:rPr lang="en-US" sz="2000" dirty="0"/>
              <a:t>Detection of A/T SNPs using the KASP technique</a:t>
            </a:r>
          </a:p>
        </p:txBody>
      </p:sp>
      <p:sp>
        <p:nvSpPr>
          <p:cNvPr id="14" name="Rectangle 13"/>
          <p:cNvSpPr/>
          <p:nvPr/>
        </p:nvSpPr>
        <p:spPr>
          <a:xfrm>
            <a:off x="17773062" y="8688373"/>
            <a:ext cx="12745780" cy="1631216"/>
          </a:xfrm>
          <a:prstGeom prst="rect">
            <a:avLst/>
          </a:prstGeom>
          <a:solidFill>
            <a:schemeClr val="accent3">
              <a:lumMod val="40000"/>
              <a:lumOff val="60000"/>
            </a:schemeClr>
          </a:solidFill>
        </p:spPr>
        <p:txBody>
          <a:bodyPr wrap="square">
            <a:spAutoFit/>
          </a:bodyPr>
          <a:lstStyle/>
          <a:p>
            <a:r>
              <a:rPr lang="en-US" sz="2000" b="1" dirty="0" smtClean="0"/>
              <a:t>DNA Extraction</a:t>
            </a:r>
          </a:p>
          <a:p>
            <a:pPr algn="just"/>
            <a:r>
              <a:rPr lang="en-US" sz="2000" dirty="0" smtClean="0"/>
              <a:t>The collected samples (leaves) were stored at -25°C; subsequently, each sample was ground in liquid nitrogen, and approximately 100 mg of the resulting ground material was transferred into sterile 2 ml tubes. Multiple DNA extractions were performed from the same line.</a:t>
            </a:r>
          </a:p>
          <a:p>
            <a:pPr algn="just"/>
            <a:r>
              <a:rPr lang="en-US" sz="2000" dirty="0" smtClean="0"/>
              <a:t>DNA </a:t>
            </a:r>
            <a:r>
              <a:rPr lang="en-US" sz="2000" dirty="0"/>
              <a:t>extraction was carried out using the "</a:t>
            </a:r>
            <a:r>
              <a:rPr lang="en-US" sz="2000" dirty="0" err="1"/>
              <a:t>NucleoSpin</a:t>
            </a:r>
            <a:r>
              <a:rPr lang="en-US" sz="2000" dirty="0"/>
              <a:t> Plant II" kit.</a:t>
            </a:r>
          </a:p>
        </p:txBody>
      </p:sp>
      <p:sp>
        <p:nvSpPr>
          <p:cNvPr id="15" name="Rectangle 14"/>
          <p:cNvSpPr/>
          <p:nvPr/>
        </p:nvSpPr>
        <p:spPr>
          <a:xfrm>
            <a:off x="17773061" y="10793416"/>
            <a:ext cx="12909362" cy="1631216"/>
          </a:xfrm>
          <a:prstGeom prst="rect">
            <a:avLst/>
          </a:prstGeom>
          <a:solidFill>
            <a:schemeClr val="accent3">
              <a:lumMod val="40000"/>
              <a:lumOff val="60000"/>
            </a:schemeClr>
          </a:solidFill>
        </p:spPr>
        <p:txBody>
          <a:bodyPr wrap="square">
            <a:spAutoFit/>
          </a:bodyPr>
          <a:lstStyle/>
          <a:p>
            <a:r>
              <a:rPr lang="en-US" sz="2000" b="1" dirty="0"/>
              <a:t>DNA Amplification</a:t>
            </a:r>
          </a:p>
          <a:p>
            <a:pPr algn="just"/>
            <a:r>
              <a:rPr lang="en-US" sz="2000" dirty="0" smtClean="0"/>
              <a:t>DNA amplification reactions for the KASP (</a:t>
            </a:r>
            <a:r>
              <a:rPr lang="en-US" sz="2000" dirty="0" err="1" smtClean="0"/>
              <a:t>Kompetitive</a:t>
            </a:r>
            <a:r>
              <a:rPr lang="en-US" sz="2000" dirty="0" smtClean="0"/>
              <a:t> Allele Specific PCR) technique were performed using PACE2.0 Genotyping Master Mix 2x (std. ROX) from 3CR BIOSCIENCE, in accordance with the manufacturer's specifications. Reading and interpretation of the KASP results were carried out using the </a:t>
            </a:r>
            <a:r>
              <a:rPr lang="en-US" sz="2000" dirty="0" err="1" smtClean="0"/>
              <a:t>FLUOstar</a:t>
            </a:r>
            <a:r>
              <a:rPr lang="en-US" sz="2000" dirty="0" smtClean="0"/>
              <a:t> Omega plate reader (BMG </a:t>
            </a:r>
            <a:r>
              <a:rPr lang="en-US" sz="2000" dirty="0" err="1" smtClean="0"/>
              <a:t>Labtech</a:t>
            </a:r>
            <a:r>
              <a:rPr lang="en-US" sz="2000" dirty="0" smtClean="0"/>
              <a:t>) and </a:t>
            </a:r>
            <a:r>
              <a:rPr lang="en-US" sz="2000" dirty="0" err="1" smtClean="0"/>
              <a:t>KlusterCaller</a:t>
            </a:r>
            <a:r>
              <a:rPr lang="en-US" sz="2000" dirty="0" smtClean="0"/>
              <a:t> software (LGC </a:t>
            </a:r>
            <a:r>
              <a:rPr lang="en-US" sz="2000" dirty="0" err="1" smtClean="0"/>
              <a:t>Biosearch</a:t>
            </a:r>
            <a:r>
              <a:rPr lang="en-US" sz="2000" dirty="0" smtClean="0"/>
              <a:t> Technologies).</a:t>
            </a:r>
            <a:endParaRPr lang="en-US" sz="2000" dirty="0"/>
          </a:p>
        </p:txBody>
      </p:sp>
      <p:pic>
        <p:nvPicPr>
          <p:cNvPr id="7"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694181" y="12639969"/>
            <a:ext cx="6455291" cy="4254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025769" y="4225461"/>
            <a:ext cx="28656654" cy="707886"/>
          </a:xfrm>
          <a:prstGeom prst="rect">
            <a:avLst/>
          </a:prstGeom>
          <a:solidFill>
            <a:schemeClr val="accent3">
              <a:lumMod val="40000"/>
              <a:lumOff val="60000"/>
            </a:schemeClr>
          </a:solidFill>
        </p:spPr>
        <p:txBody>
          <a:bodyPr wrap="square">
            <a:spAutoFit/>
          </a:bodyPr>
          <a:lstStyle/>
          <a:p>
            <a:pPr lvl="0" algn="just"/>
            <a:r>
              <a:rPr lang="en-US" sz="2000" dirty="0">
                <a:solidFill>
                  <a:prstClr val="black"/>
                </a:solidFill>
              </a:rPr>
              <a:t>Drought stress represents one of the major limiting factors affecting sunflower productivity, causing a wide range of morphological, physiological, and molecular changes. Water deficit negatively affects seed germination, reduces plant height, leaf area, and biomass accumulation during the vegetative stage, while during the reproductive stage it may induce pollen sterility and substantial yield losses. </a:t>
            </a:r>
            <a:endParaRPr lang="en-US" sz="2000" dirty="0">
              <a:solidFill>
                <a:prstClr val="black"/>
              </a:solidFill>
            </a:endParaRPr>
          </a:p>
        </p:txBody>
      </p:sp>
      <p:sp>
        <p:nvSpPr>
          <p:cNvPr id="17" name="Rectangle 16"/>
          <p:cNvSpPr/>
          <p:nvPr/>
        </p:nvSpPr>
        <p:spPr>
          <a:xfrm>
            <a:off x="9582815" y="5151190"/>
            <a:ext cx="7742237" cy="1631216"/>
          </a:xfrm>
          <a:prstGeom prst="rect">
            <a:avLst/>
          </a:prstGeom>
          <a:solidFill>
            <a:schemeClr val="accent3">
              <a:lumMod val="40000"/>
              <a:lumOff val="60000"/>
            </a:schemeClr>
          </a:solidFill>
        </p:spPr>
        <p:txBody>
          <a:bodyPr wrap="square">
            <a:spAutoFit/>
          </a:bodyPr>
          <a:lstStyle/>
          <a:p>
            <a:pPr algn="just"/>
            <a:r>
              <a:rPr lang="en-US" sz="2000" dirty="0"/>
              <a:t>The present study evaluated 34 sunflower genotypes for drought tolerance using molecular marker analysis based on KASP technology. A total of seven KASP markers localized on chromosomes 1, 4, 8, 10, 11, 14, and 17 were tested for their </a:t>
            </a:r>
            <a:r>
              <a:rPr lang="en-US" sz="2000" dirty="0" smtClean="0"/>
              <a:t>potential </a:t>
            </a:r>
            <a:r>
              <a:rPr lang="en-US" sz="2000" dirty="0"/>
              <a:t>use in marker-assisted selection for drought tolerance. </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12895</TotalTime>
  <Words>812</Words>
  <Application>Microsoft Office PowerPoint</Application>
  <PresentationFormat>Custom</PresentationFormat>
  <Paragraphs>93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THE USE OF MOLECULAR MARKERS FOR THE SELECTION OF DROUGHT RESISTANT SUNFLOWER GENOTYPES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and Fruiting of Some Sweet Cherry Cultivars on SL64 Rootstock in the South-Eastern Part of Romania</dc:title>
  <dc:creator>Adrian</dc:creator>
  <cp:lastModifiedBy>Gabriel</cp:lastModifiedBy>
  <cp:revision>292</cp:revision>
  <dcterms:created xsi:type="dcterms:W3CDTF">2011-08-18T08:47:05Z</dcterms:created>
  <dcterms:modified xsi:type="dcterms:W3CDTF">2026-09-14T11:21:27Z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DDC012AB-C965-4FC5-865D-E46E5D17E317</vt:lpwstr>
  </property>
  <property fmtid="{D5CDD505-2E9C-101B-9397-08002B2CF9AE}" pid="3" name="ArticulatePath">
    <vt:lpwstr>Poster_Template_2019</vt:lpwstr>
  </property>
</Properties>
</file>