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48dacf70a34cd5" /><Relationship Type="http://schemas.openxmlformats.org/officeDocument/2006/relationships/extended-properties" Target="/docProps/app.xml" Id="Rd587f7f515b543e9" /><Relationship Type="http://schemas.openxmlformats.org/officeDocument/2006/relationships/officeDocument" Target="/ppt/presentation.xml" Id="R6128339d09324a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5e1521830f4fe9"/>
  </p:sldMasterIdLst>
  <p:notesMasterIdLst>
    <p:notesMasterId xmlns:r="http://schemas.openxmlformats.org/officeDocument/2006/relationships" r:id="R04b0e78a0c294898"/>
  </p:notesMasterIdLst>
  <p:sldIdLst>
    <p:sldId xmlns:r="http://schemas.openxmlformats.org/officeDocument/2006/relationships" id="256" r:id="R5c4ada54c8f348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fc6710a5a84e75" /><Relationship Type="http://schemas.openxmlformats.org/officeDocument/2006/relationships/slideMaster" Target="/ppt/slideMasters/slideMaster1.xml" Id="Rb55e1521830f4fe9" /><Relationship Type="http://schemas.openxmlformats.org/officeDocument/2006/relationships/notesMaster" Target="/ppt/notesMasters/notesMaster1.xml" Id="R04b0e78a0c294898" /><Relationship Type="http://schemas.openxmlformats.org/officeDocument/2006/relationships/presProps" Target="/ppt/presProps.xml" Id="R6fdf5b2425c14c2d" /><Relationship Type="http://schemas.openxmlformats.org/officeDocument/2006/relationships/tableStyles" Target="/ppt/tableStyles.xml" Id="Rf3c27abd6bf140d4" /><Relationship Type="http://schemas.openxmlformats.org/officeDocument/2006/relationships/slide" Target="/ppt/slides/slide1.xml" Id="R5c4ada54c8f348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bbeddd5f4b41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ec43faf1db4845" /><Relationship Type="http://schemas.openxmlformats.org/officeDocument/2006/relationships/notesMaster" Target="/ppt/notesMasters/notesMaster1.xml" Id="Rd9cf4a32a42546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Poster content is based on the accepted conference abstract ‘Cardiovascular Drug Coverage: A Harmonization Framework for Biomedical Databases’ (Rufat Aslanov) and the frozen Objective 1 datasets. Primary source files: WHO ATC/DDD Index 2026; PubChem; ChEMBL version 36; DrugBank. Core reported values: 657 ATC-C level-5 entries; 234 combination-like entries; parent coverage DrugBank 620/657, PubChem 341/657, ChEMBL 232/657; all-three overlap 195/657; reconstruction gains DrugBank +11, PubChem +198, ChEMBL +164; full/partial/none reconstruction 156/56/22; Cochran’s Q=556.17, df=2, p&lt;0.001. Old 260-code figures supplied with the Stage I package were intentionally not reused because they represent an earlier analysis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f0613976774e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5f5fb27b3d4db3" /><Relationship Type="http://schemas.openxmlformats.org/officeDocument/2006/relationships/slideLayout" Target="/ppt/slideLayouts/slideLayout1.xml" Id="R7e172465fdac43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172465fdac43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f82ba4f68480c" /><Relationship Type="http://schemas.openxmlformats.org/officeDocument/2006/relationships/notesSlide" Target="/ppt/notesSlides/notesSlide1.xml" Id="Rdb31fcb0e52f41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4" name="header">
            <a:extLst xmlns:a="http://schemas.openxmlformats.org/drawingml/2006/main">
              <a:ext uri="{FF2B5EF4-FFF2-40B4-BE49-F238E27FC236}">
                <a16:creationId xmlns:a16="http://schemas.microsoft.com/office/drawing/2014/main" id="{7E295DAC-D57B-4945-9E94-35E8AEA3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F45"/>
          </a:solidFill>
          <a:ln xmlns:a="http://schemas.openxmlformats.org/drawingml/2006/main" w="0">
            <a:solidFill>
              <a:srgbClr val="0B2F45"/>
            </a:solidFill>
            <a:prstDash val="solid"/>
          </a:ln>
        </p:spPr>
      </p:sp>
      <p:sp>
        <p:nvSpPr>
          <p:cNvPr id="2" name="header-accent">
            <a:extLst xmlns:a="http://schemas.openxmlformats.org/drawingml/2006/main">
              <a:ext uri="{FF2B5EF4-FFF2-40B4-BE49-F238E27FC236}">
                <a16:creationId xmlns:a16="http://schemas.microsoft.com/office/drawing/2014/main" id="{E209D1C1-2D9C-41BE-BF53-A36E8E62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3950"/>
            <a:ext cx="1219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3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DA9333CF-E24B-443B-B92A-2C56E519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123825"/>
            <a:ext cx="7810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685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CARDIOVASCULAR DRUG COVERAGE</a:t>
            </a:r>
          </a:p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HARMONIZATION FRAMEWORK FOR</a:t>
            </a:r>
          </a:p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BIOMEDICAL DATABASES</a:t>
            </a:r>
          </a:p>
        </p:txBody>
      </p:sp>
      <p:sp>
        <p:nvSpPr>
          <p:cNvPr id="4" name="author">
            <a:extLst xmlns:a="http://schemas.openxmlformats.org/drawingml/2006/main">
              <a:ext uri="{FF2B5EF4-FFF2-40B4-BE49-F238E27FC236}">
                <a16:creationId xmlns:a16="http://schemas.microsoft.com/office/drawing/2014/main" id="{A9EC2D4F-8B70-4E1B-91A1-D0BA3E91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00025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Rufat Aslanov</a:t>
            </a:r>
          </a:p>
        </p:txBody>
      </p:sp>
      <p:sp>
        <p:nvSpPr>
          <p:cNvPr id="5" name="affiliation">
            <a:extLst xmlns:a="http://schemas.openxmlformats.org/drawingml/2006/main">
              <a:ext uri="{FF2B5EF4-FFF2-40B4-BE49-F238E27FC236}">
                <a16:creationId xmlns:a16="http://schemas.microsoft.com/office/drawing/2014/main" id="{F62BB8A6-5150-445F-9919-1B7F3962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953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65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D7E9F0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D7E9F0"/>
                </a:solidFill>
                <a:latin typeface="DejaVu Sans"/>
                <a:ea typeface="DejaVu Sans"/>
                <a:cs typeface="DejaVu Sans"/>
              </a:rPr>
              <a:t>Doctoral School of Natural Sciences</a:t>
            </a:r>
          </a:p>
          <a:p xmlns:a="http://schemas.openxmlformats.org/drawingml/2006/main">
            <a:pPr algn="l">
              <a:defRPr sz="1013" b="0">
                <a:solidFill>
                  <a:srgbClr val="D7E9F0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D7E9F0"/>
                </a:solidFill>
                <a:latin typeface="DejaVu Sans"/>
                <a:ea typeface="DejaVu Sans"/>
                <a:cs typeface="DejaVu Sans"/>
              </a:rPr>
              <a:t>Moldova State University, Chișinău, Republic of Moldova</a:t>
            </a:r>
          </a:p>
        </p:txBody>
      </p:sp>
      <p:sp>
        <p:nvSpPr>
          <p:cNvPr id="6" name="contact">
            <a:extLst xmlns:a="http://schemas.openxmlformats.org/drawingml/2006/main">
              <a:ext uri="{FF2B5EF4-FFF2-40B4-BE49-F238E27FC236}">
                <a16:creationId xmlns:a16="http://schemas.microsoft.com/office/drawing/2014/main" id="{6E229B8A-F5F3-4F16-9001-F5E43ECF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895350"/>
            <a:ext cx="3333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283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9FD9D7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9FD9D7"/>
                </a:solidFill>
                <a:latin typeface="DejaVu Sans"/>
                <a:ea typeface="DejaVu Sans"/>
                <a:cs typeface="DejaVu Sans"/>
              </a:rPr>
              <a:t>rufataslanovoffice@gmail.com  •  ORCID 0009-0009-7371-653X</a:t>
            </a:r>
          </a:p>
        </p:txBody>
      </p:sp>
      <p:sp>
        <p:nvSpPr>
          <p:cNvPr id="7" name="metric-universe-card">
            <a:extLst xmlns:a="http://schemas.openxmlformats.org/drawingml/2006/main">
              <a:ext uri="{FF2B5EF4-FFF2-40B4-BE49-F238E27FC236}">
                <a16:creationId xmlns:a16="http://schemas.microsoft.com/office/drawing/2014/main" id="{B6448C94-6272-4101-AF35-3539B59E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1276350"/>
            <a:ext cx="27241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8" name="metric-universe-value">
            <a:extLst xmlns:a="http://schemas.openxmlformats.org/drawingml/2006/main">
              <a:ext uri="{FF2B5EF4-FFF2-40B4-BE49-F238E27FC236}">
                <a16:creationId xmlns:a16="http://schemas.microsoft.com/office/drawing/2014/main" id="{5D159670-78EF-47AE-8668-96428CDC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6207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988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rPr>
              <a:t>657</a:t>
            </a:r>
          </a:p>
        </p:txBody>
      </p:sp>
      <p:sp>
        <p:nvSpPr>
          <p:cNvPr id="9" name="metric-universe-label">
            <a:extLst xmlns:a="http://schemas.openxmlformats.org/drawingml/2006/main">
              <a:ext uri="{FF2B5EF4-FFF2-40B4-BE49-F238E27FC236}">
                <a16:creationId xmlns:a16="http://schemas.microsoft.com/office/drawing/2014/main" id="{3E8A2D3A-421E-467C-BD38-A08CF139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362075"/>
            <a:ext cx="13049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ATC-C level-5</a:t>
            </a:r>
          </a:p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records</a:t>
            </a:r>
          </a:p>
        </p:txBody>
      </p:sp>
      <p:sp>
        <p:nvSpPr>
          <p:cNvPr id="10" name="metric-combos-card">
            <a:extLst xmlns:a="http://schemas.openxmlformats.org/drawingml/2006/main">
              <a:ext uri="{FF2B5EF4-FFF2-40B4-BE49-F238E27FC236}">
                <a16:creationId xmlns:a16="http://schemas.microsoft.com/office/drawing/2014/main" id="{6ECD9DBE-1728-49E5-9AE6-CB592771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276350"/>
            <a:ext cx="27241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11" name="metric-combos-value">
            <a:extLst xmlns:a="http://schemas.openxmlformats.org/drawingml/2006/main">
              <a:ext uri="{FF2B5EF4-FFF2-40B4-BE49-F238E27FC236}">
                <a16:creationId xmlns:a16="http://schemas.microsoft.com/office/drawing/2014/main" id="{A4EB0367-3777-408F-A25D-142881A4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36207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988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rPr>
              <a:t>234</a:t>
            </a:r>
          </a:p>
        </p:txBody>
      </p:sp>
      <p:sp>
        <p:nvSpPr>
          <p:cNvPr id="12" name="metric-combos-label">
            <a:extLst xmlns:a="http://schemas.openxmlformats.org/drawingml/2006/main">
              <a:ext uri="{FF2B5EF4-FFF2-40B4-BE49-F238E27FC236}">
                <a16:creationId xmlns:a16="http://schemas.microsoft.com/office/drawing/2014/main" id="{AC799071-467C-4C65-A690-B4F3B7A8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362075"/>
            <a:ext cx="13049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combination-like</a:t>
            </a:r>
          </a:p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entries (35.6%)</a:t>
            </a:r>
          </a:p>
        </p:txBody>
      </p:sp>
      <p:sp>
        <p:nvSpPr>
          <p:cNvPr id="13" name="metric-overlap-card">
            <a:extLst xmlns:a="http://schemas.openxmlformats.org/drawingml/2006/main">
              <a:ext uri="{FF2B5EF4-FFF2-40B4-BE49-F238E27FC236}">
                <a16:creationId xmlns:a16="http://schemas.microsoft.com/office/drawing/2014/main" id="{8AAC2FAF-440C-4ABB-98D6-BEA38C70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76350"/>
            <a:ext cx="27241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14" name="metric-overlap-value">
            <a:extLst xmlns:a="http://schemas.openxmlformats.org/drawingml/2006/main">
              <a:ext uri="{FF2B5EF4-FFF2-40B4-BE49-F238E27FC236}">
                <a16:creationId xmlns:a16="http://schemas.microsoft.com/office/drawing/2014/main" id="{216005FA-25DC-479F-B2F3-D8285FEC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36207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988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7A"/>
                </a:solidFill>
                <a:latin typeface="DejaVu Sans"/>
                <a:ea typeface="DejaVu Sans"/>
                <a:cs typeface="DejaVu Sans"/>
              </a:rPr>
              <a:t>195</a:t>
            </a:r>
          </a:p>
        </p:txBody>
      </p:sp>
      <p:sp>
        <p:nvSpPr>
          <p:cNvPr id="15" name="metric-overlap-label">
            <a:extLst xmlns:a="http://schemas.openxmlformats.org/drawingml/2006/main">
              <a:ext uri="{FF2B5EF4-FFF2-40B4-BE49-F238E27FC236}">
                <a16:creationId xmlns:a16="http://schemas.microsoft.com/office/drawing/2014/main" id="{63E3D39E-FB96-4E18-9EE5-332502E5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1362075"/>
            <a:ext cx="13049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60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present in all three</a:t>
            </a:r>
          </a:p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databases (29.7%)</a:t>
            </a:r>
          </a:p>
        </p:txBody>
      </p:sp>
      <p:sp>
        <p:nvSpPr>
          <p:cNvPr id="16" name="metric-test-card">
            <a:extLst xmlns:a="http://schemas.openxmlformats.org/drawingml/2006/main">
              <a:ext uri="{FF2B5EF4-FFF2-40B4-BE49-F238E27FC236}">
                <a16:creationId xmlns:a16="http://schemas.microsoft.com/office/drawing/2014/main" id="{5D109B51-127E-4B87-83C3-EB81EAFB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1276350"/>
            <a:ext cx="27241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17" name="metric-test-value">
            <a:extLst xmlns:a="http://schemas.openxmlformats.org/drawingml/2006/main">
              <a:ext uri="{FF2B5EF4-FFF2-40B4-BE49-F238E27FC236}">
                <a16:creationId xmlns:a16="http://schemas.microsoft.com/office/drawing/2014/main" id="{67AC5257-3AFD-4B89-9F4E-F65344F8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36207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C7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87C7A"/>
                </a:solidFill>
                <a:latin typeface="DejaVu Sans"/>
                <a:ea typeface="DejaVu Sans"/>
                <a:cs typeface="DejaVu Sans"/>
              </a:rPr>
              <a:t>p&lt;0.001</a:t>
            </a:r>
          </a:p>
        </p:txBody>
      </p:sp>
      <p:sp>
        <p:nvSpPr>
          <p:cNvPr id="18" name="metric-test-label">
            <a:extLst xmlns:a="http://schemas.openxmlformats.org/drawingml/2006/main">
              <a:ext uri="{FF2B5EF4-FFF2-40B4-BE49-F238E27FC236}">
                <a16:creationId xmlns:a16="http://schemas.microsoft.com/office/drawing/2014/main" id="{FB933977-B973-4573-B888-8101DDB5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1362075"/>
            <a:ext cx="13049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68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Cochran’s Q = 556.17</a:t>
            </a:r>
          </a:p>
          <a:p xmlns:a="http://schemas.openxmlformats.org/drawingml/2006/main">
            <a:pPr algn="l">
              <a:def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(df = 2)</a:t>
            </a:r>
          </a:p>
        </p:txBody>
      </p:sp>
      <p:sp>
        <p:nvSpPr>
          <p:cNvPr id="19" name="aim-card">
            <a:extLst xmlns:a="http://schemas.openxmlformats.org/drawingml/2006/main">
              <a:ext uri="{FF2B5EF4-FFF2-40B4-BE49-F238E27FC236}">
                <a16:creationId xmlns:a16="http://schemas.microsoft.com/office/drawing/2014/main" id="{AF3095A8-6EB9-403C-BE30-0D045C3D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000250"/>
            <a:ext cx="2857500" cy="11811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20" name="aim-accent">
            <a:extLst xmlns:a="http://schemas.openxmlformats.org/drawingml/2006/main">
              <a:ext uri="{FF2B5EF4-FFF2-40B4-BE49-F238E27FC236}">
                <a16:creationId xmlns:a16="http://schemas.microsoft.com/office/drawing/2014/main" id="{F66AC546-FF48-47EA-B3EE-1AC66EB5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43125"/>
            <a:ext cx="66675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21" name="aim-title">
            <a:extLst xmlns:a="http://schemas.openxmlformats.org/drawingml/2006/main">
              <a:ext uri="{FF2B5EF4-FFF2-40B4-BE49-F238E27FC236}">
                <a16:creationId xmlns:a16="http://schemas.microsoft.com/office/drawing/2014/main" id="{70EE6C66-CAB5-44E8-AC0F-5B78CF82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145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AIM OF THE STUDY</a:t>
            </a:r>
          </a:p>
        </p:txBody>
      </p:sp>
      <p:sp>
        <p:nvSpPr>
          <p:cNvPr id="22" name="aim-body">
            <a:extLst xmlns:a="http://schemas.openxmlformats.org/drawingml/2006/main">
              <a:ext uri="{FF2B5EF4-FFF2-40B4-BE49-F238E27FC236}">
                <a16:creationId xmlns:a16="http://schemas.microsoft.com/office/drawing/2014/main" id="{37B62D4E-25F0-4DB7-80FA-3517BD9A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28875"/>
            <a:ext cx="25431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322"/>
          </a:bodyPr>
          <a:lstStyle xmlns:a="http://schemas.openxmlformats.org/drawingml/2006/main"/>
          <a:p xmlns:a="http://schemas.openxmlformats.org/drawingml/2006/main">
            <a:pPr algn="l">
              <a:defRPr sz="1163" b="0">
                <a:solidFill>
                  <a:srgbClr val="16303D"/>
                </a:solidFill>
                <a:latin typeface="DejaVu Sans"/>
                <a:ea typeface="DejaVu Sans"/>
                <a:cs typeface="DejaVu Sans"/>
              </a:defRPr>
            </a:pPr>
            <a:r>
              <a:rPr sz="1163" b="0">
                <a:solidFill>
                  <a:srgbClr val="16303D"/>
                </a:solidFill>
                <a:latin typeface="DejaVu Sans"/>
                <a:ea typeface="DejaVu Sans"/>
                <a:cs typeface="DejaVu Sans"/>
              </a:rPr>
              <a:t>Develop and evaluate a component-aware method for comparing cardiovascular drug coverage across biomedical databases, with special attention to multi-ingredient products.</a:t>
            </a:r>
          </a:p>
        </p:txBody>
      </p:sp>
      <p:sp>
        <p:nvSpPr>
          <p:cNvPr id="23" name="methods-card">
            <a:extLst xmlns:a="http://schemas.openxmlformats.org/drawingml/2006/main">
              <a:ext uri="{FF2B5EF4-FFF2-40B4-BE49-F238E27FC236}">
                <a16:creationId xmlns:a16="http://schemas.microsoft.com/office/drawing/2014/main" id="{919D056E-154C-4524-95EB-2F733CBC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3314700"/>
            <a:ext cx="2857500" cy="31813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24" name="methods-accent">
            <a:extLst xmlns:a="http://schemas.openxmlformats.org/drawingml/2006/main">
              <a:ext uri="{FF2B5EF4-FFF2-40B4-BE49-F238E27FC236}">
                <a16:creationId xmlns:a16="http://schemas.microsoft.com/office/drawing/2014/main" id="{C124F8F1-DD01-4A56-861C-8B282352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57575"/>
            <a:ext cx="66675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25" name="methods-title">
            <a:extLst xmlns:a="http://schemas.openxmlformats.org/drawingml/2006/main">
              <a:ext uri="{FF2B5EF4-FFF2-40B4-BE49-F238E27FC236}">
                <a16:creationId xmlns:a16="http://schemas.microsoft.com/office/drawing/2014/main" id="{78429138-6DE7-49BE-9D4F-D813A21C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900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MATERIALS AND METHODS</a:t>
            </a:r>
          </a:p>
        </p:txBody>
      </p:sp>
      <p:sp>
        <p:nvSpPr>
          <p:cNvPr id="26" name="step-1-circle">
            <a:extLst xmlns:a="http://schemas.openxmlformats.org/drawingml/2006/main">
              <a:ext uri="{FF2B5EF4-FFF2-40B4-BE49-F238E27FC236}">
                <a16:creationId xmlns:a16="http://schemas.microsoft.com/office/drawing/2014/main" id="{21801051-B858-4850-8C41-F1072C4B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257175" cy="257175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27" name="step-1-number">
            <a:extLst xmlns:a="http://schemas.openxmlformats.org/drawingml/2006/main">
              <a:ext uri="{FF2B5EF4-FFF2-40B4-BE49-F238E27FC236}">
                <a16:creationId xmlns:a16="http://schemas.microsoft.com/office/drawing/2014/main" id="{545C4693-BFAE-42F2-93AF-4A70A1C7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00475"/>
            <a:ext cx="2571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857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8" name="step-1-heading">
            <a:extLst xmlns:a="http://schemas.openxmlformats.org/drawingml/2006/main">
              <a:ext uri="{FF2B5EF4-FFF2-40B4-BE49-F238E27FC236}">
                <a16:creationId xmlns:a16="http://schemas.microsoft.com/office/drawing/2014/main" id="{B2919ED7-8E8B-4E5B-94F8-EA1E605A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719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743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Freeze the reference frame</a:t>
            </a:r>
          </a:p>
        </p:txBody>
      </p:sp>
      <p:sp>
        <p:nvSpPr>
          <p:cNvPr id="29" name="step-1-detail">
            <a:extLst xmlns:a="http://schemas.openxmlformats.org/drawingml/2006/main">
              <a:ext uri="{FF2B5EF4-FFF2-40B4-BE49-F238E27FC236}">
                <a16:creationId xmlns:a16="http://schemas.microsoft.com/office/drawing/2014/main" id="{6AC8F6D0-215C-4BAA-B2C6-333D5833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62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782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WHO ATC/DDD 2026 • 657 level-5 entries</a:t>
            </a:r>
          </a:p>
        </p:txBody>
      </p:sp>
      <p:sp>
        <p:nvSpPr>
          <p:cNvPr id="30" name="step-1-line">
            <a:extLst xmlns:a="http://schemas.openxmlformats.org/drawingml/2006/main">
              <a:ext uri="{FF2B5EF4-FFF2-40B4-BE49-F238E27FC236}">
                <a16:creationId xmlns:a16="http://schemas.microsoft.com/office/drawing/2014/main" id="{30C48A06-7F37-449B-A532-AE26B7CD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285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E5"/>
          </a:solidFill>
          <a:ln xmlns:a="http://schemas.openxmlformats.org/drawingml/2006/main" w="0">
            <a:solidFill>
              <a:srgbClr val="D5E0E5"/>
            </a:solidFill>
            <a:prstDash val="solid"/>
          </a:ln>
        </p:spPr>
      </p:sp>
      <p:sp>
        <p:nvSpPr>
          <p:cNvPr id="31" name="step-2-circle">
            <a:extLst xmlns:a="http://schemas.openxmlformats.org/drawingml/2006/main">
              <a:ext uri="{FF2B5EF4-FFF2-40B4-BE49-F238E27FC236}">
                <a16:creationId xmlns:a16="http://schemas.microsoft.com/office/drawing/2014/main" id="{F5845E9C-CFB0-41B4-859D-A4E4A660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05300"/>
            <a:ext cx="257175" cy="257175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32" name="step-2-number">
            <a:extLst xmlns:a="http://schemas.openxmlformats.org/drawingml/2006/main">
              <a:ext uri="{FF2B5EF4-FFF2-40B4-BE49-F238E27FC236}">
                <a16:creationId xmlns:a16="http://schemas.microsoft.com/office/drawing/2014/main" id="{188E19A4-FE7E-4011-A759-CF1BE4C0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24350"/>
            <a:ext cx="2571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857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3" name="step-2-heading">
            <a:extLst xmlns:a="http://schemas.openxmlformats.org/drawingml/2006/main">
              <a:ext uri="{FF2B5EF4-FFF2-40B4-BE49-F238E27FC236}">
                <a16:creationId xmlns:a16="http://schemas.microsoft.com/office/drawing/2014/main" id="{4F5000FD-F261-4260-BAAC-1C6F031D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957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743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Map each parent concept</a:t>
            </a:r>
          </a:p>
        </p:txBody>
      </p:sp>
      <p:sp>
        <p:nvSpPr>
          <p:cNvPr id="34" name="step-2-detail">
            <a:extLst xmlns:a="http://schemas.openxmlformats.org/drawingml/2006/main">
              <a:ext uri="{FF2B5EF4-FFF2-40B4-BE49-F238E27FC236}">
                <a16:creationId xmlns:a16="http://schemas.microsoft.com/office/drawing/2014/main" id="{484DCFC9-2B93-4813-8F19-2C88D893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862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081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Names, synonyms, identifiers and structures</a:t>
            </a:r>
          </a:p>
        </p:txBody>
      </p:sp>
      <p:sp>
        <p:nvSpPr>
          <p:cNvPr id="35" name="step-2-line">
            <a:extLst xmlns:a="http://schemas.openxmlformats.org/drawingml/2006/main">
              <a:ext uri="{FF2B5EF4-FFF2-40B4-BE49-F238E27FC236}">
                <a16:creationId xmlns:a16="http://schemas.microsoft.com/office/drawing/2014/main" id="{BB4ED92D-1601-4FBC-8589-13462F26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81525"/>
            <a:ext cx="285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E5"/>
          </a:solidFill>
          <a:ln xmlns:a="http://schemas.openxmlformats.org/drawingml/2006/main" w="0">
            <a:solidFill>
              <a:srgbClr val="D5E0E5"/>
            </a:solidFill>
            <a:prstDash val="solid"/>
          </a:ln>
        </p:spPr>
      </p:sp>
      <p:sp>
        <p:nvSpPr>
          <p:cNvPr id="36" name="step-3-circle">
            <a:extLst xmlns:a="http://schemas.openxmlformats.org/drawingml/2006/main">
              <a:ext uri="{FF2B5EF4-FFF2-40B4-BE49-F238E27FC236}">
                <a16:creationId xmlns:a16="http://schemas.microsoft.com/office/drawing/2014/main" id="{398EC4A9-C983-4DEE-8703-658567CE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29175"/>
            <a:ext cx="257175" cy="257175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37" name="step-3-number">
            <a:extLst xmlns:a="http://schemas.openxmlformats.org/drawingml/2006/main">
              <a:ext uri="{FF2B5EF4-FFF2-40B4-BE49-F238E27FC236}">
                <a16:creationId xmlns:a16="http://schemas.microsoft.com/office/drawing/2014/main" id="{48F0FF41-7001-4D13-B219-E4735719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48225"/>
            <a:ext cx="2571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857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8" name="step-3-heading">
            <a:extLst xmlns:a="http://schemas.openxmlformats.org/drawingml/2006/main">
              <a:ext uri="{FF2B5EF4-FFF2-40B4-BE49-F238E27FC236}">
                <a16:creationId xmlns:a16="http://schemas.microsoft.com/office/drawing/2014/main" id="{EFBA32F4-300D-4318-98BF-5EB573AC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196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743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Compare three resources</a:t>
            </a:r>
          </a:p>
        </p:txBody>
      </p:sp>
      <p:sp>
        <p:nvSpPr>
          <p:cNvPr id="39" name="step-3-detail">
            <a:extLst xmlns:a="http://schemas.openxmlformats.org/drawingml/2006/main">
              <a:ext uri="{FF2B5EF4-FFF2-40B4-BE49-F238E27FC236}">
                <a16:creationId xmlns:a16="http://schemas.microsoft.com/office/drawing/2014/main" id="{A67AE5AC-B95F-4EDE-B4A3-E580294B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101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765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PubChem • ChEMBL 36 • DrugBank</a:t>
            </a:r>
          </a:p>
        </p:txBody>
      </p:sp>
      <p:sp>
        <p:nvSpPr>
          <p:cNvPr id="40" name="step-3-line">
            <a:extLst xmlns:a="http://schemas.openxmlformats.org/drawingml/2006/main">
              <a:ext uri="{FF2B5EF4-FFF2-40B4-BE49-F238E27FC236}">
                <a16:creationId xmlns:a16="http://schemas.microsoft.com/office/drawing/2014/main" id="{C7897255-0DE1-406A-8E61-408B5E17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285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E5"/>
          </a:solidFill>
          <a:ln xmlns:a="http://schemas.openxmlformats.org/drawingml/2006/main" w="0">
            <a:solidFill>
              <a:srgbClr val="D5E0E5"/>
            </a:solidFill>
            <a:prstDash val="solid"/>
          </a:ln>
        </p:spPr>
      </p:sp>
      <p:sp>
        <p:nvSpPr>
          <p:cNvPr id="41" name="step-4-circle">
            <a:extLst xmlns:a="http://schemas.openxmlformats.org/drawingml/2006/main">
              <a:ext uri="{FF2B5EF4-FFF2-40B4-BE49-F238E27FC236}">
                <a16:creationId xmlns:a16="http://schemas.microsoft.com/office/drawing/2014/main" id="{EA6F6A2E-0E2B-4840-A6D9-F2636CEA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53050"/>
            <a:ext cx="257175" cy="257175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42" name="step-4-number">
            <a:extLst xmlns:a="http://schemas.openxmlformats.org/drawingml/2006/main">
              <a:ext uri="{FF2B5EF4-FFF2-40B4-BE49-F238E27FC236}">
                <a16:creationId xmlns:a16="http://schemas.microsoft.com/office/drawing/2014/main" id="{B62A9115-3C39-4581-99A7-3CCB17E8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72100"/>
            <a:ext cx="2571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857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43" name="step-4-heading">
            <a:extLst xmlns:a="http://schemas.openxmlformats.org/drawingml/2006/main">
              <a:ext uri="{FF2B5EF4-FFF2-40B4-BE49-F238E27FC236}">
                <a16:creationId xmlns:a16="http://schemas.microsoft.com/office/drawing/2014/main" id="{C81E7812-0380-40A6-A125-2D2D0CA8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435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743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Detect combination-like entries</a:t>
            </a:r>
          </a:p>
        </p:txBody>
      </p:sp>
      <p:sp>
        <p:nvSpPr>
          <p:cNvPr id="44" name="step-4-detail">
            <a:extLst xmlns:a="http://schemas.openxmlformats.org/drawingml/2006/main">
              <a:ext uri="{FF2B5EF4-FFF2-40B4-BE49-F238E27FC236}">
                <a16:creationId xmlns:a16="http://schemas.microsoft.com/office/drawing/2014/main" id="{1965AA49-C8DE-4246-9C43-E30B83F7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340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4005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234 parent concepts flagged for decomposition</a:t>
            </a:r>
          </a:p>
        </p:txBody>
      </p:sp>
      <p:sp>
        <p:nvSpPr>
          <p:cNvPr id="45" name="step-4-line">
            <a:extLst xmlns:a="http://schemas.openxmlformats.org/drawingml/2006/main">
              <a:ext uri="{FF2B5EF4-FFF2-40B4-BE49-F238E27FC236}">
                <a16:creationId xmlns:a16="http://schemas.microsoft.com/office/drawing/2014/main" id="{FAED19CE-6C2E-4737-8AA8-AE313081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285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E5"/>
          </a:solidFill>
          <a:ln xmlns:a="http://schemas.openxmlformats.org/drawingml/2006/main" w="0">
            <a:solidFill>
              <a:srgbClr val="D5E0E5"/>
            </a:solidFill>
            <a:prstDash val="solid"/>
          </a:ln>
        </p:spPr>
      </p:sp>
      <p:sp>
        <p:nvSpPr>
          <p:cNvPr id="46" name="step-5-circle">
            <a:extLst xmlns:a="http://schemas.openxmlformats.org/drawingml/2006/main">
              <a:ext uri="{FF2B5EF4-FFF2-40B4-BE49-F238E27FC236}">
                <a16:creationId xmlns:a16="http://schemas.microsoft.com/office/drawing/2014/main" id="{5FB9FED5-8DBF-494D-AE55-F9D6150B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76925"/>
            <a:ext cx="257175" cy="257175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47" name="step-5-number">
            <a:extLst xmlns:a="http://schemas.openxmlformats.org/drawingml/2006/main">
              <a:ext uri="{FF2B5EF4-FFF2-40B4-BE49-F238E27FC236}">
                <a16:creationId xmlns:a16="http://schemas.microsoft.com/office/drawing/2014/main" id="{4F74BFF2-A0D9-4CE7-9E6A-B5E103A4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95975"/>
            <a:ext cx="2571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857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8" name="step-5-heading">
            <a:extLst xmlns:a="http://schemas.openxmlformats.org/drawingml/2006/main">
              <a:ext uri="{FF2B5EF4-FFF2-40B4-BE49-F238E27FC236}">
                <a16:creationId xmlns:a16="http://schemas.microsoft.com/office/drawing/2014/main" id="{BB6DBE86-37B8-46A0-B8BE-08AE8102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674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743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Reconstruct from components</a:t>
            </a:r>
          </a:p>
        </p:txBody>
      </p:sp>
      <p:sp>
        <p:nvSpPr>
          <p:cNvPr id="49" name="step-5-detail">
            <a:extLst xmlns:a="http://schemas.openxmlformats.org/drawingml/2006/main">
              <a:ext uri="{FF2B5EF4-FFF2-40B4-BE49-F238E27FC236}">
                <a16:creationId xmlns:a16="http://schemas.microsoft.com/office/drawing/2014/main" id="{FFF5AFBC-6AB1-471D-B960-F0B2DE9A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0579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576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Full, partial or no component-level recovery</a:t>
            </a:r>
          </a:p>
        </p:txBody>
      </p:sp>
      <p:sp>
        <p:nvSpPr>
          <p:cNvPr id="50" name="results-card">
            <a:extLst xmlns:a="http://schemas.openxmlformats.org/drawingml/2006/main">
              <a:ext uri="{FF2B5EF4-FFF2-40B4-BE49-F238E27FC236}">
                <a16:creationId xmlns:a16="http://schemas.microsoft.com/office/drawing/2014/main" id="{5673776D-F904-46F3-AC5D-147AC572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000250"/>
            <a:ext cx="5429250" cy="4495800"/>
          </a:xfrm>
          <a:prstGeom xmlns:a="http://schemas.openxmlformats.org/drawingml/2006/main" prst="roundRect">
            <a:avLst>
              <a:gd name="adj" fmla="val 25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51" name="results-accent">
            <a:extLst xmlns:a="http://schemas.openxmlformats.org/drawingml/2006/main">
              <a:ext uri="{FF2B5EF4-FFF2-40B4-BE49-F238E27FC236}">
                <a16:creationId xmlns:a16="http://schemas.microsoft.com/office/drawing/2014/main" id="{8AFB74E2-2948-46C3-8B03-FE5023C1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43125"/>
            <a:ext cx="66675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52" name="results-title">
            <a:extLst xmlns:a="http://schemas.openxmlformats.org/drawingml/2006/main">
              <a:ext uri="{FF2B5EF4-FFF2-40B4-BE49-F238E27FC236}">
                <a16:creationId xmlns:a16="http://schemas.microsoft.com/office/drawing/2014/main" id="{66E28ECB-746A-4A5E-8B68-D5734721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145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RESULTS</a:t>
            </a:r>
          </a:p>
        </p:txBody>
      </p:sp>
      <p:sp>
        <p:nvSpPr>
          <p:cNvPr id="53" name="coverage-subhead">
            <a:extLst xmlns:a="http://schemas.openxmlformats.org/drawingml/2006/main">
              <a:ext uri="{FF2B5EF4-FFF2-40B4-BE49-F238E27FC236}">
                <a16:creationId xmlns:a16="http://schemas.microsoft.com/office/drawing/2014/main" id="{A56B3291-5E56-40E2-8AED-B22BA8A3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419350"/>
            <a:ext cx="2952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79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Coverage before and after reconstruction</a:t>
            </a:r>
          </a:p>
        </p:txBody>
      </p:sp>
      <p:sp>
        <p:nvSpPr>
          <p:cNvPr id="54" name="coverage-legend-parent">
            <a:extLst xmlns:a="http://schemas.openxmlformats.org/drawingml/2006/main">
              <a:ext uri="{FF2B5EF4-FFF2-40B4-BE49-F238E27FC236}">
                <a16:creationId xmlns:a16="http://schemas.microsoft.com/office/drawing/2014/main" id="{5A51814B-8EC9-43FF-BFA7-CF6C7D71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2887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834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64C6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64C68"/>
                </a:solidFill>
                <a:latin typeface="DejaVu Sans"/>
                <a:ea typeface="DejaVu Sans"/>
                <a:cs typeface="DejaVu Sans"/>
              </a:rPr>
              <a:t>■ Parent match</a:t>
            </a:r>
          </a:p>
        </p:txBody>
      </p:sp>
      <p:sp>
        <p:nvSpPr>
          <p:cNvPr id="55" name="coverage-legend-gain">
            <a:extLst xmlns:a="http://schemas.openxmlformats.org/drawingml/2006/main">
              <a:ext uri="{FF2B5EF4-FFF2-40B4-BE49-F238E27FC236}">
                <a16:creationId xmlns:a16="http://schemas.microsoft.com/office/drawing/2014/main" id="{4D9B9EC9-EE14-48AF-9DAC-B7D9FC11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428875"/>
            <a:ext cx="108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007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1A7A3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1A7A3"/>
                </a:solidFill>
                <a:latin typeface="DejaVu Sans"/>
                <a:ea typeface="DejaVu Sans"/>
                <a:cs typeface="DejaVu Sans"/>
              </a:rPr>
              <a:t>■ Added by reconstruction</a:t>
            </a:r>
          </a:p>
        </p:txBody>
      </p:sp>
      <p:sp>
        <p:nvSpPr>
          <p:cNvPr id="56" name="DrugBank-label">
            <a:extLst xmlns:a="http://schemas.openxmlformats.org/drawingml/2006/main">
              <a:ext uri="{FF2B5EF4-FFF2-40B4-BE49-F238E27FC236}">
                <a16:creationId xmlns:a16="http://schemas.microsoft.com/office/drawing/2014/main" id="{583D0B8A-C285-4173-BCEA-76749B98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800350"/>
            <a:ext cx="876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976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DrugBank</a:t>
            </a:r>
          </a:p>
        </p:txBody>
      </p:sp>
      <p:sp>
        <p:nvSpPr>
          <p:cNvPr id="57" name="DrugBank-track">
            <a:extLst xmlns:a="http://schemas.openxmlformats.org/drawingml/2006/main">
              <a:ext uri="{FF2B5EF4-FFF2-40B4-BE49-F238E27FC236}">
                <a16:creationId xmlns:a16="http://schemas.microsoft.com/office/drawing/2014/main" id="{7B6775A6-52C0-4AAD-80D4-BF762DAB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90825"/>
            <a:ext cx="31432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F6F8"/>
          </a:solidFill>
          <a:ln xmlns:a="http://schemas.openxmlformats.org/drawingml/2006/main" w="0">
            <a:solidFill>
              <a:srgbClr val="F2F6F8"/>
            </a:solidFill>
            <a:prstDash val="solid"/>
          </a:ln>
        </p:spPr>
      </p:sp>
      <p:sp>
        <p:nvSpPr>
          <p:cNvPr id="58" name="DrugBank-parent">
            <a:extLst xmlns:a="http://schemas.openxmlformats.org/drawingml/2006/main">
              <a:ext uri="{FF2B5EF4-FFF2-40B4-BE49-F238E27FC236}">
                <a16:creationId xmlns:a16="http://schemas.microsoft.com/office/drawing/2014/main" id="{4E80CD34-A5C0-4E30-87D6-BCB0B949E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90825"/>
            <a:ext cx="2967228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59" name="DrugBank-delta">
            <a:extLst xmlns:a="http://schemas.openxmlformats.org/drawingml/2006/main">
              <a:ext uri="{FF2B5EF4-FFF2-40B4-BE49-F238E27FC236}">
                <a16:creationId xmlns:a16="http://schemas.microsoft.com/office/drawing/2014/main" id="{77E1D956-D281-401C-9D7B-58225270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2078" y="2790825"/>
            <a:ext cx="50292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60" name="DrugBank-pct">
            <a:extLst xmlns:a="http://schemas.openxmlformats.org/drawingml/2006/main">
              <a:ext uri="{FF2B5EF4-FFF2-40B4-BE49-F238E27FC236}">
                <a16:creationId xmlns:a16="http://schemas.microsoft.com/office/drawing/2014/main" id="{732683B5-390B-4F53-9550-FEAD4947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781300"/>
            <a:ext cx="5524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696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96.0%</a:t>
            </a:r>
          </a:p>
        </p:txBody>
      </p:sp>
      <p:sp>
        <p:nvSpPr>
          <p:cNvPr id="61" name="DrugBank-count">
            <a:extLst xmlns:a="http://schemas.openxmlformats.org/drawingml/2006/main">
              <a:ext uri="{FF2B5EF4-FFF2-40B4-BE49-F238E27FC236}">
                <a16:creationId xmlns:a16="http://schemas.microsoft.com/office/drawing/2014/main" id="{282ED9AD-44BB-47DB-80A9-2BDC3528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48000"/>
            <a:ext cx="2000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76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620 → 631  (+11)</a:t>
            </a:r>
          </a:p>
        </p:txBody>
      </p:sp>
      <p:sp>
        <p:nvSpPr>
          <p:cNvPr id="62" name="PubChem-label">
            <a:extLst xmlns:a="http://schemas.openxmlformats.org/drawingml/2006/main">
              <a:ext uri="{FF2B5EF4-FFF2-40B4-BE49-F238E27FC236}">
                <a16:creationId xmlns:a16="http://schemas.microsoft.com/office/drawing/2014/main" id="{0F0B6143-DDA1-49B0-8FDC-7787AF69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390900"/>
            <a:ext cx="876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976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PubChem</a:t>
            </a:r>
          </a:p>
        </p:txBody>
      </p:sp>
      <p:sp>
        <p:nvSpPr>
          <p:cNvPr id="63" name="PubChem-track">
            <a:extLst xmlns:a="http://schemas.openxmlformats.org/drawingml/2006/main">
              <a:ext uri="{FF2B5EF4-FFF2-40B4-BE49-F238E27FC236}">
                <a16:creationId xmlns:a16="http://schemas.microsoft.com/office/drawing/2014/main" id="{498FA1DC-C590-417C-B7E4-993E03B5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381375"/>
            <a:ext cx="31432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F6F8"/>
          </a:solidFill>
          <a:ln xmlns:a="http://schemas.openxmlformats.org/drawingml/2006/main" w="0">
            <a:solidFill>
              <a:srgbClr val="F2F6F8"/>
            </a:solidFill>
            <a:prstDash val="solid"/>
          </a:ln>
        </p:spPr>
      </p:sp>
      <p:sp>
        <p:nvSpPr>
          <p:cNvPr id="64" name="PubChem-parent">
            <a:extLst xmlns:a="http://schemas.openxmlformats.org/drawingml/2006/main">
              <a:ext uri="{FF2B5EF4-FFF2-40B4-BE49-F238E27FC236}">
                <a16:creationId xmlns:a16="http://schemas.microsoft.com/office/drawing/2014/main" id="{A4425213-CC25-4F29-BBD1-370EEFFD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381375"/>
            <a:ext cx="1631347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65" name="PubChem-delta">
            <a:extLst xmlns:a="http://schemas.openxmlformats.org/drawingml/2006/main">
              <a:ext uri="{FF2B5EF4-FFF2-40B4-BE49-F238E27FC236}">
                <a16:creationId xmlns:a16="http://schemas.microsoft.com/office/drawing/2014/main" id="{6FC19FE2-0251-4174-A9DD-9E3C6F7F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197" y="3381375"/>
            <a:ext cx="946118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66" name="PubChem-pct">
            <a:extLst xmlns:a="http://schemas.openxmlformats.org/drawingml/2006/main">
              <a:ext uri="{FF2B5EF4-FFF2-40B4-BE49-F238E27FC236}">
                <a16:creationId xmlns:a16="http://schemas.microsoft.com/office/drawing/2014/main" id="{10648139-9E2F-4C30-9839-F9957FDD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371850"/>
            <a:ext cx="5524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696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82.0%</a:t>
            </a:r>
          </a:p>
        </p:txBody>
      </p:sp>
      <p:sp>
        <p:nvSpPr>
          <p:cNvPr id="67" name="PubChem-count">
            <a:extLst xmlns:a="http://schemas.openxmlformats.org/drawingml/2006/main">
              <a:ext uri="{FF2B5EF4-FFF2-40B4-BE49-F238E27FC236}">
                <a16:creationId xmlns:a16="http://schemas.microsoft.com/office/drawing/2014/main" id="{642694E5-6135-4694-91EF-14E3BB1C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638550"/>
            <a:ext cx="2000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76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341 → 539  (+198)</a:t>
            </a:r>
          </a:p>
        </p:txBody>
      </p:sp>
      <p:sp>
        <p:nvSpPr>
          <p:cNvPr id="68" name="ChEMBL-label">
            <a:extLst xmlns:a="http://schemas.openxmlformats.org/drawingml/2006/main">
              <a:ext uri="{FF2B5EF4-FFF2-40B4-BE49-F238E27FC236}">
                <a16:creationId xmlns:a16="http://schemas.microsoft.com/office/drawing/2014/main" id="{D4267D54-01F1-4E4E-BEAA-DD443B18B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81450"/>
            <a:ext cx="876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976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ChEMBL</a:t>
            </a:r>
          </a:p>
        </p:txBody>
      </p:sp>
      <p:sp>
        <p:nvSpPr>
          <p:cNvPr id="69" name="ChEMBL-track">
            <a:extLst xmlns:a="http://schemas.openxmlformats.org/drawingml/2006/main">
              <a:ext uri="{FF2B5EF4-FFF2-40B4-BE49-F238E27FC236}">
                <a16:creationId xmlns:a16="http://schemas.microsoft.com/office/drawing/2014/main" id="{8A068626-7FF3-4D5E-A0D3-6EAEB70F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971925"/>
            <a:ext cx="31432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F6F8"/>
          </a:solidFill>
          <a:ln xmlns:a="http://schemas.openxmlformats.org/drawingml/2006/main" w="0">
            <a:solidFill>
              <a:srgbClr val="F2F6F8"/>
            </a:solidFill>
            <a:prstDash val="solid"/>
          </a:ln>
        </p:spPr>
      </p:sp>
      <p:sp>
        <p:nvSpPr>
          <p:cNvPr id="70" name="ChEMBL-parent">
            <a:extLst xmlns:a="http://schemas.openxmlformats.org/drawingml/2006/main">
              <a:ext uri="{FF2B5EF4-FFF2-40B4-BE49-F238E27FC236}">
                <a16:creationId xmlns:a16="http://schemas.microsoft.com/office/drawing/2014/main" id="{3BE0B6B4-A000-4B84-90AC-820D9052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971925"/>
            <a:ext cx="1109567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71" name="ChEMBL-delta">
            <a:extLst xmlns:a="http://schemas.openxmlformats.org/drawingml/2006/main">
              <a:ext uri="{FF2B5EF4-FFF2-40B4-BE49-F238E27FC236}">
                <a16:creationId xmlns:a16="http://schemas.microsoft.com/office/drawing/2014/main" id="{BCAE3682-8822-4F2D-94A5-7BCB153B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4417" y="3971925"/>
            <a:ext cx="785813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72" name="ChEMBL-pct">
            <a:extLst xmlns:a="http://schemas.openxmlformats.org/drawingml/2006/main">
              <a:ext uri="{FF2B5EF4-FFF2-40B4-BE49-F238E27FC236}">
                <a16:creationId xmlns:a16="http://schemas.microsoft.com/office/drawing/2014/main" id="{A4107D01-8564-4231-9D67-11D0EA34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962400"/>
            <a:ext cx="5524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696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60.3%</a:t>
            </a:r>
          </a:p>
        </p:txBody>
      </p:sp>
      <p:sp>
        <p:nvSpPr>
          <p:cNvPr id="73" name="ChEMBL-count">
            <a:extLst xmlns:a="http://schemas.openxmlformats.org/drawingml/2006/main">
              <a:ext uri="{FF2B5EF4-FFF2-40B4-BE49-F238E27FC236}">
                <a16:creationId xmlns:a16="http://schemas.microsoft.com/office/drawing/2014/main" id="{CC6BF7B5-1C68-4638-B6AB-A3D362FB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229100"/>
            <a:ext cx="2000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76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232 → 396  (+164)</a:t>
            </a:r>
          </a:p>
        </p:txBody>
      </p:sp>
      <p:sp>
        <p:nvSpPr>
          <p:cNvPr id="74" name="result-divider">
            <a:extLst xmlns:a="http://schemas.openxmlformats.org/drawingml/2006/main">
              <a:ext uri="{FF2B5EF4-FFF2-40B4-BE49-F238E27FC236}">
                <a16:creationId xmlns:a16="http://schemas.microsoft.com/office/drawing/2014/main" id="{D4E75460-CC65-47B8-B153-BECDA806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533900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E5"/>
          </a:solidFill>
          <a:ln xmlns:a="http://schemas.openxmlformats.org/drawingml/2006/main" w="0">
            <a:solidFill>
              <a:srgbClr val="D5E0E5"/>
            </a:solidFill>
            <a:prstDash val="solid"/>
          </a:ln>
        </p:spPr>
      </p:sp>
      <p:sp>
        <p:nvSpPr>
          <p:cNvPr id="75" name="reconstruction-head">
            <a:extLst xmlns:a="http://schemas.openxmlformats.org/drawingml/2006/main">
              <a:ext uri="{FF2B5EF4-FFF2-40B4-BE49-F238E27FC236}">
                <a16:creationId xmlns:a16="http://schemas.microsoft.com/office/drawing/2014/main" id="{51393C0A-D3F7-4782-88D1-02F676E97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65772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38"/>
          </a:bodyPr>
          <a:lstStyle xmlns:a="http://schemas.openxmlformats.org/drawingml/2006/main"/>
          <a:p xmlns:a="http://schemas.openxmlformats.org/drawingml/2006/main">
            <a:pPr algn="l">
              <a:defRPr sz="1163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163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Combination reconstruction (n = 234)</a:t>
            </a:r>
          </a:p>
        </p:txBody>
      </p:sp>
      <p:sp>
        <p:nvSpPr>
          <p:cNvPr id="76" name="segment-full">
            <a:extLst xmlns:a="http://schemas.openxmlformats.org/drawingml/2006/main">
              <a:ext uri="{FF2B5EF4-FFF2-40B4-BE49-F238E27FC236}">
                <a16:creationId xmlns:a16="http://schemas.microsoft.com/office/drawing/2014/main" id="{57AD1AA1-6EC7-4E71-AF0E-E59C86F5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943475"/>
            <a:ext cx="3416300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A876"/>
          </a:solidFill>
          <a:ln xmlns:a="http://schemas.openxmlformats.org/drawingml/2006/main" w="0">
            <a:solidFill>
              <a:srgbClr val="2AA876"/>
            </a:solidFill>
            <a:prstDash val="solid"/>
          </a:ln>
        </p:spPr>
      </p:sp>
      <p:sp>
        <p:nvSpPr>
          <p:cNvPr id="77" name="segment-partial">
            <a:extLst xmlns:a="http://schemas.openxmlformats.org/drawingml/2006/main">
              <a:ext uri="{FF2B5EF4-FFF2-40B4-BE49-F238E27FC236}">
                <a16:creationId xmlns:a16="http://schemas.microsoft.com/office/drawing/2014/main" id="{CA6DCFC2-EBEC-48F0-AD52-6BF6C2ED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550" y="4943475"/>
            <a:ext cx="1226364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A63B"/>
          </a:solidFill>
          <a:ln xmlns:a="http://schemas.openxmlformats.org/drawingml/2006/main" w="0">
            <a:solidFill>
              <a:srgbClr val="E5A63B"/>
            </a:solidFill>
            <a:prstDash val="solid"/>
          </a:ln>
        </p:spPr>
      </p:sp>
      <p:sp>
        <p:nvSpPr>
          <p:cNvPr id="78" name="segment-none">
            <a:extLst xmlns:a="http://schemas.openxmlformats.org/drawingml/2006/main">
              <a:ext uri="{FF2B5EF4-FFF2-40B4-BE49-F238E27FC236}">
                <a16:creationId xmlns:a16="http://schemas.microsoft.com/office/drawing/2014/main" id="{93A98D26-5ADD-4E8B-9357-96E4197C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6914" y="4943475"/>
            <a:ext cx="481786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ADB5"/>
          </a:solidFill>
          <a:ln xmlns:a="http://schemas.openxmlformats.org/drawingml/2006/main" w="0">
            <a:solidFill>
              <a:srgbClr val="9CADB5"/>
            </a:solidFill>
            <a:prstDash val="solid"/>
          </a:ln>
        </p:spPr>
      </p:sp>
      <p:sp>
        <p:nvSpPr>
          <p:cNvPr id="79" name="seg-full-label">
            <a:extLst xmlns:a="http://schemas.openxmlformats.org/drawingml/2006/main">
              <a:ext uri="{FF2B5EF4-FFF2-40B4-BE49-F238E27FC236}">
                <a16:creationId xmlns:a16="http://schemas.microsoft.com/office/drawing/2014/main" id="{7FB5993C-C983-4706-A694-8147BA2C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91100"/>
            <a:ext cx="200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Full 156 (66.7%)</a:t>
            </a:r>
          </a:p>
        </p:txBody>
      </p:sp>
      <p:sp>
        <p:nvSpPr>
          <p:cNvPr id="80" name="seg-part-label">
            <a:extLst xmlns:a="http://schemas.openxmlformats.org/drawingml/2006/main">
              <a:ext uri="{FF2B5EF4-FFF2-40B4-BE49-F238E27FC236}">
                <a16:creationId xmlns:a16="http://schemas.microsoft.com/office/drawing/2014/main" id="{B6FF0829-27D0-4161-B1D1-2FF74BF7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9110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834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Partial 56 (23.9%)</a:t>
            </a:r>
          </a:p>
        </p:txBody>
      </p:sp>
      <p:sp>
        <p:nvSpPr>
          <p:cNvPr id="81" name="seg-none-label">
            <a:extLst xmlns:a="http://schemas.openxmlformats.org/drawingml/2006/main">
              <a:ext uri="{FF2B5EF4-FFF2-40B4-BE49-F238E27FC236}">
                <a16:creationId xmlns:a16="http://schemas.microsoft.com/office/drawing/2014/main" id="{40B37114-24EA-44EE-833A-D8DBD1CA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991100"/>
            <a:ext cx="304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834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82" name="interpretation-callout">
            <a:extLst xmlns:a="http://schemas.openxmlformats.org/drawingml/2006/main">
              <a:ext uri="{FF2B5EF4-FFF2-40B4-BE49-F238E27FC236}">
                <a16:creationId xmlns:a16="http://schemas.microsoft.com/office/drawing/2014/main" id="{96388391-3E7E-47A6-99B3-6327BAA0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419725"/>
            <a:ext cx="5124450" cy="866775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DDF5F3"/>
          </a:solidFill>
          <a:ln xmlns:a="http://schemas.openxmlformats.org/drawingml/2006/main" w="9525">
            <a:solidFill>
              <a:srgbClr val="B9E7E3"/>
            </a:solidFill>
            <a:prstDash val="solid"/>
          </a:ln>
        </p:spPr>
      </p:sp>
      <p:sp>
        <p:nvSpPr>
          <p:cNvPr id="83" name="interpretation-kicker">
            <a:extLst xmlns:a="http://schemas.openxmlformats.org/drawingml/2006/main">
              <a:ext uri="{FF2B5EF4-FFF2-40B4-BE49-F238E27FC236}">
                <a16:creationId xmlns:a16="http://schemas.microsoft.com/office/drawing/2014/main" id="{C2F1962B-1B1E-4998-9FC6-3E4890A3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543550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834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087C7A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087C7A"/>
                </a:solidFill>
                <a:latin typeface="DejaVu Sans"/>
                <a:ea typeface="DejaVu Sans"/>
                <a:cs typeface="DejaVu Sans"/>
              </a:rPr>
              <a:t>MAIN FINDING</a:t>
            </a:r>
          </a:p>
        </p:txBody>
      </p:sp>
      <p:sp>
        <p:nvSpPr>
          <p:cNvPr id="84" name="interpretation-text">
            <a:extLst xmlns:a="http://schemas.openxmlformats.org/drawingml/2006/main">
              <a:ext uri="{FF2B5EF4-FFF2-40B4-BE49-F238E27FC236}">
                <a16:creationId xmlns:a16="http://schemas.microsoft.com/office/drawing/2014/main" id="{4AA6E74D-1C6C-4B58-B131-B8A68486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7340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9"/>
          </a:bodyPr>
          <a:lstStyle xmlns:a="http://schemas.openxmlformats.org/drawingml/2006/main"/>
          <a:p xmlns:a="http://schemas.openxmlformats.org/drawingml/2006/main">
            <a:pPr algn="l">
              <a:defRPr sz="1313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313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Parent-only comparison substantially underestimates the representation of multi-component drugs—especially in PubChem and ChEMBL.</a:t>
            </a:r>
          </a:p>
        </p:txBody>
      </p:sp>
      <p:sp>
        <p:nvSpPr>
          <p:cNvPr id="85" name="conclusions-card">
            <a:extLst xmlns:a="http://schemas.openxmlformats.org/drawingml/2006/main">
              <a:ext uri="{FF2B5EF4-FFF2-40B4-BE49-F238E27FC236}">
                <a16:creationId xmlns:a16="http://schemas.microsoft.com/office/drawing/2014/main" id="{209B10DD-9FA3-4E07-AA3D-E0CF105D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000250"/>
            <a:ext cx="2876550" cy="2705100"/>
          </a:xfrm>
          <a:prstGeom xmlns:a="http://schemas.openxmlformats.org/drawingml/2006/main" prst="roundRect">
            <a:avLst>
              <a:gd name="adj" fmla="val 42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5"/>
            </a:solidFill>
            <a:prstDash val="solid"/>
          </a:ln>
        </p:spPr>
      </p:sp>
      <p:sp>
        <p:nvSpPr>
          <p:cNvPr id="86" name="conclusions-accent">
            <a:extLst xmlns:a="http://schemas.openxmlformats.org/drawingml/2006/main">
              <a:ext uri="{FF2B5EF4-FFF2-40B4-BE49-F238E27FC236}">
                <a16:creationId xmlns:a16="http://schemas.microsoft.com/office/drawing/2014/main" id="{B2615565-7991-46D3-8A40-DA5D0181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143125"/>
            <a:ext cx="66675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87" name="conclusions-title">
            <a:extLst xmlns:a="http://schemas.openxmlformats.org/drawingml/2006/main">
              <a:ext uri="{FF2B5EF4-FFF2-40B4-BE49-F238E27FC236}">
                <a16:creationId xmlns:a16="http://schemas.microsoft.com/office/drawing/2014/main" id="{05D6BE6D-4A78-4445-BD6F-C3FFEF9D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114550"/>
            <a:ext cx="2419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2F45"/>
                </a:solidFill>
                <a:latin typeface="DejaVu Sans"/>
                <a:ea typeface="DejaVu Sans"/>
                <a:cs typeface="DejaVu Sans"/>
              </a:rPr>
              <a:t>CONCLUSIONS</a:t>
            </a:r>
          </a:p>
        </p:txBody>
      </p:sp>
      <p:sp>
        <p:nvSpPr>
          <p:cNvPr id="88" name="conclusion-1-num">
            <a:extLst xmlns:a="http://schemas.openxmlformats.org/drawingml/2006/main">
              <a:ext uri="{FF2B5EF4-FFF2-40B4-BE49-F238E27FC236}">
                <a16:creationId xmlns:a16="http://schemas.microsoft.com/office/drawing/2014/main" id="{A6277922-0BDA-4093-831D-DCC43AEF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33650"/>
            <a:ext cx="2667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89" name="conclusion-1-numtext">
            <a:extLst xmlns:a="http://schemas.openxmlformats.org/drawingml/2006/main">
              <a:ext uri="{FF2B5EF4-FFF2-40B4-BE49-F238E27FC236}">
                <a16:creationId xmlns:a16="http://schemas.microsoft.com/office/drawing/2014/main" id="{D47C88B4-9641-40B6-A8DB-F78B3715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622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166"/>
          </a:bodyPr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0" name="conclusion-1-text">
            <a:extLst xmlns:a="http://schemas.openxmlformats.org/drawingml/2006/main">
              <a:ext uri="{FF2B5EF4-FFF2-40B4-BE49-F238E27FC236}">
                <a16:creationId xmlns:a16="http://schemas.microsoft.com/office/drawing/2014/main" id="{6F8FB664-B84A-4F80-9ECD-DD24BA17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2524125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88" b="0">
                <a:solidFill>
                  <a:srgbClr val="16303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6303D"/>
                </a:solidFill>
                <a:latin typeface="DejaVu Sans"/>
                <a:ea typeface="DejaVu Sans"/>
                <a:cs typeface="DejaVu Sans"/>
              </a:rPr>
              <a:t>Coverage differs markedly across biomedical databases.</a:t>
            </a:r>
          </a:p>
        </p:txBody>
      </p:sp>
      <p:sp>
        <p:nvSpPr>
          <p:cNvPr id="91" name="conclusion-2-num">
            <a:extLst xmlns:a="http://schemas.openxmlformats.org/drawingml/2006/main">
              <a:ext uri="{FF2B5EF4-FFF2-40B4-BE49-F238E27FC236}">
                <a16:creationId xmlns:a16="http://schemas.microsoft.com/office/drawing/2014/main" id="{6FEEE82B-2536-4055-919E-D2D8DF41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19450"/>
            <a:ext cx="2667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164C68"/>
          </a:solidFill>
          <a:ln xmlns:a="http://schemas.openxmlformats.org/drawingml/2006/main" w="0">
            <a:solidFill>
              <a:srgbClr val="164C68"/>
            </a:solidFill>
            <a:prstDash val="solid"/>
          </a:ln>
        </p:spPr>
      </p:sp>
      <p:sp>
        <p:nvSpPr>
          <p:cNvPr id="92" name="conclusion-2-numtext">
            <a:extLst xmlns:a="http://schemas.openxmlformats.org/drawingml/2006/main">
              <a:ext uri="{FF2B5EF4-FFF2-40B4-BE49-F238E27FC236}">
                <a16:creationId xmlns:a16="http://schemas.microsoft.com/office/drawing/2014/main" id="{3E7EBC5A-0BF5-4391-A90D-503C440B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480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166"/>
          </a:bodyPr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3" name="conclusion-2-text">
            <a:extLst xmlns:a="http://schemas.openxmlformats.org/drawingml/2006/main">
              <a:ext uri="{FF2B5EF4-FFF2-40B4-BE49-F238E27FC236}">
                <a16:creationId xmlns:a16="http://schemas.microsoft.com/office/drawing/2014/main" id="{48A503AB-9014-470F-B619-C9F20F74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3209925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673"/>
          </a:bodyPr>
          <a:lstStyle xmlns:a="http://schemas.openxmlformats.org/drawingml/2006/main"/>
          <a:p xmlns:a="http://schemas.openxmlformats.org/drawingml/2006/main">
            <a:pPr algn="l">
              <a:defRPr sz="1088" b="0">
                <a:solidFill>
                  <a:srgbClr val="16303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6303D"/>
                </a:solidFill>
                <a:latin typeface="DejaVu Sans"/>
                <a:ea typeface="DejaVu Sans"/>
                <a:cs typeface="DejaVu Sans"/>
              </a:rPr>
              <a:t>Component mapping recovers evidence hidden by parent-level naming and product structure.</a:t>
            </a:r>
          </a:p>
        </p:txBody>
      </p:sp>
      <p:sp>
        <p:nvSpPr>
          <p:cNvPr id="94" name="conclusion-3-num">
            <a:extLst xmlns:a="http://schemas.openxmlformats.org/drawingml/2006/main">
              <a:ext uri="{FF2B5EF4-FFF2-40B4-BE49-F238E27FC236}">
                <a16:creationId xmlns:a16="http://schemas.microsoft.com/office/drawing/2014/main" id="{1134E203-1B2F-4803-83C6-5293E5A9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905250"/>
            <a:ext cx="2667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95" name="conclusion-3-numtext">
            <a:extLst xmlns:a="http://schemas.openxmlformats.org/drawingml/2006/main">
              <a:ext uri="{FF2B5EF4-FFF2-40B4-BE49-F238E27FC236}">
                <a16:creationId xmlns:a16="http://schemas.microsoft.com/office/drawing/2014/main" id="{16631B75-0465-4BF1-9118-AC9E85DF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9338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166"/>
          </a:bodyPr>
          <a:lstStyle xmlns:a="http://schemas.openxmlformats.org/drawingml/2006/main"/>
          <a:p xmlns:a="http://schemas.openxmlformats.org/drawingml/2006/main">
            <a:pPr algn="ctr">
              <a:def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6" name="conclusion-3-text">
            <a:extLst xmlns:a="http://schemas.openxmlformats.org/drawingml/2006/main">
              <a:ext uri="{FF2B5EF4-FFF2-40B4-BE49-F238E27FC236}">
                <a16:creationId xmlns:a16="http://schemas.microsoft.com/office/drawing/2014/main" id="{FFA6F30F-0A3D-4B4D-BB79-0C13DBE0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3895725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125"/>
          </a:bodyPr>
          <a:lstStyle xmlns:a="http://schemas.openxmlformats.org/drawingml/2006/main"/>
          <a:p xmlns:a="http://schemas.openxmlformats.org/drawingml/2006/main">
            <a:pPr algn="l">
              <a:defRPr sz="1088" b="1">
                <a:solidFill>
                  <a:srgbClr val="16303D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6303D"/>
                </a:solidFill>
                <a:latin typeface="DejaVu Sans"/>
                <a:ea typeface="DejaVu Sans"/>
                <a:cs typeface="DejaVu Sans"/>
              </a:rPr>
              <a:t>Integrated, component-aware harmonization supports more reliable cardiovascular pharmacoinformatics.</a:t>
            </a:r>
          </a:p>
        </p:txBody>
      </p:sp>
      <p:sp>
        <p:nvSpPr>
          <p:cNvPr id="97" name="ack-card">
            <a:extLst xmlns:a="http://schemas.openxmlformats.org/drawingml/2006/main">
              <a:ext uri="{FF2B5EF4-FFF2-40B4-BE49-F238E27FC236}">
                <a16:creationId xmlns:a16="http://schemas.microsoft.com/office/drawing/2014/main" id="{AE207846-14BC-418F-9699-79584923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838700"/>
            <a:ext cx="2876550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0B2F45"/>
          </a:solidFill>
          <a:ln xmlns:a="http://schemas.openxmlformats.org/drawingml/2006/main" w="0">
            <a:solidFill>
              <a:srgbClr val="0B2F45"/>
            </a:solidFill>
            <a:prstDash val="solid"/>
          </a:ln>
        </p:spPr>
      </p:sp>
      <p:sp>
        <p:nvSpPr>
          <p:cNvPr id="98" name="acknowledgments-accent">
            <a:extLst xmlns:a="http://schemas.openxmlformats.org/drawingml/2006/main">
              <a:ext uri="{FF2B5EF4-FFF2-40B4-BE49-F238E27FC236}">
                <a16:creationId xmlns:a16="http://schemas.microsoft.com/office/drawing/2014/main" id="{863207E4-6777-49F1-A764-654E8708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991100"/>
            <a:ext cx="66675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1A7A3"/>
          </a:solidFill>
          <a:ln xmlns:a="http://schemas.openxmlformats.org/drawingml/2006/main" w="0">
            <a:solidFill>
              <a:srgbClr val="11A7A3"/>
            </a:solidFill>
            <a:prstDash val="solid"/>
          </a:ln>
        </p:spPr>
      </p:sp>
      <p:sp>
        <p:nvSpPr>
          <p:cNvPr id="99" name="acknowledgments-title-light">
            <a:extLst xmlns:a="http://schemas.openxmlformats.org/drawingml/2006/main">
              <a:ext uri="{FF2B5EF4-FFF2-40B4-BE49-F238E27FC236}">
                <a16:creationId xmlns:a16="http://schemas.microsoft.com/office/drawing/2014/main" id="{8AF7A074-84B1-4CC3-959C-781641DC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962525"/>
            <a:ext cx="2362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ACKNOWLEDGMENTS</a:t>
            </a:r>
          </a:p>
        </p:txBody>
      </p:sp>
      <p:sp>
        <p:nvSpPr>
          <p:cNvPr id="100" name="acknowledgments-body">
            <a:extLst xmlns:a="http://schemas.openxmlformats.org/drawingml/2006/main">
              <a:ext uri="{FF2B5EF4-FFF2-40B4-BE49-F238E27FC236}">
                <a16:creationId xmlns:a16="http://schemas.microsoft.com/office/drawing/2014/main" id="{F4B9BAA0-864C-4B78-A656-DFC7102A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334000"/>
            <a:ext cx="2533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07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DCEBF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CEBF0"/>
                </a:solidFill>
                <a:latin typeface="DejaVu Sans"/>
                <a:ea typeface="DejaVu Sans"/>
                <a:cs typeface="DejaVu Sans"/>
              </a:rPr>
              <a:t>This study was supported by the Doctoral School of Natural Sciences, Moldova State University.</a:t>
            </a:r>
          </a:p>
        </p:txBody>
      </p:sp>
      <p:sp>
        <p:nvSpPr>
          <p:cNvPr id="101" name="ack-rule">
            <a:extLst xmlns:a="http://schemas.openxmlformats.org/drawingml/2006/main">
              <a:ext uri="{FF2B5EF4-FFF2-40B4-BE49-F238E27FC236}">
                <a16:creationId xmlns:a16="http://schemas.microsoft.com/office/drawing/2014/main" id="{63B10BCB-A9F6-4FCB-A00D-8BA57959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962650"/>
            <a:ext cx="253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C6577"/>
          </a:solidFill>
          <a:ln xmlns:a="http://schemas.openxmlformats.org/drawingml/2006/main" w="0">
            <a:solidFill>
              <a:srgbClr val="3C6577"/>
            </a:solidFill>
            <a:prstDash val="solid"/>
          </a:ln>
        </p:spPr>
      </p:sp>
      <p:sp>
        <p:nvSpPr>
          <p:cNvPr id="102" name="sources">
            <a:extLst xmlns:a="http://schemas.openxmlformats.org/drawingml/2006/main">
              <a:ext uri="{FF2B5EF4-FFF2-40B4-BE49-F238E27FC236}">
                <a16:creationId xmlns:a16="http://schemas.microsoft.com/office/drawing/2014/main" id="{851C0A9C-F547-449A-A587-D8A60611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086475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97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9FD9D7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9FD9D7"/>
                </a:solidFill>
                <a:latin typeface="DejaVu Sans"/>
                <a:ea typeface="DejaVu Sans"/>
                <a:cs typeface="DejaVu Sans"/>
              </a:rPr>
              <a:t>DATA SOURCES  WHO ATC/DDD 2026 • PubChem • ChEMBL 36 • DrugBank</a:t>
            </a:r>
          </a:p>
        </p:txBody>
      </p:sp>
      <p:sp>
        <p:nvSpPr>
          <p:cNvPr id="103" name="footer-note">
            <a:extLst xmlns:a="http://schemas.openxmlformats.org/drawingml/2006/main">
              <a:ext uri="{FF2B5EF4-FFF2-40B4-BE49-F238E27FC236}">
                <a16:creationId xmlns:a16="http://schemas.microsoft.com/office/drawing/2014/main" id="{B4B149C8-B0D5-4924-B446-EB6B1672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638925"/>
            <a:ext cx="114681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283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5C6F78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5C6F78"/>
                </a:solidFill>
                <a:latin typeface="DejaVu Sans"/>
                <a:ea typeface="DejaVu Sans"/>
                <a:cs typeface="DejaVu Sans"/>
              </a:rPr>
              <a:t>Component-aware harmonization preserves both the clinical product concept and its chemical ingredients.</a:t>
            </a:r>
          </a:p>
        </p:txBody>
      </p:sp>
    </p:spTree>
    <p:extLst>
      <p:ext uri="{BB962C8B-B14F-4D97-AF65-F5344CB8AC3E}">
        <p14:creationId xmlns:p14="http://schemas.microsoft.com/office/powerpoint/2010/main" val="1441174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2026-09-11T11:05:31.2100000Z</dcterms:created>
  <dcterms:modified xsi:type="dcterms:W3CDTF">2026-09-11T11:05:31.2100000Z</dcterms:modified>
</coreProperties>
</file>