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_rels/presentation.xml.rels" ContentType="application/vnd.openxmlformats-package.relationships+xml"/>
  <Override PartName="/ppt/presentation.xml" ContentType="application/vnd.openxmlformats-officedocument.presentationml.presentation.main+xml"/>
  <Override PartName="/ppt/slideMasters/_rels/slideMaster11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_rels/slide1.xml.rels" ContentType="application/vnd.openxmlformats-package.relationshi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</p:sldMasterIdLst>
  <p:sldIdLst>
    <p:sldId id="256" r:id="rId13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" Target="slides/slide1.xml"/><Relationship Id="rId1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AE955D2-0E22-4209-A36B-ADB9764021B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688772F5-6104-4271-B5B9-545571A37AC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D35F8C6C-9046-4B7F-AAFF-F656AF0FBB2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3DC37CC2-5345-4124-B9CC-B61ACD113E9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FC85BA18-A6CB-445D-BB69-25D93098B3B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E554C271-1BBA-4BFF-96F9-ED0342E701C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E3359D89-C063-4452-B63C-212059D1D7B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C8E8FBEC-096B-459A-AB1B-E4FDE9BB1A7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7285C3C5-6C54-40D4-9A1B-DF9FE50D26C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642FAD62-07AB-4F6B-BDFC-2CFE533ADC4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C7DF9D08-DD16-40C0-9039-E3274049B15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ru-RU" sz="6000" spc="-1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b="0" lang="ru-RU" sz="6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3D060E0-5B7A-49FD-BA9D-34A3CE8D6315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BC58A83-1668-4DA0-B43E-9EBC4F9005B7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A0BCF12-14F3-441F-836F-A1B503D31FD6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E0F917F-E650-416F-8F97-470AAFDFB147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6000" spc="-1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b="0" lang="ru-RU" sz="6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Образец текста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B7BDF7D-6872-4E84-853A-D3D744A24C64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PlaceHolder 6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43EEDD6-FCEB-4168-A93D-6BA118FE143F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" name="PlaceHolder 6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7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8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E8074D9-236F-4C0D-8243-3EA5C81AB5F5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4832F9C-DFF8-4C3C-8B2B-D0BBB535A4D5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C0CDE92-B243-4F61-9CAD-8A31BF378227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3200" spc="-1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8" name="PlaceHolder 6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67C8A9D-53A0-4053-972A-A5278B047109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3200" spc="-1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Второй уровень структуры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Третий уровень структуры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Пятый уровень структуры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Шестой уровень структуры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Седьмой уровень структуры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3" name="PlaceHolder 5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4" name="PlaceHolder 6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02D43F9-9369-4DF0-9853-DF8BE85E35F2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0" y="26280"/>
            <a:ext cx="6089760" cy="15937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1" lang="en-US" sz="2400" spc="-1" strike="noStrike">
                <a:solidFill>
                  <a:srgbClr val="ff0000"/>
                </a:solidFill>
                <a:latin typeface="Calibri Light"/>
              </a:rPr>
              <a:t>ASSOCIATION OF TP53 c.215G&gt;C POLYMORPHISM WITH BREAST CANCER RISK IN AZERBAIJANI WOMEN</a:t>
            </a:r>
            <a:br>
              <a:rPr sz="2400"/>
            </a:b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subTitle"/>
          </p:nvPr>
        </p:nvSpPr>
        <p:spPr>
          <a:xfrm>
            <a:off x="0" y="1419480"/>
            <a:ext cx="6101640" cy="17272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0">
            <a:noFill/>
          </a:ln>
        </p:spPr>
        <p:txBody>
          <a:bodyPr lIns="91440" rIns="91440" tIns="45720" bIns="45720" anchor="t">
            <a:normAutofit fontScale="55811" lnSpcReduction="10000"/>
          </a:bodyPr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2400" spc="-1" strike="noStrike" u="sng">
                <a:solidFill>
                  <a:schemeClr val="dk1"/>
                </a:solidFill>
                <a:uFillTx/>
                <a:latin typeface="Calibri"/>
              </a:rPr>
              <a:t>Safarzade Zumrud*</a:t>
            </a:r>
            <a:r>
              <a:rPr b="1" lang="en-US" sz="2400" spc="-1" strike="noStrike">
                <a:solidFill>
                  <a:schemeClr val="dk1"/>
                </a:solidFill>
                <a:latin typeface="Calibri"/>
              </a:rPr>
              <a:t>, </a:t>
            </a: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0009-0003-7917-2939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chemeClr val="dk1"/>
                </a:solidFill>
                <a:latin typeface="Calibri"/>
              </a:rPr>
              <a:t>Bayram Bayramov, </a:t>
            </a: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0000-0002-5176-2174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chemeClr val="dk1"/>
                </a:solidFill>
                <a:latin typeface="Calibri"/>
              </a:rPr>
              <a:t>Adil Allahverdiyev, </a:t>
            </a: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0000-0002-7031-5986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i="1" lang="en-US" sz="2400" spc="-1" strike="noStrike">
                <a:solidFill>
                  <a:schemeClr val="dk1"/>
                </a:solidFill>
                <a:latin typeface="Calibri"/>
              </a:rPr>
              <a:t>1. Laboratory of Human Genetics, Genetic Resources Institute of Ministry of Science and Education, Baku AZ1106, Azerbaijan</a:t>
            </a:r>
            <a:br>
              <a:rPr sz="2400"/>
            </a:br>
            <a:r>
              <a:rPr b="0" i="1" lang="en-US" sz="2400" spc="-1" strike="noStrike">
                <a:solidFill>
                  <a:schemeClr val="dk1"/>
                </a:solidFill>
                <a:latin typeface="Calibri"/>
              </a:rPr>
              <a:t>2. The V. Y. Akhundov Scientific Research Medical Preventive Institute, Baku AZ1065, Azerbaijan</a:t>
            </a:r>
            <a:br>
              <a:rPr sz="2400"/>
            </a:br>
            <a:r>
              <a:rPr b="0" i="1" lang="en-US" sz="2400" spc="-1" strike="noStrike">
                <a:solidFill>
                  <a:schemeClr val="dk1"/>
                </a:solidFill>
                <a:latin typeface="Calibri"/>
              </a:rPr>
              <a:t>Corresponding author: zum.mukh@gmail.com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Прямоугольник 3"/>
          <p:cNvSpPr/>
          <p:nvPr/>
        </p:nvSpPr>
        <p:spPr>
          <a:xfrm>
            <a:off x="0" y="3146760"/>
            <a:ext cx="6089760" cy="9126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This study aimed to evaluate the association between the TP53 c.215G&gt;C polymorphism and breast cancer risk in an Azerbaijani population. 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8" name="Прямоугольник 4"/>
          <p:cNvSpPr/>
          <p:nvPr/>
        </p:nvSpPr>
        <p:spPr>
          <a:xfrm>
            <a:off x="0" y="3995640"/>
            <a:ext cx="6089760" cy="2832840"/>
          </a:xfrm>
          <a:prstGeom prst="rect">
            <a:avLst/>
          </a:prstGeom>
          <a:solidFill>
            <a:schemeClr val="accent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800" spc="-1" strike="noStrike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Methods</a:t>
            </a:r>
            <a:r>
              <a:rPr b="0" lang="en-US" sz="1800" spc="-1" strike="noStrike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:</a:t>
            </a:r>
            <a:r>
              <a:rPr b="0" lang="en-US" sz="1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 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b="1" lang="en-US" sz="1800" spc="-1" strike="noStrike">
                <a:solidFill>
                  <a:schemeClr val="dk1"/>
                </a:solidFill>
                <a:latin typeface="Calibri"/>
                <a:ea typeface="Times New Roman"/>
              </a:rPr>
              <a:t>148 women</a:t>
            </a:r>
            <a:r>
              <a:rPr b="0" lang="en-US" sz="1800" spc="-1" strike="noStrike">
                <a:solidFill>
                  <a:schemeClr val="dk1"/>
                </a:solidFill>
                <a:latin typeface="Calibri"/>
                <a:ea typeface="Times New Roman"/>
              </a:rPr>
              <a:t> with histopathologically confirmed primary breast cancer (2021–2024) 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b="1" lang="en-US" sz="1800" spc="-1" strike="noStrike">
                <a:solidFill>
                  <a:schemeClr val="dk1"/>
                </a:solidFill>
                <a:latin typeface="Calibri"/>
                <a:ea typeface="Times New Roman"/>
              </a:rPr>
              <a:t>162 age-matched healthy controls</a:t>
            </a:r>
            <a:r>
              <a:rPr b="0" lang="en-US" sz="1800" spc="-1" strike="noStrike">
                <a:solidFill>
                  <a:schemeClr val="dk1"/>
                </a:solidFill>
                <a:latin typeface="Calibri"/>
                <a:ea typeface="Times New Roman"/>
              </a:rPr>
              <a:t> without personal or family history of cancer 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  <a:ea typeface="Times New Roman"/>
              </a:rPr>
              <a:t>Peripheral blood samples collected from all participants 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  <a:ea typeface="Times New Roman"/>
              </a:rPr>
              <a:t>Genomic DNA extracted and </a:t>
            </a:r>
            <a:r>
              <a:rPr b="1" lang="en-US" sz="1800" spc="-1" strike="noStrike">
                <a:solidFill>
                  <a:schemeClr val="dk1"/>
                </a:solidFill>
                <a:latin typeface="Calibri"/>
                <a:ea typeface="Times New Roman"/>
              </a:rPr>
              <a:t>TP53 c.215G&gt;C polymorphism</a:t>
            </a:r>
            <a:r>
              <a:rPr b="0" lang="en-US" sz="1800" spc="-1" strike="noStrike">
                <a:solidFill>
                  <a:schemeClr val="dk1"/>
                </a:solidFill>
                <a:latin typeface="Calibri"/>
                <a:ea typeface="Times New Roman"/>
              </a:rPr>
              <a:t> genotyped by </a:t>
            </a:r>
            <a:r>
              <a:rPr b="1" lang="en-US" sz="1800" spc="-1" strike="noStrike">
                <a:solidFill>
                  <a:schemeClr val="dk1"/>
                </a:solidFill>
                <a:latin typeface="Calibri"/>
                <a:ea typeface="Times New Roman"/>
              </a:rPr>
              <a:t>PCR-RFLP</a:t>
            </a:r>
            <a:r>
              <a:rPr b="0" lang="en-US" sz="1800" spc="-1" strike="noStrike">
                <a:solidFill>
                  <a:schemeClr val="dk1"/>
                </a:solidFill>
                <a:latin typeface="Calibri"/>
                <a:ea typeface="Times New Roman"/>
              </a:rPr>
              <a:t> 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  <a:ea typeface="Times New Roman"/>
              </a:rPr>
              <a:t>Genotype and allele frequencies analyzed for association with </a:t>
            </a:r>
            <a:r>
              <a:rPr b="1" lang="en-US" sz="1800" spc="-1" strike="noStrike">
                <a:solidFill>
                  <a:schemeClr val="dk1"/>
                </a:solidFill>
                <a:latin typeface="Calibri"/>
                <a:ea typeface="Times New Roman"/>
              </a:rPr>
              <a:t>breast cancer risk</a:t>
            </a:r>
            <a:endParaRPr b="0" lang="ru-RU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9" name="Прямоугольник 5"/>
          <p:cNvSpPr/>
          <p:nvPr/>
        </p:nvSpPr>
        <p:spPr>
          <a:xfrm>
            <a:off x="6084360" y="27000"/>
            <a:ext cx="6101640" cy="676440"/>
          </a:xfrm>
          <a:prstGeom prst="rect">
            <a:avLst/>
          </a:prstGeom>
          <a:solidFill>
            <a:schemeClr val="accent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 defTabSz="914400">
              <a:lnSpc>
                <a:spcPct val="107000"/>
              </a:lnSpc>
            </a:pPr>
            <a:r>
              <a:rPr b="1" lang="en-US" sz="1800" spc="-1" strike="noStrike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Results: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algn="just" defTabSz="914400">
              <a:lnSpc>
                <a:spcPct val="107000"/>
              </a:lnSpc>
            </a:pPr>
            <a:r>
              <a:rPr b="1" lang="ru-RU" sz="1800" spc="-1" strike="noStrike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Прямоугольник 7"/>
          <p:cNvSpPr/>
          <p:nvPr/>
        </p:nvSpPr>
        <p:spPr>
          <a:xfrm>
            <a:off x="6078240" y="5296680"/>
            <a:ext cx="6113160" cy="155664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 defTabSz="914400">
              <a:lnSpc>
                <a:spcPct val="107000"/>
              </a:lnSpc>
            </a:pPr>
            <a:r>
              <a:rPr b="1" lang="en-US" sz="1800" spc="-1" strike="noStrike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Conclusion:</a:t>
            </a:r>
            <a:r>
              <a:rPr b="0" lang="en-US" sz="1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 The TP53 c.215G&gt;C polymorphism, particularly the CC genotype and the C allele, is associated with an increased risk of breast cancer among the Azerbaijani population. Larger, independent studies are needed to validate these findings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71" name="Таблица 18"/>
          <p:cNvGraphicFramePr/>
          <p:nvPr/>
        </p:nvGraphicFramePr>
        <p:xfrm>
          <a:off x="6072480" y="685800"/>
          <a:ext cx="6113160" cy="1483200"/>
        </p:xfrm>
        <a:graphic>
          <a:graphicData uri="http://schemas.openxmlformats.org/drawingml/2006/table">
            <a:tbl>
              <a:tblPr/>
              <a:tblGrid>
                <a:gridCol w="2037600"/>
                <a:gridCol w="2037600"/>
                <a:gridCol w="2037600"/>
              </a:tblGrid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en-US" sz="1800" spc="-1" strike="noStrike">
                          <a:solidFill>
                            <a:schemeClr val="lt1"/>
                          </a:solidFill>
                          <a:latin typeface="Calibri"/>
                        </a:rPr>
                        <a:t>Genotipe </a:t>
                      </a:r>
                      <a:endParaRPr b="0" lang="ru-RU" sz="18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en-US" sz="1800" spc="-1" strike="noStrike">
                          <a:solidFill>
                            <a:schemeClr val="lt1"/>
                          </a:solidFill>
                          <a:latin typeface="Calibri"/>
                        </a:rPr>
                        <a:t>Patients (n=148)</a:t>
                      </a:r>
                      <a:endParaRPr b="0" lang="ru-RU" sz="18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en-US" sz="1800" spc="-1" strike="noStrike">
                          <a:solidFill>
                            <a:schemeClr val="lt1"/>
                          </a:solidFill>
                          <a:latin typeface="Calibri"/>
                        </a:rPr>
                        <a:t>Controls (n=162)</a:t>
                      </a:r>
                      <a:endParaRPr b="0" lang="ru-RU" sz="18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370800"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az-Latn-AZ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GG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16.2%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23.5%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az-Latn-AZ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GC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45,9%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48,1%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en-US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CC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37,8%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chemeClr val="dk1"/>
                          </a:solidFill>
                          <a:latin typeface="Calibri"/>
                        </a:rPr>
                        <a:t>28,4%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2" name="Прямоугольник 19"/>
          <p:cNvSpPr/>
          <p:nvPr/>
        </p:nvSpPr>
        <p:spPr>
          <a:xfrm>
            <a:off x="6095880" y="2157120"/>
            <a:ext cx="6095520" cy="3107160"/>
          </a:xfrm>
          <a:prstGeom prst="rect">
            <a:avLst/>
          </a:prstGeom>
          <a:solidFill>
            <a:srgbClr val="92d05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🧬 </a:t>
            </a:r>
            <a:r>
              <a:rPr b="1" lang="en-US" sz="1800" spc="-1" strike="noStrike">
                <a:solidFill>
                  <a:schemeClr val="dk1"/>
                </a:solidFill>
                <a:latin typeface="Calibri"/>
              </a:rPr>
              <a:t>CC genotype</a:t>
            </a:r>
            <a:br>
              <a:rPr sz="1800"/>
            </a:br>
            <a:r>
              <a:rPr b="1" lang="en-US" sz="1800" spc="-1" strike="noStrike">
                <a:solidFill>
                  <a:schemeClr val="dk1"/>
                </a:solidFill>
                <a:latin typeface="Calibri"/>
              </a:rPr>
              <a:t>OR = 1.92</a:t>
            </a: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 (95% CI: 1.01–3.66), </a:t>
            </a:r>
            <a:r>
              <a:rPr b="1" lang="en-US" sz="1800" spc="-1" strike="noStrike">
                <a:solidFill>
                  <a:schemeClr val="dk1"/>
                </a:solidFill>
                <a:latin typeface="Calibri"/>
              </a:rPr>
              <a:t>p = 0.045</a:t>
            </a:r>
            <a:br>
              <a:rPr sz="1800"/>
            </a:b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→ Associated with increased breast cancer risk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🔹 </a:t>
            </a:r>
            <a:r>
              <a:rPr b="1" lang="en-US" sz="1800" spc="-1" strike="noStrike">
                <a:solidFill>
                  <a:schemeClr val="dk1"/>
                </a:solidFill>
                <a:latin typeface="Calibri"/>
              </a:rPr>
              <a:t>C allele</a:t>
            </a:r>
            <a:br>
              <a:rPr sz="1800"/>
            </a:b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Patients: </a:t>
            </a:r>
            <a:r>
              <a:rPr b="1" lang="en-US" sz="1800" spc="-1" strike="noStrike">
                <a:solidFill>
                  <a:schemeClr val="dk1"/>
                </a:solidFill>
                <a:latin typeface="Calibri"/>
              </a:rPr>
              <a:t>60.8%</a:t>
            </a: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 vs Controls: </a:t>
            </a:r>
            <a:r>
              <a:rPr b="1" lang="en-US" sz="1800" spc="-1" strike="noStrike">
                <a:solidFill>
                  <a:schemeClr val="dk1"/>
                </a:solidFill>
                <a:latin typeface="Calibri"/>
              </a:rPr>
              <a:t>52.5%</a:t>
            </a:r>
            <a:br>
              <a:rPr sz="1800"/>
            </a:br>
            <a:r>
              <a:rPr b="1" lang="en-US" sz="1800" spc="-1" strike="noStrike">
                <a:solidFill>
                  <a:schemeClr val="dk1"/>
                </a:solidFill>
                <a:latin typeface="Calibri"/>
              </a:rPr>
              <a:t>OR = 1.40</a:t>
            </a: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 (95% CI: 1.02–1.93), </a:t>
            </a:r>
            <a:r>
              <a:rPr b="1" lang="en-US" sz="1800" spc="-1" strike="noStrike">
                <a:solidFill>
                  <a:schemeClr val="dk1"/>
                </a:solidFill>
                <a:latin typeface="Calibri"/>
              </a:rPr>
              <a:t>p = 0.036</a:t>
            </a:r>
            <a:br>
              <a:rPr sz="1800"/>
            </a:b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→ Associated with increased susceptibility to breast cancer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📊 </a:t>
            </a: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A trend toward a </a:t>
            </a:r>
            <a:r>
              <a:rPr b="1" lang="en-US" sz="1800" spc="-1" strike="noStrike">
                <a:solidFill>
                  <a:schemeClr val="dk1"/>
                </a:solidFill>
                <a:latin typeface="Calibri"/>
              </a:rPr>
              <a:t>dominant effect of the C allele</a:t>
            </a: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 was observed.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✓ </a:t>
            </a: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Control genotype distribution was consistent with </a:t>
            </a:r>
            <a:r>
              <a:rPr b="1" lang="en-US" sz="1800" spc="-1" strike="noStrike">
                <a:solidFill>
                  <a:schemeClr val="dk1"/>
                </a:solidFill>
                <a:latin typeface="Calibri"/>
              </a:rPr>
              <a:t>Hardy–Weinberg equilibrium (HWE)</a:t>
            </a: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.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</TotalTime>
  <Application>LibreOffice/24.2.7.2$Linux_X86_64 LibreOffice_project/420$Build-2</Application>
  <AppVersion>15.0000</AppVersion>
  <Words>188</Words>
  <Paragraphs>31</Paragraphs>
  <Company>SPecialiST RePack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2026-09-15T07:19:07Z</dcterms:created>
  <dc:creator>LENOVO</dc:creator>
  <dc:description/>
  <dc:language>ru-RU</dc:language>
  <cp:lastModifiedBy/>
  <dcterms:modified xsi:type="dcterms:W3CDTF">2026-09-17T16:09:39Z</dcterms:modified>
  <cp:revision>6</cp:revision>
  <dc:subject/>
  <dc:title>ASSOCIATION OF TP53 c.215G&gt;C POLYMORPHISM WITH BREAST CANCER RISK IN AZERBAIJANI WOMEN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i4>1</vt:i4>
  </property>
</Properties>
</file>