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30268863" cy="42794238"/>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78">
          <p15:clr>
            <a:srgbClr val="A4A3A4"/>
          </p15:clr>
        </p15:guide>
        <p15:guide id="2" pos="953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DF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p:cViewPr>
        <p:scale>
          <a:sx n="24" d="100"/>
          <a:sy n="24" d="100"/>
        </p:scale>
        <p:origin x="1134" y="-2766"/>
      </p:cViewPr>
      <p:guideLst>
        <p:guide orient="horz" pos="13478"/>
        <p:guide pos="953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8" name="PlaceHolder 1"/>
          <p:cNvSpPr>
            <a:spLocks noGrp="1" noRot="1" noChangeAspect="1"/>
          </p:cNvSpPr>
          <p:nvPr>
            <p:ph type="sldImg"/>
          </p:nvPr>
        </p:nvSpPr>
        <p:spPr>
          <a:xfrm>
            <a:off x="533520" y="764280"/>
            <a:ext cx="6704640" cy="3771360"/>
          </a:xfrm>
          <a:prstGeom prst="rect">
            <a:avLst/>
          </a:prstGeom>
        </p:spPr>
        <p:txBody>
          <a:bodyPr lIns="0" tIns="0" rIns="0" bIns="0" anchor="ctr">
            <a:noAutofit/>
          </a:bodyPr>
          <a:lstStyle/>
          <a:p>
            <a:pPr algn="ctr"/>
            <a:r>
              <a:rPr lang="en-US" sz="4400" b="0" strike="noStrike" spc="-1">
                <a:latin typeface="Arial"/>
              </a:rPr>
              <a:t>Click to move the slide</a:t>
            </a:r>
          </a:p>
        </p:txBody>
      </p:sp>
      <p:sp>
        <p:nvSpPr>
          <p:cNvPr id="39" name="PlaceHolder 2"/>
          <p:cNvSpPr>
            <a:spLocks noGrp="1"/>
          </p:cNvSpPr>
          <p:nvPr>
            <p:ph type="body"/>
          </p:nvPr>
        </p:nvSpPr>
        <p:spPr>
          <a:xfrm>
            <a:off x="777240" y="4777560"/>
            <a:ext cx="6217560" cy="4525920"/>
          </a:xfrm>
          <a:prstGeom prst="rect">
            <a:avLst/>
          </a:prstGeom>
        </p:spPr>
        <p:txBody>
          <a:bodyPr lIns="0" tIns="0" rIns="0" bIns="0">
            <a:noAutofit/>
          </a:bodyPr>
          <a:lstStyle/>
          <a:p>
            <a:r>
              <a:rPr lang="en-US" sz="2000" b="0" strike="noStrike" spc="-1">
                <a:latin typeface="Arial"/>
              </a:rPr>
              <a:t>Click to edit the notes format</a:t>
            </a:r>
          </a:p>
        </p:txBody>
      </p:sp>
      <p:sp>
        <p:nvSpPr>
          <p:cNvPr id="40" name="PlaceHolder 3"/>
          <p:cNvSpPr>
            <a:spLocks noGrp="1"/>
          </p:cNvSpPr>
          <p:nvPr>
            <p:ph type="hdr"/>
          </p:nvPr>
        </p:nvSpPr>
        <p:spPr>
          <a:xfrm>
            <a:off x="0" y="0"/>
            <a:ext cx="3372840" cy="502560"/>
          </a:xfrm>
          <a:prstGeom prst="rect">
            <a:avLst/>
          </a:prstGeom>
        </p:spPr>
        <p:txBody>
          <a:bodyPr lIns="0" tIns="0" rIns="0" bIns="0">
            <a:noAutofit/>
          </a:bodyPr>
          <a:lstStyle/>
          <a:p>
            <a:r>
              <a:rPr lang="en-US" sz="1400" b="0" strike="noStrike" spc="-1">
                <a:latin typeface="Times New Roman"/>
              </a:rPr>
              <a:t> </a:t>
            </a:r>
          </a:p>
        </p:txBody>
      </p:sp>
      <p:sp>
        <p:nvSpPr>
          <p:cNvPr id="41" name="PlaceHolder 4"/>
          <p:cNvSpPr>
            <a:spLocks noGrp="1"/>
          </p:cNvSpPr>
          <p:nvPr>
            <p:ph type="dt"/>
          </p:nvPr>
        </p:nvSpPr>
        <p:spPr>
          <a:xfrm>
            <a:off x="4399200" y="0"/>
            <a:ext cx="3372840" cy="502560"/>
          </a:xfrm>
          <a:prstGeom prst="rect">
            <a:avLst/>
          </a:prstGeom>
        </p:spPr>
        <p:txBody>
          <a:bodyPr lIns="0" tIns="0" rIns="0" bIns="0">
            <a:noAutofit/>
          </a:bodyPr>
          <a:lstStyle/>
          <a:p>
            <a:pPr algn="r"/>
            <a:r>
              <a:rPr lang="en-US" sz="1400" b="0" strike="noStrike" spc="-1">
                <a:latin typeface="Times New Roman"/>
              </a:rPr>
              <a:t> </a:t>
            </a:r>
          </a:p>
        </p:txBody>
      </p:sp>
      <p:sp>
        <p:nvSpPr>
          <p:cNvPr id="42" name="PlaceHolder 5"/>
          <p:cNvSpPr>
            <a:spLocks noGrp="1"/>
          </p:cNvSpPr>
          <p:nvPr>
            <p:ph type="ftr"/>
          </p:nvPr>
        </p:nvSpPr>
        <p:spPr>
          <a:xfrm>
            <a:off x="0" y="9555480"/>
            <a:ext cx="3372840" cy="502560"/>
          </a:xfrm>
          <a:prstGeom prst="rect">
            <a:avLst/>
          </a:prstGeom>
        </p:spPr>
        <p:txBody>
          <a:bodyPr lIns="0" tIns="0" rIns="0" bIns="0" anchor="b">
            <a:noAutofit/>
          </a:bodyPr>
          <a:lstStyle/>
          <a:p>
            <a:r>
              <a:rPr lang="en-US" sz="1400" b="0" strike="noStrike" spc="-1">
                <a:latin typeface="Times New Roman"/>
              </a:rPr>
              <a:t> </a:t>
            </a:r>
          </a:p>
        </p:txBody>
      </p:sp>
      <p:sp>
        <p:nvSpPr>
          <p:cNvPr id="43" name="PlaceHolder 6"/>
          <p:cNvSpPr>
            <a:spLocks noGrp="1"/>
          </p:cNvSpPr>
          <p:nvPr>
            <p:ph type="sldNum"/>
          </p:nvPr>
        </p:nvSpPr>
        <p:spPr>
          <a:xfrm>
            <a:off x="4399200" y="9555480"/>
            <a:ext cx="3372840" cy="502560"/>
          </a:xfrm>
          <a:prstGeom prst="rect">
            <a:avLst/>
          </a:prstGeom>
        </p:spPr>
        <p:txBody>
          <a:bodyPr lIns="0" tIns="0" rIns="0" bIns="0" anchor="b">
            <a:noAutofit/>
          </a:bodyPr>
          <a:lstStyle/>
          <a:p>
            <a:pPr algn="r"/>
            <a:fld id="{18C836E7-4A14-4A85-B22B-BD1173AA0D16}" type="slidenum">
              <a:rPr lang="en-US" sz="1400" b="0" strike="noStrike" spc="-1">
                <a:latin typeface="Times New Roman"/>
              </a:rPr>
              <a:t>‹#›</a:t>
            </a:fld>
            <a:endParaRPr lang="en-US" sz="1400" b="0" strike="noStrike" spc="-1">
              <a:latin typeface="Times New Roman"/>
            </a:endParaRPr>
          </a:p>
        </p:txBody>
      </p:sp>
    </p:spTree>
    <p:extLst>
      <p:ext uri="{BB962C8B-B14F-4D97-AF65-F5344CB8AC3E}">
        <p14:creationId xmlns:p14="http://schemas.microsoft.com/office/powerpoint/2010/main" val="1529830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PlaceHolder 1"/>
          <p:cNvSpPr>
            <a:spLocks noGrp="1" noRot="1" noChangeAspect="1"/>
          </p:cNvSpPr>
          <p:nvPr>
            <p:ph type="sldImg"/>
          </p:nvPr>
        </p:nvSpPr>
        <p:spPr>
          <a:xfrm>
            <a:off x="2216150" y="685800"/>
            <a:ext cx="2422525" cy="3425825"/>
          </a:xfrm>
          <a:prstGeom prst="rect">
            <a:avLst/>
          </a:prstGeom>
        </p:spPr>
      </p:sp>
      <p:sp>
        <p:nvSpPr>
          <p:cNvPr id="74" name="PlaceHolder 2"/>
          <p:cNvSpPr>
            <a:spLocks noGrp="1"/>
          </p:cNvSpPr>
          <p:nvPr>
            <p:ph type="body"/>
          </p:nvPr>
        </p:nvSpPr>
        <p:spPr>
          <a:xfrm>
            <a:off x="685800" y="4343400"/>
            <a:ext cx="5483520" cy="4111920"/>
          </a:xfrm>
          <a:prstGeom prst="rect">
            <a:avLst/>
          </a:prstGeom>
        </p:spPr>
        <p:txBody>
          <a:bodyPr lIns="0" tIns="0" rIns="0" bIns="0">
            <a:noAutofit/>
          </a:bodyPr>
          <a:lstStyle/>
          <a:p>
            <a:endParaRPr lang="en-US" sz="2000" b="0" strike="noStrike" spc="-1" dirty="0">
              <a:latin typeface="Arial"/>
            </a:endParaRPr>
          </a:p>
        </p:txBody>
      </p:sp>
      <p:sp>
        <p:nvSpPr>
          <p:cNvPr id="75" name="CustomShape 3"/>
          <p:cNvSpPr/>
          <p:nvPr/>
        </p:nvSpPr>
        <p:spPr>
          <a:xfrm>
            <a:off x="3884760" y="8685360"/>
            <a:ext cx="2968920" cy="454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786C7F1C-1D94-4378-A31C-59EEDB603CF2}" type="slidenum">
              <a:rPr lang="en-US" sz="1200" b="0" strike="noStrike" spc="-1">
                <a:solidFill>
                  <a:srgbClr val="000000"/>
                </a:solidFill>
                <a:latin typeface="+mn-lt"/>
                <a:ea typeface="+mn-ea"/>
              </a:rPr>
              <a:t>1</a:t>
            </a:fld>
            <a:endParaRPr lang="en-US" sz="1200" b="0" strike="noStrike" spc="-1">
              <a:latin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1513440" y="1707480"/>
            <a:ext cx="27241560" cy="7146000"/>
          </a:xfrm>
          <a:prstGeom prst="rect">
            <a:avLst/>
          </a:prstGeom>
        </p:spPr>
        <p:txBody>
          <a:bodyPr lIns="0" tIns="0" rIns="0" bIns="0" anchor="ctr">
            <a:spAutoFit/>
          </a:bodyPr>
          <a:lstStyle/>
          <a:p>
            <a:pPr algn="ctr"/>
            <a:endParaRPr lang="en-US" sz="4400" b="0" strike="noStrike" spc="-1">
              <a:latin typeface="Arial"/>
            </a:endParaRPr>
          </a:p>
        </p:txBody>
      </p:sp>
      <p:sp>
        <p:nvSpPr>
          <p:cNvPr id="3" name="PlaceHolder 2"/>
          <p:cNvSpPr>
            <a:spLocks noGrp="1"/>
          </p:cNvSpPr>
          <p:nvPr>
            <p:ph type="subTitle"/>
          </p:nvPr>
        </p:nvSpPr>
        <p:spPr>
          <a:xfrm>
            <a:off x="1513440" y="10013760"/>
            <a:ext cx="27241560" cy="24820200"/>
          </a:xfrm>
          <a:prstGeom prst="rect">
            <a:avLst/>
          </a:prstGeom>
        </p:spPr>
        <p:txBody>
          <a:bodyPr lIns="0" tIns="0" rIns="0" bIns="0" anchor="ctr">
            <a:spAutoFit/>
          </a:bodyPr>
          <a:lstStyle/>
          <a:p>
            <a:pPr algn="ctr"/>
            <a:endParaRPr lang="en-U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1513440" y="1707480"/>
            <a:ext cx="27241560" cy="7146000"/>
          </a:xfrm>
          <a:prstGeom prst="rect">
            <a:avLst/>
          </a:prstGeom>
        </p:spPr>
        <p:txBody>
          <a:bodyPr lIns="0" tIns="0" rIns="0" bIns="0" anchor="ctr">
            <a:spAutoFit/>
          </a:bodyPr>
          <a:lstStyle/>
          <a:p>
            <a:pPr algn="ctr"/>
            <a:endParaRPr lang="en-US" sz="4400" b="0" strike="noStrike" spc="-1">
              <a:latin typeface="Arial"/>
            </a:endParaRPr>
          </a:p>
        </p:txBody>
      </p:sp>
      <p:sp>
        <p:nvSpPr>
          <p:cNvPr id="5" name="PlaceHolder 2"/>
          <p:cNvSpPr>
            <a:spLocks noGrp="1"/>
          </p:cNvSpPr>
          <p:nvPr>
            <p:ph type="body"/>
          </p:nvPr>
        </p:nvSpPr>
        <p:spPr>
          <a:xfrm>
            <a:off x="1513440" y="10013760"/>
            <a:ext cx="27241560" cy="248202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1513440" y="1707480"/>
            <a:ext cx="27241560" cy="7146000"/>
          </a:xfrm>
          <a:prstGeom prst="rect">
            <a:avLst/>
          </a:prstGeom>
        </p:spPr>
        <p:txBody>
          <a:bodyPr lIns="0" tIns="0" rIns="0" bIns="0" anchor="ctr">
            <a:spAutoFit/>
          </a:bodyPr>
          <a:lstStyle/>
          <a:p>
            <a:pPr algn="ctr"/>
            <a:endParaRPr lang="en-US" sz="4400" b="0" strike="noStrike" spc="-1">
              <a:latin typeface="Arial"/>
            </a:endParaRPr>
          </a:p>
        </p:txBody>
      </p:sp>
      <p:sp>
        <p:nvSpPr>
          <p:cNvPr id="7" name="PlaceHolder 2"/>
          <p:cNvSpPr>
            <a:spLocks noGrp="1"/>
          </p:cNvSpPr>
          <p:nvPr>
            <p:ph type="body"/>
          </p:nvPr>
        </p:nvSpPr>
        <p:spPr>
          <a:xfrm>
            <a:off x="1513440" y="10013760"/>
            <a:ext cx="13293720" cy="24820200"/>
          </a:xfrm>
          <a:prstGeom prst="rect">
            <a:avLst/>
          </a:prstGeom>
        </p:spPr>
        <p:txBody>
          <a:bodyPr lIns="0" tIns="0" rIns="0" bIns="0">
            <a:normAutofit/>
          </a:bodyPr>
          <a:lstStyle/>
          <a:p>
            <a:endParaRPr lang="en-US" sz="3200" b="0" strike="noStrike" spc="-1">
              <a:latin typeface="Arial"/>
            </a:endParaRPr>
          </a:p>
        </p:txBody>
      </p:sp>
      <p:sp>
        <p:nvSpPr>
          <p:cNvPr id="8" name="PlaceHolder 3"/>
          <p:cNvSpPr>
            <a:spLocks noGrp="1"/>
          </p:cNvSpPr>
          <p:nvPr>
            <p:ph type="body"/>
          </p:nvPr>
        </p:nvSpPr>
        <p:spPr>
          <a:xfrm>
            <a:off x="15472080" y="10013760"/>
            <a:ext cx="13293720" cy="2482020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1513440" y="1707480"/>
            <a:ext cx="27241560" cy="7146000"/>
          </a:xfrm>
          <a:prstGeom prst="rect">
            <a:avLst/>
          </a:prstGeom>
        </p:spPr>
        <p:txBody>
          <a:bodyPr lIns="0" tIns="0" rIns="0" bIns="0" anchor="ctr">
            <a:spAutoFit/>
          </a:bodyPr>
          <a:lstStyle/>
          <a:p>
            <a:pPr algn="ctr"/>
            <a:endParaRPr lang="en-US"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1513440" y="1707480"/>
            <a:ext cx="27241560" cy="33125760"/>
          </a:xfrm>
          <a:prstGeom prst="rect">
            <a:avLst/>
          </a:prstGeom>
        </p:spPr>
        <p:txBody>
          <a:bodyPr lIns="0" tIns="0" rIns="0" bIns="0" anchor="ctr">
            <a:spAutoFit/>
          </a:bodyPr>
          <a:lstStyle/>
          <a:p>
            <a:pPr algn="ctr"/>
            <a:endParaRPr lang="en-U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1513440" y="1707480"/>
            <a:ext cx="27241560" cy="7146000"/>
          </a:xfrm>
          <a:prstGeom prst="rect">
            <a:avLst/>
          </a:prstGeom>
        </p:spPr>
        <p:txBody>
          <a:bodyPr lIns="0" tIns="0" rIns="0" bIns="0" anchor="ctr">
            <a:spAutoFit/>
          </a:bodyPr>
          <a:lstStyle/>
          <a:p>
            <a:pPr algn="ctr"/>
            <a:endParaRPr lang="en-US" sz="4400" b="0" strike="noStrike" spc="-1">
              <a:latin typeface="Arial"/>
            </a:endParaRPr>
          </a:p>
        </p:txBody>
      </p:sp>
      <p:sp>
        <p:nvSpPr>
          <p:cNvPr id="12" name="PlaceHolder 2"/>
          <p:cNvSpPr>
            <a:spLocks noGrp="1"/>
          </p:cNvSpPr>
          <p:nvPr>
            <p:ph type="body"/>
          </p:nvPr>
        </p:nvSpPr>
        <p:spPr>
          <a:xfrm>
            <a:off x="1513440" y="10013760"/>
            <a:ext cx="13293720" cy="11838960"/>
          </a:xfrm>
          <a:prstGeom prst="rect">
            <a:avLst/>
          </a:prstGeom>
        </p:spPr>
        <p:txBody>
          <a:bodyPr lIns="0" tIns="0" rIns="0" bIns="0">
            <a:normAutofit/>
          </a:bodyPr>
          <a:lstStyle/>
          <a:p>
            <a:endParaRPr lang="en-US" sz="3200" b="0" strike="noStrike" spc="-1">
              <a:latin typeface="Arial"/>
            </a:endParaRPr>
          </a:p>
        </p:txBody>
      </p:sp>
      <p:sp>
        <p:nvSpPr>
          <p:cNvPr id="13" name="PlaceHolder 3"/>
          <p:cNvSpPr>
            <a:spLocks noGrp="1"/>
          </p:cNvSpPr>
          <p:nvPr>
            <p:ph type="body"/>
          </p:nvPr>
        </p:nvSpPr>
        <p:spPr>
          <a:xfrm>
            <a:off x="15472080" y="10013760"/>
            <a:ext cx="13293720" cy="24820200"/>
          </a:xfrm>
          <a:prstGeom prst="rect">
            <a:avLst/>
          </a:prstGeom>
        </p:spPr>
        <p:txBody>
          <a:bodyPr lIns="0" tIns="0" rIns="0" bIns="0">
            <a:normAutofit/>
          </a:bodyPr>
          <a:lstStyle/>
          <a:p>
            <a:endParaRPr lang="en-US" sz="3200" b="0" strike="noStrike" spc="-1">
              <a:latin typeface="Arial"/>
            </a:endParaRPr>
          </a:p>
        </p:txBody>
      </p:sp>
      <p:sp>
        <p:nvSpPr>
          <p:cNvPr id="14" name="PlaceHolder 4"/>
          <p:cNvSpPr>
            <a:spLocks noGrp="1"/>
          </p:cNvSpPr>
          <p:nvPr>
            <p:ph type="body"/>
          </p:nvPr>
        </p:nvSpPr>
        <p:spPr>
          <a:xfrm>
            <a:off x="1513440" y="22977720"/>
            <a:ext cx="13293720" cy="1183896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1513440" y="1707480"/>
            <a:ext cx="27241560" cy="7146000"/>
          </a:xfrm>
          <a:prstGeom prst="rect">
            <a:avLst/>
          </a:prstGeom>
        </p:spPr>
        <p:txBody>
          <a:bodyPr lIns="0" tIns="0" rIns="0" bIns="0" anchor="ctr">
            <a:spAutoFit/>
          </a:bodyPr>
          <a:lstStyle/>
          <a:p>
            <a:pPr algn="ctr"/>
            <a:endParaRPr lang="en-US" sz="4400" b="0" strike="noStrike" spc="-1">
              <a:latin typeface="Arial"/>
            </a:endParaRPr>
          </a:p>
        </p:txBody>
      </p:sp>
      <p:sp>
        <p:nvSpPr>
          <p:cNvPr id="16" name="PlaceHolder 2"/>
          <p:cNvSpPr>
            <a:spLocks noGrp="1"/>
          </p:cNvSpPr>
          <p:nvPr>
            <p:ph type="body"/>
          </p:nvPr>
        </p:nvSpPr>
        <p:spPr>
          <a:xfrm>
            <a:off x="1513440" y="10013760"/>
            <a:ext cx="13293720" cy="24820200"/>
          </a:xfrm>
          <a:prstGeom prst="rect">
            <a:avLst/>
          </a:prstGeom>
        </p:spPr>
        <p:txBody>
          <a:bodyPr lIns="0" tIns="0" rIns="0" bIns="0">
            <a:normAutofit/>
          </a:bodyPr>
          <a:lstStyle/>
          <a:p>
            <a:endParaRPr lang="en-US" sz="3200" b="0" strike="noStrike" spc="-1">
              <a:latin typeface="Arial"/>
            </a:endParaRPr>
          </a:p>
        </p:txBody>
      </p:sp>
      <p:sp>
        <p:nvSpPr>
          <p:cNvPr id="17" name="PlaceHolder 3"/>
          <p:cNvSpPr>
            <a:spLocks noGrp="1"/>
          </p:cNvSpPr>
          <p:nvPr>
            <p:ph type="body"/>
          </p:nvPr>
        </p:nvSpPr>
        <p:spPr>
          <a:xfrm>
            <a:off x="15472080" y="10013760"/>
            <a:ext cx="13293720" cy="11838960"/>
          </a:xfrm>
          <a:prstGeom prst="rect">
            <a:avLst/>
          </a:prstGeom>
        </p:spPr>
        <p:txBody>
          <a:bodyPr lIns="0" tIns="0" rIns="0" bIns="0">
            <a:normAutofit/>
          </a:bodyPr>
          <a:lstStyle/>
          <a:p>
            <a:endParaRPr lang="en-US" sz="3200" b="0" strike="noStrike" spc="-1">
              <a:latin typeface="Arial"/>
            </a:endParaRPr>
          </a:p>
        </p:txBody>
      </p:sp>
      <p:sp>
        <p:nvSpPr>
          <p:cNvPr id="18" name="PlaceHolder 4"/>
          <p:cNvSpPr>
            <a:spLocks noGrp="1"/>
          </p:cNvSpPr>
          <p:nvPr>
            <p:ph type="body"/>
          </p:nvPr>
        </p:nvSpPr>
        <p:spPr>
          <a:xfrm>
            <a:off x="15472080" y="22977720"/>
            <a:ext cx="13293720" cy="1183896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1513440" y="1707480"/>
            <a:ext cx="27241560" cy="7146000"/>
          </a:xfrm>
          <a:prstGeom prst="rect">
            <a:avLst/>
          </a:prstGeom>
        </p:spPr>
        <p:txBody>
          <a:bodyPr lIns="0" tIns="0" rIns="0" bIns="0" anchor="ctr">
            <a:spAutoFit/>
          </a:bodyPr>
          <a:lstStyle/>
          <a:p>
            <a:pPr algn="ctr"/>
            <a:endParaRPr lang="en-US" sz="4400" b="0" strike="noStrike" spc="-1">
              <a:latin typeface="Arial"/>
            </a:endParaRPr>
          </a:p>
        </p:txBody>
      </p:sp>
      <p:sp>
        <p:nvSpPr>
          <p:cNvPr id="20" name="PlaceHolder 2"/>
          <p:cNvSpPr>
            <a:spLocks noGrp="1"/>
          </p:cNvSpPr>
          <p:nvPr>
            <p:ph type="body"/>
          </p:nvPr>
        </p:nvSpPr>
        <p:spPr>
          <a:xfrm>
            <a:off x="1513440" y="10013760"/>
            <a:ext cx="13293720" cy="11838960"/>
          </a:xfrm>
          <a:prstGeom prst="rect">
            <a:avLst/>
          </a:prstGeom>
        </p:spPr>
        <p:txBody>
          <a:bodyPr lIns="0" tIns="0" rIns="0" bIns="0">
            <a:normAutofit/>
          </a:bodyPr>
          <a:lstStyle/>
          <a:p>
            <a:endParaRPr lang="en-US" sz="3200" b="0" strike="noStrike" spc="-1">
              <a:latin typeface="Arial"/>
            </a:endParaRPr>
          </a:p>
        </p:txBody>
      </p:sp>
      <p:sp>
        <p:nvSpPr>
          <p:cNvPr id="21" name="PlaceHolder 3"/>
          <p:cNvSpPr>
            <a:spLocks noGrp="1"/>
          </p:cNvSpPr>
          <p:nvPr>
            <p:ph type="body"/>
          </p:nvPr>
        </p:nvSpPr>
        <p:spPr>
          <a:xfrm>
            <a:off x="15472080" y="10013760"/>
            <a:ext cx="13293720" cy="11838960"/>
          </a:xfrm>
          <a:prstGeom prst="rect">
            <a:avLst/>
          </a:prstGeom>
        </p:spPr>
        <p:txBody>
          <a:bodyPr lIns="0" tIns="0" rIns="0" bIns="0">
            <a:normAutofit/>
          </a:bodyPr>
          <a:lstStyle/>
          <a:p>
            <a:endParaRPr lang="en-US" sz="3200" b="0" strike="noStrike" spc="-1">
              <a:latin typeface="Arial"/>
            </a:endParaRPr>
          </a:p>
        </p:txBody>
      </p:sp>
      <p:sp>
        <p:nvSpPr>
          <p:cNvPr id="22" name="PlaceHolder 4"/>
          <p:cNvSpPr>
            <a:spLocks noGrp="1"/>
          </p:cNvSpPr>
          <p:nvPr>
            <p:ph type="body"/>
          </p:nvPr>
        </p:nvSpPr>
        <p:spPr>
          <a:xfrm>
            <a:off x="1513440" y="22977720"/>
            <a:ext cx="27241560" cy="1183896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1513440" y="1707480"/>
            <a:ext cx="27241560" cy="7146000"/>
          </a:xfrm>
          <a:prstGeom prst="rect">
            <a:avLst/>
          </a:prstGeom>
        </p:spPr>
        <p:txBody>
          <a:bodyPr lIns="0" tIns="0" rIns="0" bIns="0" anchor="ctr">
            <a:spAutoFit/>
          </a:bodyPr>
          <a:lstStyle/>
          <a:p>
            <a:pPr algn="ctr"/>
            <a:endParaRPr lang="en-US" sz="4400" b="0" strike="noStrike" spc="-1">
              <a:latin typeface="Arial"/>
            </a:endParaRPr>
          </a:p>
        </p:txBody>
      </p:sp>
      <p:sp>
        <p:nvSpPr>
          <p:cNvPr id="24" name="PlaceHolder 2"/>
          <p:cNvSpPr>
            <a:spLocks noGrp="1"/>
          </p:cNvSpPr>
          <p:nvPr>
            <p:ph type="body"/>
          </p:nvPr>
        </p:nvSpPr>
        <p:spPr>
          <a:xfrm>
            <a:off x="1513440" y="10013760"/>
            <a:ext cx="27241560" cy="11838960"/>
          </a:xfrm>
          <a:prstGeom prst="rect">
            <a:avLst/>
          </a:prstGeom>
        </p:spPr>
        <p:txBody>
          <a:bodyPr lIns="0" tIns="0" rIns="0" bIns="0">
            <a:normAutofit/>
          </a:bodyPr>
          <a:lstStyle/>
          <a:p>
            <a:endParaRPr lang="en-US" sz="3200" b="0" strike="noStrike" spc="-1">
              <a:latin typeface="Arial"/>
            </a:endParaRPr>
          </a:p>
        </p:txBody>
      </p:sp>
      <p:sp>
        <p:nvSpPr>
          <p:cNvPr id="25" name="PlaceHolder 3"/>
          <p:cNvSpPr>
            <a:spLocks noGrp="1"/>
          </p:cNvSpPr>
          <p:nvPr>
            <p:ph type="body"/>
          </p:nvPr>
        </p:nvSpPr>
        <p:spPr>
          <a:xfrm>
            <a:off x="1513440" y="22977720"/>
            <a:ext cx="27241560" cy="1183896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1513440" y="1707480"/>
            <a:ext cx="27241560" cy="7146000"/>
          </a:xfrm>
          <a:prstGeom prst="rect">
            <a:avLst/>
          </a:prstGeom>
        </p:spPr>
        <p:txBody>
          <a:bodyPr lIns="0" tIns="0" rIns="0" bIns="0" anchor="ctr">
            <a:spAutoFit/>
          </a:bodyPr>
          <a:lstStyle/>
          <a:p>
            <a:pPr algn="ctr"/>
            <a:endParaRPr lang="en-US" sz="4400" b="0" strike="noStrike" spc="-1">
              <a:latin typeface="Arial"/>
            </a:endParaRPr>
          </a:p>
        </p:txBody>
      </p:sp>
      <p:sp>
        <p:nvSpPr>
          <p:cNvPr id="27" name="PlaceHolder 2"/>
          <p:cNvSpPr>
            <a:spLocks noGrp="1"/>
          </p:cNvSpPr>
          <p:nvPr>
            <p:ph type="body"/>
          </p:nvPr>
        </p:nvSpPr>
        <p:spPr>
          <a:xfrm>
            <a:off x="1513440" y="10013760"/>
            <a:ext cx="13293720" cy="11838960"/>
          </a:xfrm>
          <a:prstGeom prst="rect">
            <a:avLst/>
          </a:prstGeom>
        </p:spPr>
        <p:txBody>
          <a:bodyPr lIns="0" tIns="0" rIns="0" bIns="0">
            <a:normAutofit/>
          </a:bodyPr>
          <a:lstStyle/>
          <a:p>
            <a:endParaRPr lang="en-US" sz="3200" b="0" strike="noStrike" spc="-1">
              <a:latin typeface="Arial"/>
            </a:endParaRPr>
          </a:p>
        </p:txBody>
      </p:sp>
      <p:sp>
        <p:nvSpPr>
          <p:cNvPr id="28" name="PlaceHolder 3"/>
          <p:cNvSpPr>
            <a:spLocks noGrp="1"/>
          </p:cNvSpPr>
          <p:nvPr>
            <p:ph type="body"/>
          </p:nvPr>
        </p:nvSpPr>
        <p:spPr>
          <a:xfrm>
            <a:off x="15472080" y="10013760"/>
            <a:ext cx="13293720" cy="11838960"/>
          </a:xfrm>
          <a:prstGeom prst="rect">
            <a:avLst/>
          </a:prstGeom>
        </p:spPr>
        <p:txBody>
          <a:bodyPr lIns="0" tIns="0" rIns="0" bIns="0">
            <a:normAutofit/>
          </a:bodyPr>
          <a:lstStyle/>
          <a:p>
            <a:endParaRPr lang="en-US" sz="3200" b="0" strike="noStrike" spc="-1">
              <a:latin typeface="Arial"/>
            </a:endParaRPr>
          </a:p>
        </p:txBody>
      </p:sp>
      <p:sp>
        <p:nvSpPr>
          <p:cNvPr id="29" name="PlaceHolder 4"/>
          <p:cNvSpPr>
            <a:spLocks noGrp="1"/>
          </p:cNvSpPr>
          <p:nvPr>
            <p:ph type="body"/>
          </p:nvPr>
        </p:nvSpPr>
        <p:spPr>
          <a:xfrm>
            <a:off x="1513440" y="22977720"/>
            <a:ext cx="13293720" cy="11838960"/>
          </a:xfrm>
          <a:prstGeom prst="rect">
            <a:avLst/>
          </a:prstGeom>
        </p:spPr>
        <p:txBody>
          <a:bodyPr lIns="0" tIns="0" rIns="0" bIns="0">
            <a:normAutofit/>
          </a:bodyPr>
          <a:lstStyle/>
          <a:p>
            <a:endParaRPr lang="en-US" sz="3200" b="0" strike="noStrike" spc="-1">
              <a:latin typeface="Arial"/>
            </a:endParaRPr>
          </a:p>
        </p:txBody>
      </p:sp>
      <p:sp>
        <p:nvSpPr>
          <p:cNvPr id="30" name="PlaceHolder 5"/>
          <p:cNvSpPr>
            <a:spLocks noGrp="1"/>
          </p:cNvSpPr>
          <p:nvPr>
            <p:ph type="body"/>
          </p:nvPr>
        </p:nvSpPr>
        <p:spPr>
          <a:xfrm>
            <a:off x="15472080" y="22977720"/>
            <a:ext cx="13293720" cy="1183896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1513440" y="1707480"/>
            <a:ext cx="27241560" cy="7146000"/>
          </a:xfrm>
          <a:prstGeom prst="rect">
            <a:avLst/>
          </a:prstGeom>
        </p:spPr>
        <p:txBody>
          <a:bodyPr lIns="0" tIns="0" rIns="0" bIns="0" anchor="ctr">
            <a:spAutoFit/>
          </a:bodyPr>
          <a:lstStyle/>
          <a:p>
            <a:pPr algn="ctr"/>
            <a:endParaRPr lang="en-US" sz="4400" b="0" strike="noStrike" spc="-1">
              <a:latin typeface="Arial"/>
            </a:endParaRPr>
          </a:p>
        </p:txBody>
      </p:sp>
      <p:sp>
        <p:nvSpPr>
          <p:cNvPr id="32" name="PlaceHolder 2"/>
          <p:cNvSpPr>
            <a:spLocks noGrp="1"/>
          </p:cNvSpPr>
          <p:nvPr>
            <p:ph type="body"/>
          </p:nvPr>
        </p:nvSpPr>
        <p:spPr>
          <a:xfrm>
            <a:off x="1513440" y="10013760"/>
            <a:ext cx="8771400" cy="11838960"/>
          </a:xfrm>
          <a:prstGeom prst="rect">
            <a:avLst/>
          </a:prstGeom>
        </p:spPr>
        <p:txBody>
          <a:bodyPr lIns="0" tIns="0" rIns="0" bIns="0">
            <a:normAutofit/>
          </a:bodyPr>
          <a:lstStyle/>
          <a:p>
            <a:endParaRPr lang="en-US" sz="3200" b="0" strike="noStrike" spc="-1">
              <a:latin typeface="Arial"/>
            </a:endParaRPr>
          </a:p>
        </p:txBody>
      </p:sp>
      <p:sp>
        <p:nvSpPr>
          <p:cNvPr id="33" name="PlaceHolder 3"/>
          <p:cNvSpPr>
            <a:spLocks noGrp="1"/>
          </p:cNvSpPr>
          <p:nvPr>
            <p:ph type="body"/>
          </p:nvPr>
        </p:nvSpPr>
        <p:spPr>
          <a:xfrm>
            <a:off x="10723680" y="10013760"/>
            <a:ext cx="8771400" cy="11838960"/>
          </a:xfrm>
          <a:prstGeom prst="rect">
            <a:avLst/>
          </a:prstGeom>
        </p:spPr>
        <p:txBody>
          <a:bodyPr lIns="0" tIns="0" rIns="0" bIns="0">
            <a:normAutofit/>
          </a:bodyPr>
          <a:lstStyle/>
          <a:p>
            <a:endParaRPr lang="en-US" sz="3200" b="0" strike="noStrike" spc="-1">
              <a:latin typeface="Arial"/>
            </a:endParaRPr>
          </a:p>
        </p:txBody>
      </p:sp>
      <p:sp>
        <p:nvSpPr>
          <p:cNvPr id="34" name="PlaceHolder 4"/>
          <p:cNvSpPr>
            <a:spLocks noGrp="1"/>
          </p:cNvSpPr>
          <p:nvPr>
            <p:ph type="body"/>
          </p:nvPr>
        </p:nvSpPr>
        <p:spPr>
          <a:xfrm>
            <a:off x="19934280" y="10013760"/>
            <a:ext cx="8771400" cy="11838960"/>
          </a:xfrm>
          <a:prstGeom prst="rect">
            <a:avLst/>
          </a:prstGeom>
        </p:spPr>
        <p:txBody>
          <a:bodyPr lIns="0" tIns="0" rIns="0" bIns="0">
            <a:normAutofit/>
          </a:bodyPr>
          <a:lstStyle/>
          <a:p>
            <a:endParaRPr lang="en-US" sz="3200" b="0" strike="noStrike" spc="-1">
              <a:latin typeface="Arial"/>
            </a:endParaRPr>
          </a:p>
        </p:txBody>
      </p:sp>
      <p:sp>
        <p:nvSpPr>
          <p:cNvPr id="35" name="PlaceHolder 5"/>
          <p:cNvSpPr>
            <a:spLocks noGrp="1"/>
          </p:cNvSpPr>
          <p:nvPr>
            <p:ph type="body"/>
          </p:nvPr>
        </p:nvSpPr>
        <p:spPr>
          <a:xfrm>
            <a:off x="1513440" y="22977720"/>
            <a:ext cx="8771400" cy="11838960"/>
          </a:xfrm>
          <a:prstGeom prst="rect">
            <a:avLst/>
          </a:prstGeom>
        </p:spPr>
        <p:txBody>
          <a:bodyPr lIns="0" tIns="0" rIns="0" bIns="0">
            <a:normAutofit/>
          </a:bodyPr>
          <a:lstStyle/>
          <a:p>
            <a:endParaRPr lang="en-US" sz="3200" b="0" strike="noStrike" spc="-1">
              <a:latin typeface="Arial"/>
            </a:endParaRPr>
          </a:p>
        </p:txBody>
      </p:sp>
      <p:sp>
        <p:nvSpPr>
          <p:cNvPr id="36" name="PlaceHolder 6"/>
          <p:cNvSpPr>
            <a:spLocks noGrp="1"/>
          </p:cNvSpPr>
          <p:nvPr>
            <p:ph type="body"/>
          </p:nvPr>
        </p:nvSpPr>
        <p:spPr>
          <a:xfrm>
            <a:off x="10723680" y="22977720"/>
            <a:ext cx="8771400" cy="11838960"/>
          </a:xfrm>
          <a:prstGeom prst="rect">
            <a:avLst/>
          </a:prstGeom>
        </p:spPr>
        <p:txBody>
          <a:bodyPr lIns="0" tIns="0" rIns="0" bIns="0">
            <a:normAutofit/>
          </a:bodyPr>
          <a:lstStyle/>
          <a:p>
            <a:endParaRPr lang="en-US" sz="3200" b="0" strike="noStrike" spc="-1">
              <a:latin typeface="Arial"/>
            </a:endParaRPr>
          </a:p>
        </p:txBody>
      </p:sp>
      <p:sp>
        <p:nvSpPr>
          <p:cNvPr id="37" name="PlaceHolder 7"/>
          <p:cNvSpPr>
            <a:spLocks noGrp="1"/>
          </p:cNvSpPr>
          <p:nvPr>
            <p:ph type="body"/>
          </p:nvPr>
        </p:nvSpPr>
        <p:spPr>
          <a:xfrm>
            <a:off x="19934280" y="22977720"/>
            <a:ext cx="8771400" cy="1183896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4">
            <a:alphaModFix amt="50000"/>
          </a:blip>
          <a:stretch>
            <a:fillRect/>
          </a:stretch>
        </a:blip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1513440" y="1707480"/>
            <a:ext cx="27241560" cy="714600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3" name="PlaceHolder 2"/>
          <p:cNvSpPr>
            <a:spLocks noGrp="1"/>
          </p:cNvSpPr>
          <p:nvPr>
            <p:ph type="body"/>
          </p:nvPr>
        </p:nvSpPr>
        <p:spPr>
          <a:xfrm>
            <a:off x="1513440" y="10013760"/>
            <a:ext cx="27241560" cy="2482020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3">
            <a:alphaModFix amt="26000"/>
          </a:blip>
          <a:stretch>
            <a:fillRect/>
          </a:stretch>
        </a:blipFill>
        <a:effectLst/>
      </p:bgPr>
    </p:bg>
    <p:spTree>
      <p:nvGrpSpPr>
        <p:cNvPr id="1" name=""/>
        <p:cNvGrpSpPr/>
        <p:nvPr/>
      </p:nvGrpSpPr>
      <p:grpSpPr>
        <a:xfrm>
          <a:off x="0" y="0"/>
          <a:ext cx="0" cy="0"/>
          <a:chOff x="0" y="0"/>
          <a:chExt cx="0" cy="0"/>
        </a:xfrm>
      </p:grpSpPr>
      <p:sp>
        <p:nvSpPr>
          <p:cNvPr id="44" name="CustomShape 1"/>
          <p:cNvSpPr/>
          <p:nvPr/>
        </p:nvSpPr>
        <p:spPr>
          <a:xfrm>
            <a:off x="439368" y="11202645"/>
            <a:ext cx="29320074" cy="2313722"/>
          </a:xfrm>
          <a:prstGeom prst="rect">
            <a:avLst/>
          </a:prstGeom>
          <a:noFill/>
          <a:ln w="187200">
            <a:solidFill>
              <a:srgbClr val="FFFF00"/>
            </a:solidFill>
            <a:round/>
          </a:ln>
        </p:spPr>
        <p:style>
          <a:lnRef idx="0">
            <a:scrgbClr r="0" g="0" b="0"/>
          </a:lnRef>
          <a:fillRef idx="0">
            <a:scrgbClr r="0" g="0" b="0"/>
          </a:fillRef>
          <a:effectRef idx="0">
            <a:scrgbClr r="0" g="0" b="0"/>
          </a:effectRef>
          <a:fontRef idx="minor"/>
        </p:style>
        <p:txBody>
          <a:bodyPr lIns="90000" tIns="46800" rIns="90000" bIns="46800">
            <a:noAutofit/>
          </a:bodyPr>
          <a:lstStyle/>
          <a:p>
            <a:pPr lvl="0" algn="just"/>
            <a:r>
              <a:rPr lang="en-US" sz="4800" b="1" strike="noStrike" spc="-1" dirty="0">
                <a:solidFill>
                  <a:srgbClr val="000000"/>
                </a:solidFill>
                <a:latin typeface="Arial"/>
                <a:ea typeface="DejaVu Sans"/>
              </a:rPr>
              <a:t>AIM:</a:t>
            </a:r>
            <a:r>
              <a:rPr lang="en-US" sz="4800" b="1" spc="-1" dirty="0">
                <a:solidFill>
                  <a:srgbClr val="000000"/>
                </a:solidFill>
              </a:rPr>
              <a:t>  To evaluate the changes in certain urinary metabolic parameters (glucosuria and ketonuria) in rats with experimental diabetes following the administration of an aqueous extract from Rubus </a:t>
            </a:r>
            <a:r>
              <a:rPr lang="en-US" sz="4800" b="1" spc="-1" dirty="0" err="1">
                <a:solidFill>
                  <a:srgbClr val="000000"/>
                </a:solidFill>
              </a:rPr>
              <a:t>fruticosus</a:t>
            </a:r>
            <a:r>
              <a:rPr lang="en-US" sz="4800" b="1" spc="-1" dirty="0">
                <a:solidFill>
                  <a:srgbClr val="000000"/>
                </a:solidFill>
              </a:rPr>
              <a:t> leaves.</a:t>
            </a:r>
            <a:endParaRPr lang="en-US" sz="4800" spc="-1" dirty="0">
              <a:solidFill>
                <a:prstClr val="black"/>
              </a:solidFill>
            </a:endParaRPr>
          </a:p>
        </p:txBody>
      </p:sp>
      <p:sp>
        <p:nvSpPr>
          <p:cNvPr id="45" name="CustomShape 2"/>
          <p:cNvSpPr/>
          <p:nvPr/>
        </p:nvSpPr>
        <p:spPr>
          <a:xfrm rot="21590400">
            <a:off x="485811" y="13792486"/>
            <a:ext cx="29345733" cy="8219815"/>
          </a:xfrm>
          <a:prstGeom prst="rect">
            <a:avLst/>
          </a:prstGeom>
          <a:noFill/>
          <a:ln w="190440">
            <a:solidFill>
              <a:srgbClr val="FFFF00"/>
            </a:solidFill>
            <a:round/>
          </a:ln>
        </p:spPr>
        <p:style>
          <a:lnRef idx="0">
            <a:scrgbClr r="0" g="0" b="0"/>
          </a:lnRef>
          <a:fillRef idx="0">
            <a:scrgbClr r="0" g="0" b="0"/>
          </a:fillRef>
          <a:effectRef idx="0">
            <a:scrgbClr r="0" g="0" b="0"/>
          </a:effectRef>
          <a:fontRef idx="minor"/>
        </p:style>
        <p:txBody>
          <a:bodyPr wrap="square" lIns="90000" tIns="46800" rIns="90000" bIns="46800">
            <a:spAutoFit/>
          </a:bodyPr>
          <a:lstStyle/>
          <a:p>
            <a:pPr algn="just">
              <a:spcAft>
                <a:spcPts val="0"/>
              </a:spcAft>
            </a:pPr>
            <a:r>
              <a:rPr lang="en-US" sz="4800" b="1" strike="noStrike" spc="-1" dirty="0">
                <a:solidFill>
                  <a:srgbClr val="000000"/>
                </a:solidFill>
                <a:latin typeface="Arial"/>
                <a:ea typeface="DejaVu Sans"/>
              </a:rPr>
              <a:t>RESULTS: The results demonstrated that, in the experimental diabetic group, a significant increase in glucosuria was recorded, determined by exceeding the renal threshold for glucose under conditions of persistent hyperglycemia. Additionally, ketonuria was observed as a result of intensified lipolysis and the use of fatty acids as an alternative energy source. </a:t>
            </a:r>
          </a:p>
          <a:p>
            <a:pPr algn="just">
              <a:spcAft>
                <a:spcPts val="0"/>
              </a:spcAft>
            </a:pPr>
            <a:r>
              <a:rPr lang="en-US" sz="4800" b="1" strike="noStrike" spc="-1" dirty="0">
                <a:solidFill>
                  <a:srgbClr val="000000"/>
                </a:solidFill>
                <a:latin typeface="Arial"/>
                <a:ea typeface="DejaVu Sans"/>
              </a:rPr>
              <a:t>Administration of the aqueous extract from Rubus </a:t>
            </a:r>
            <a:r>
              <a:rPr lang="en-US" sz="4800" b="1" strike="noStrike" spc="-1" dirty="0" err="1">
                <a:solidFill>
                  <a:srgbClr val="000000"/>
                </a:solidFill>
                <a:latin typeface="Arial"/>
                <a:ea typeface="DejaVu Sans"/>
              </a:rPr>
              <a:t>fruticosus</a:t>
            </a:r>
            <a:r>
              <a:rPr lang="en-US" sz="4800" b="1" strike="noStrike" spc="-1" dirty="0">
                <a:solidFill>
                  <a:srgbClr val="000000"/>
                </a:solidFill>
                <a:latin typeface="Arial"/>
                <a:ea typeface="DejaVu Sans"/>
              </a:rPr>
              <a:t> leaves led to a reduction in glucosuria levels compared with the untreated diabetic group. This decrease may be explained by the hypoglycemic effect of the bioactive compounds present in the extract, which contribute to improved glucose utilization at the tissue level and/or stimulation of insulin secretion. Regarding ketonuria, the results demonstrated a decrease in treated animals, suggesting a reduction in ketogenesis. This effect indicates a possible partial restoration of energy metabolism, with the organism shifting toward carbohydrate utilization rather than lipids.</a:t>
            </a:r>
          </a:p>
        </p:txBody>
      </p:sp>
      <p:pic>
        <p:nvPicPr>
          <p:cNvPr id="46" name="Рисунок 7"/>
          <p:cNvPicPr/>
          <p:nvPr/>
        </p:nvPicPr>
        <p:blipFill>
          <a:blip r:embed="rId4"/>
          <a:stretch/>
        </p:blipFill>
        <p:spPr>
          <a:xfrm>
            <a:off x="482107" y="391397"/>
            <a:ext cx="3825825" cy="4901562"/>
          </a:xfrm>
          <a:prstGeom prst="rect">
            <a:avLst/>
          </a:prstGeom>
          <a:ln>
            <a:noFill/>
          </a:ln>
        </p:spPr>
      </p:pic>
      <p:sp>
        <p:nvSpPr>
          <p:cNvPr id="47" name="CustomShape 3"/>
          <p:cNvSpPr/>
          <p:nvPr/>
        </p:nvSpPr>
        <p:spPr>
          <a:xfrm>
            <a:off x="3943649" y="823072"/>
            <a:ext cx="22135997" cy="4276640"/>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gn="ctr">
              <a:lnSpc>
                <a:spcPct val="100000"/>
              </a:lnSpc>
            </a:pPr>
            <a:r>
              <a:rPr lang="en-US" sz="6000" b="1" strike="noStrike" spc="-1" dirty="0">
                <a:solidFill>
                  <a:srgbClr val="000000"/>
                </a:solidFill>
                <a:latin typeface="Arial"/>
                <a:ea typeface="DejaVu Sans"/>
              </a:rPr>
              <a:t>MOLDOVA STATE UNIVERSITY</a:t>
            </a:r>
          </a:p>
          <a:p>
            <a:pPr algn="ctr">
              <a:lnSpc>
                <a:spcPct val="100000"/>
              </a:lnSpc>
            </a:pPr>
            <a:r>
              <a:rPr lang="en-US" sz="6000" b="1" i="1" strike="noStrike" spc="-1" dirty="0">
                <a:solidFill>
                  <a:srgbClr val="000000"/>
                </a:solidFill>
                <a:latin typeface="Arial"/>
                <a:ea typeface="DejaVu Sans"/>
              </a:rPr>
              <a:t> Institute of Physiology and </a:t>
            </a:r>
            <a:r>
              <a:rPr lang="en-US" sz="6000" b="1" i="1" strike="noStrike" spc="-1" dirty="0" err="1">
                <a:solidFill>
                  <a:srgbClr val="000000"/>
                </a:solidFill>
                <a:latin typeface="Arial"/>
                <a:ea typeface="DejaVu Sans"/>
              </a:rPr>
              <a:t>Sanocreatology</a:t>
            </a:r>
            <a:endParaRPr lang="en-US" sz="6000" b="1" i="1" strike="noStrike" spc="-1" dirty="0">
              <a:solidFill>
                <a:srgbClr val="000000"/>
              </a:solidFill>
              <a:latin typeface="Arial"/>
              <a:ea typeface="DejaVu Sans"/>
            </a:endParaRPr>
          </a:p>
          <a:p>
            <a:pPr algn="ctr">
              <a:lnSpc>
                <a:spcPct val="100000"/>
              </a:lnSpc>
            </a:pPr>
            <a:r>
              <a:rPr lang="en-US" sz="6000" b="1" i="1" spc="-1" dirty="0">
                <a:solidFill>
                  <a:srgbClr val="000000"/>
                </a:solidFill>
                <a:latin typeface="Times New Roman" panose="02020603050405020304" pitchFamily="18" charset="0"/>
                <a:ea typeface="DejaVu Sans"/>
                <a:cs typeface="Times New Roman" panose="02020603050405020304" pitchFamily="18" charset="0"/>
              </a:rPr>
              <a:t>Scientific Research Laboratory</a:t>
            </a:r>
            <a:r>
              <a:rPr lang="en-US" sz="6000" i="1" spc="-1" dirty="0">
                <a:latin typeface="Times New Roman" panose="02020603050405020304" pitchFamily="18" charset="0"/>
                <a:ea typeface="DejaVu Sans"/>
                <a:cs typeface="Times New Roman" panose="02020603050405020304" pitchFamily="18" charset="0"/>
              </a:rPr>
              <a:t> </a:t>
            </a:r>
            <a:r>
              <a:rPr lang="en-US" sz="6000" b="1" i="1" spc="-1" dirty="0">
                <a:solidFill>
                  <a:srgbClr val="000000"/>
                </a:solidFill>
                <a:latin typeface="Times New Roman" panose="02020603050405020304" pitchFamily="18" charset="0"/>
                <a:cs typeface="Times New Roman" panose="02020603050405020304" pitchFamily="18" charset="0"/>
              </a:rPr>
              <a:t>Human and Animal Ecophysiology</a:t>
            </a:r>
            <a:endParaRPr lang="ro-RO" sz="6000" b="1" i="1" spc="-1" dirty="0">
              <a:solidFill>
                <a:srgbClr val="000000"/>
              </a:solidFill>
              <a:latin typeface="Times New Roman" panose="02020603050405020304" pitchFamily="18" charset="0"/>
              <a:cs typeface="Times New Roman" panose="02020603050405020304" pitchFamily="18" charset="0"/>
            </a:endParaRPr>
          </a:p>
          <a:p>
            <a:pPr algn="ctr"/>
            <a:endParaRPr lang="en-US" sz="1200" b="1" spc="-1" dirty="0">
              <a:solidFill>
                <a:srgbClr val="000000"/>
              </a:solidFill>
              <a:ea typeface="Noto Sans CJK SC Regular"/>
            </a:endParaRPr>
          </a:p>
          <a:p>
            <a:pPr algn="ctr"/>
            <a:r>
              <a:rPr lang="en-US" sz="4000" b="1" spc="-1" dirty="0">
                <a:solidFill>
                  <a:srgbClr val="000000"/>
                </a:solidFill>
                <a:ea typeface="Noto Sans CJK SC Regular"/>
              </a:rPr>
              <a:t>6</a:t>
            </a:r>
            <a:r>
              <a:rPr lang="ro-RO" sz="4000" b="1" spc="-1" dirty="0">
                <a:solidFill>
                  <a:srgbClr val="000000"/>
                </a:solidFill>
                <a:ea typeface="Noto Sans CJK SC Regular"/>
              </a:rPr>
              <a:t>5 A</a:t>
            </a:r>
            <a:r>
              <a:rPr lang="en-US" sz="4000" b="1" spc="-1" dirty="0">
                <a:solidFill>
                  <a:srgbClr val="000000"/>
                </a:solidFill>
                <a:ea typeface="Noto Sans CJK SC Regular"/>
              </a:rPr>
              <a:t>, </a:t>
            </a:r>
            <a:r>
              <a:rPr lang="ro-RO" sz="4000" b="1" spc="-1" dirty="0">
                <a:solidFill>
                  <a:srgbClr val="000000"/>
                </a:solidFill>
                <a:ea typeface="Noto Sans CJK SC Regular"/>
              </a:rPr>
              <a:t>Mihail </a:t>
            </a:r>
            <a:r>
              <a:rPr lang="ro-RO" sz="4000" b="1" strike="noStrike" spc="-1" dirty="0">
                <a:solidFill>
                  <a:srgbClr val="000000"/>
                </a:solidFill>
                <a:latin typeface="Arial"/>
                <a:ea typeface="Noto Sans CJK SC Regular"/>
              </a:rPr>
              <a:t>Kogălniceanu</a:t>
            </a:r>
            <a:r>
              <a:rPr lang="en-US" sz="4000" b="1" strike="noStrike" spc="-1" dirty="0">
                <a:solidFill>
                  <a:srgbClr val="000000"/>
                </a:solidFill>
                <a:latin typeface="Arial"/>
                <a:ea typeface="Noto Sans CJK SC Regular"/>
              </a:rPr>
              <a:t> str., Chisinau, </a:t>
            </a:r>
            <a:r>
              <a:rPr lang="en-US" sz="4000" b="1" strike="noStrike" spc="-1" dirty="0">
                <a:solidFill>
                  <a:srgbClr val="000000"/>
                </a:solidFill>
                <a:latin typeface="Arial"/>
                <a:ea typeface="DejaVu Sans"/>
              </a:rPr>
              <a:t>MD-2009, Republic of Moldova</a:t>
            </a:r>
            <a:endParaRPr lang="en-US" sz="4000" b="0" strike="noStrike" spc="-1" dirty="0">
              <a:latin typeface="Arial"/>
            </a:endParaRPr>
          </a:p>
          <a:p>
            <a:pPr algn="ctr">
              <a:lnSpc>
                <a:spcPct val="100000"/>
              </a:lnSpc>
            </a:pPr>
            <a:r>
              <a:rPr lang="en-US" sz="4000" b="1" strike="noStrike" spc="-1" dirty="0">
                <a:solidFill>
                  <a:srgbClr val="000000"/>
                </a:solidFill>
                <a:latin typeface="Arial"/>
                <a:ea typeface="DejaVu Sans"/>
              </a:rPr>
              <a:t>Tel.: +373 </a:t>
            </a:r>
            <a:r>
              <a:rPr lang="ro-RO" sz="4000" b="1" strike="noStrike" spc="-1" dirty="0">
                <a:solidFill>
                  <a:srgbClr val="000000"/>
                </a:solidFill>
                <a:latin typeface="Arial"/>
                <a:ea typeface="DejaVu Sans"/>
              </a:rPr>
              <a:t>68082030</a:t>
            </a:r>
            <a:r>
              <a:rPr lang="en-US" sz="4000" b="1" spc="-1" dirty="0">
                <a:solidFill>
                  <a:srgbClr val="000000"/>
                </a:solidFill>
                <a:latin typeface="Arial"/>
                <a:ea typeface="DejaVu Sans"/>
              </a:rPr>
              <a:t>;  </a:t>
            </a:r>
            <a:r>
              <a:rPr lang="en-US" sz="4000" b="1" strike="noStrike" spc="-1" dirty="0">
                <a:solidFill>
                  <a:srgbClr val="000000"/>
                </a:solidFill>
                <a:latin typeface="Arial"/>
                <a:ea typeface="DejaVu Sans"/>
              </a:rPr>
              <a:t>E-mail: </a:t>
            </a:r>
            <a:r>
              <a:rPr lang="ro-RO" sz="4000" b="1" i="1" strike="noStrike" spc="-1" dirty="0" err="1">
                <a:solidFill>
                  <a:srgbClr val="000000"/>
                </a:solidFill>
                <a:latin typeface="Arial"/>
                <a:ea typeface="DejaVu Sans"/>
              </a:rPr>
              <a:t>iurabacalov</a:t>
            </a:r>
            <a:r>
              <a:rPr lang="en-US" sz="4000" b="1" i="1" strike="noStrike" spc="-1" dirty="0">
                <a:solidFill>
                  <a:srgbClr val="000000"/>
                </a:solidFill>
                <a:latin typeface="Arial"/>
                <a:ea typeface="DejaVu Sans"/>
              </a:rPr>
              <a:t>@mail.</a:t>
            </a:r>
            <a:r>
              <a:rPr lang="ro-RO" sz="4000" b="1" i="1" strike="noStrike" spc="-1" dirty="0" err="1">
                <a:solidFill>
                  <a:srgbClr val="000000"/>
                </a:solidFill>
                <a:latin typeface="Arial"/>
                <a:ea typeface="DejaVu Sans"/>
              </a:rPr>
              <a:t>ru</a:t>
            </a:r>
            <a:endParaRPr lang="en-US" sz="4000" b="0" strike="noStrike" spc="-1" dirty="0">
              <a:latin typeface="Arial"/>
            </a:endParaRPr>
          </a:p>
        </p:txBody>
      </p:sp>
      <p:sp>
        <p:nvSpPr>
          <p:cNvPr id="49" name="CustomShape 5"/>
          <p:cNvSpPr/>
          <p:nvPr/>
        </p:nvSpPr>
        <p:spPr>
          <a:xfrm>
            <a:off x="474392" y="7337955"/>
            <a:ext cx="29320074" cy="1075716"/>
          </a:xfrm>
          <a:prstGeom prst="rect">
            <a:avLst/>
          </a:prstGeom>
          <a:noFill/>
          <a:ln w="190440">
            <a:solidFill>
              <a:srgbClr val="FFFF00"/>
            </a:solidFill>
            <a:round/>
          </a:ln>
        </p:spPr>
        <p:style>
          <a:lnRef idx="0">
            <a:scrgbClr r="0" g="0" b="0"/>
          </a:lnRef>
          <a:fillRef idx="0">
            <a:scrgbClr r="0" g="0" b="0"/>
          </a:fillRef>
          <a:effectRef idx="0">
            <a:scrgbClr r="0" g="0" b="0"/>
          </a:effectRef>
          <a:fontRef idx="minor"/>
        </p:style>
        <p:txBody>
          <a:bodyPr lIns="90000" tIns="46800" rIns="90000" bIns="4500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1" normalizeH="0" baseline="0" noProof="0" dirty="0">
                <a:ln>
                  <a:noFill/>
                </a:ln>
                <a:solidFill>
                  <a:srgbClr val="000000"/>
                </a:solidFill>
                <a:effectLst/>
                <a:uLnTx/>
                <a:uFillTx/>
                <a:latin typeface="Arial"/>
                <a:ea typeface="DejaVu Sans"/>
              </a:rPr>
              <a:t>AUTHORS: </a:t>
            </a:r>
            <a:r>
              <a:rPr kumimoji="0" lang="en-US" sz="6000" b="1" i="0" u="none" strike="noStrike" kern="1200" cap="none" spc="-1" normalizeH="0" baseline="0" noProof="0" dirty="0" err="1">
                <a:ln>
                  <a:noFill/>
                </a:ln>
                <a:solidFill>
                  <a:srgbClr val="000000"/>
                </a:solidFill>
                <a:effectLst/>
                <a:uLnTx/>
                <a:uFillTx/>
                <a:latin typeface="Arial"/>
                <a:ea typeface="DejaVu Sans"/>
              </a:rPr>
              <a:t>Iurie</a:t>
            </a:r>
            <a:r>
              <a:rPr kumimoji="0" lang="en-US" sz="6000" b="1" i="0" u="none" strike="noStrike" kern="1200" cap="none" spc="-1" normalizeH="0" baseline="0" noProof="0" dirty="0">
                <a:ln>
                  <a:noFill/>
                </a:ln>
                <a:solidFill>
                  <a:srgbClr val="000000"/>
                </a:solidFill>
                <a:effectLst/>
                <a:uLnTx/>
                <a:uFillTx/>
                <a:latin typeface="Arial"/>
                <a:ea typeface="DejaVu Sans"/>
              </a:rPr>
              <a:t> BACALOV, Aurelia CRIVOI, </a:t>
            </a:r>
            <a:r>
              <a:rPr kumimoji="0" lang="en-US" sz="6000" b="1" i="0" u="none" strike="noStrike" kern="1200" cap="none" spc="-1" normalizeH="0" baseline="0" noProof="0" dirty="0">
                <a:ln>
                  <a:noFill/>
                </a:ln>
                <a:solidFill>
                  <a:srgbClr val="000000"/>
                </a:solidFill>
                <a:effectLst/>
                <a:uLnTx/>
                <a:uFillTx/>
                <a:latin typeface="Arial"/>
              </a:rPr>
              <a:t>Elena CHIRIȚA, Adriana DRUȚA</a:t>
            </a:r>
            <a:r>
              <a:rPr kumimoji="0" lang="en-US" sz="6000" b="1" i="0" u="none" strike="noStrike" kern="1200" cap="none" spc="-1" normalizeH="0" baseline="0" noProof="0" dirty="0">
                <a:ln>
                  <a:noFill/>
                </a:ln>
                <a:solidFill>
                  <a:srgbClr val="000000"/>
                </a:solidFill>
                <a:effectLst/>
                <a:uLnTx/>
                <a:uFillTx/>
                <a:latin typeface="Arial"/>
                <a:ea typeface="DejaVu Sans"/>
              </a:rPr>
              <a:t>.</a:t>
            </a:r>
            <a:endParaRPr kumimoji="0" lang="en-US" sz="6600" b="0" i="0" u="none" strike="noStrike" kern="1200" cap="none" spc="-1" normalizeH="0" baseline="0" noProof="0" dirty="0">
              <a:ln>
                <a:noFill/>
              </a:ln>
              <a:solidFill>
                <a:prstClr val="black"/>
              </a:solidFill>
              <a:effectLst/>
              <a:uLnTx/>
              <a:uFillTx/>
              <a:latin typeface="Arial"/>
            </a:endParaRPr>
          </a:p>
        </p:txBody>
      </p:sp>
      <p:pic>
        <p:nvPicPr>
          <p:cNvPr id="51" name="Picture 2"/>
          <p:cNvPicPr/>
          <p:nvPr/>
        </p:nvPicPr>
        <p:blipFill>
          <a:blip r:embed="rId5"/>
          <a:stretch/>
        </p:blipFill>
        <p:spPr>
          <a:xfrm>
            <a:off x="25715362" y="1079144"/>
            <a:ext cx="3768840" cy="3597639"/>
          </a:xfrm>
          <a:prstGeom prst="rect">
            <a:avLst/>
          </a:prstGeom>
          <a:ln>
            <a:noFill/>
          </a:ln>
        </p:spPr>
      </p:pic>
      <p:sp>
        <p:nvSpPr>
          <p:cNvPr id="52" name="CustomShape 7"/>
          <p:cNvSpPr/>
          <p:nvPr/>
        </p:nvSpPr>
        <p:spPr>
          <a:xfrm>
            <a:off x="328002" y="5361837"/>
            <a:ext cx="29526982" cy="1932771"/>
          </a:xfrm>
          <a:prstGeom prst="rect">
            <a:avLst/>
          </a:prstGeom>
          <a:solidFill>
            <a:srgbClr val="FFFF00"/>
          </a:solidFill>
          <a:ln>
            <a:noFill/>
          </a:ln>
        </p:spPr>
        <p:style>
          <a:lnRef idx="0">
            <a:scrgbClr r="0" g="0" b="0"/>
          </a:lnRef>
          <a:fillRef idx="0">
            <a:scrgbClr r="0" g="0" b="0"/>
          </a:fillRef>
          <a:effectRef idx="0">
            <a:scrgbClr r="0" g="0" b="0"/>
          </a:effectRef>
          <a:fontRef idx="minor"/>
        </p:style>
        <p:txBody>
          <a:bodyPr lIns="90000" tIns="46800" rIns="90000" bIns="46800">
            <a:noAutofit/>
          </a:bodyPr>
          <a:lstStyle/>
          <a:p>
            <a:pPr algn="ctr"/>
            <a:r>
              <a:rPr lang="en-US" sz="6600" b="1" dirty="0">
                <a:effectLst/>
                <a:latin typeface="Times New Roman" panose="02020603050405020304" pitchFamily="18" charset="0"/>
                <a:ea typeface="SimSun" panose="02010600030101010101" pitchFamily="2" charset="-122"/>
                <a:cs typeface="Times New Roman" panose="02020603050405020304" pitchFamily="18" charset="0"/>
              </a:rPr>
              <a:t>METABOLIC IMPACT OF THE AQUEOUS EXTRACT OF RUBUS FRUTICOSUS IN DIABETES LEAVES</a:t>
            </a:r>
            <a:endParaRPr lang="ro-MD" sz="6600" b="1" dirty="0">
              <a:effectLst/>
              <a:latin typeface="Times New Roman" panose="02020603050405020304" pitchFamily="18" charset="0"/>
              <a:ea typeface="SimSun" panose="02010600030101010101" pitchFamily="2" charset="-122"/>
              <a:cs typeface="Times New Roman" panose="02020603050405020304" pitchFamily="18" charset="0"/>
            </a:endParaRPr>
          </a:p>
        </p:txBody>
      </p:sp>
      <p:sp>
        <p:nvSpPr>
          <p:cNvPr id="53" name="CustomShape 8"/>
          <p:cNvSpPr/>
          <p:nvPr/>
        </p:nvSpPr>
        <p:spPr>
          <a:xfrm>
            <a:off x="278189" y="37657616"/>
            <a:ext cx="29576795" cy="3505734"/>
          </a:xfrm>
          <a:prstGeom prst="roundRect">
            <a:avLst>
              <a:gd name="adj" fmla="val 16667"/>
            </a:avLst>
          </a:prstGeom>
          <a:noFill/>
          <a:ln w="190440">
            <a:solidFill>
              <a:srgbClr val="FFFF00"/>
            </a:solidFill>
            <a:round/>
          </a:ln>
        </p:spPr>
        <p:style>
          <a:lnRef idx="0">
            <a:scrgbClr r="0" g="0" b="0"/>
          </a:lnRef>
          <a:fillRef idx="0">
            <a:scrgbClr r="0" g="0" b="0"/>
          </a:fillRef>
          <a:effectRef idx="0">
            <a:scrgbClr r="0" g="0" b="0"/>
          </a:effectRef>
          <a:fontRef idx="minor"/>
        </p:style>
        <p:txBody>
          <a:bodyPr wrap="square" lIns="90000" tIns="45000" rIns="90000" bIns="45000">
            <a:spAutoFit/>
          </a:bodyPr>
          <a:lstStyle/>
          <a:p>
            <a:pPr algn="just">
              <a:lnSpc>
                <a:spcPct val="100000"/>
              </a:lnSpc>
            </a:pPr>
            <a:r>
              <a:rPr lang="en-US" sz="5000" b="1" strike="noStrike" spc="-1" dirty="0">
                <a:solidFill>
                  <a:srgbClr val="000000"/>
                </a:solidFill>
                <a:latin typeface="Arial"/>
                <a:ea typeface="DejaVu Sans"/>
              </a:rPr>
              <a:t>CONSLUSION:</a:t>
            </a:r>
            <a:r>
              <a:rPr lang="ro-RO" sz="5000" b="1" strike="noStrike" spc="-1" dirty="0">
                <a:solidFill>
                  <a:srgbClr val="000000"/>
                </a:solidFill>
                <a:latin typeface="Arial"/>
                <a:ea typeface="DejaVu Sans"/>
              </a:rPr>
              <a:t> </a:t>
            </a:r>
            <a:r>
              <a:rPr lang="en-US" sz="5000" b="1" strike="noStrike" spc="-1" dirty="0">
                <a:solidFill>
                  <a:srgbClr val="000000"/>
                </a:solidFill>
                <a:latin typeface="Arial"/>
                <a:ea typeface="DejaVu Sans"/>
              </a:rPr>
              <a:t>The study highlights that the aqueous extract from Rubus </a:t>
            </a:r>
            <a:r>
              <a:rPr lang="en-US" sz="5000" b="1" strike="noStrike" spc="-1" dirty="0" err="1">
                <a:solidFill>
                  <a:srgbClr val="000000"/>
                </a:solidFill>
                <a:latin typeface="Arial"/>
                <a:ea typeface="DejaVu Sans"/>
              </a:rPr>
              <a:t>fruticosus</a:t>
            </a:r>
            <a:r>
              <a:rPr lang="en-US" sz="5000" b="1" strike="noStrike" spc="-1" dirty="0">
                <a:solidFill>
                  <a:srgbClr val="000000"/>
                </a:solidFill>
                <a:latin typeface="Arial"/>
                <a:ea typeface="DejaVu Sans"/>
              </a:rPr>
              <a:t> leaves reduced glucosuria and ketonuria, suggesting an improvement in the metabolic disturbances characteristic of diabetes mellitus. The extract may therefore be used as an adjuvant agent in correcting metabolic disorders associated with this condition.</a:t>
            </a:r>
            <a:endParaRPr lang="en-US" sz="5000" b="0" strike="noStrike" spc="-1" dirty="0">
              <a:latin typeface="Arial"/>
            </a:endParaRPr>
          </a:p>
        </p:txBody>
      </p:sp>
      <p:sp>
        <p:nvSpPr>
          <p:cNvPr id="55" name="CustomShape 10"/>
          <p:cNvSpPr/>
          <p:nvPr/>
        </p:nvSpPr>
        <p:spPr>
          <a:xfrm>
            <a:off x="152280" y="152280"/>
            <a:ext cx="30265920" cy="360"/>
          </a:xfrm>
          <a:prstGeom prst="rect">
            <a:avLst/>
          </a:prstGeom>
          <a:noFill/>
          <a:ln>
            <a:noFill/>
          </a:ln>
        </p:spPr>
        <p:style>
          <a:lnRef idx="0">
            <a:scrgbClr r="0" g="0" b="0"/>
          </a:lnRef>
          <a:fillRef idx="0">
            <a:scrgbClr r="0" g="0" b="0"/>
          </a:fillRef>
          <a:effectRef idx="0">
            <a:scrgbClr r="0" g="0" b="0"/>
          </a:effectRef>
          <a:fontRef idx="minor"/>
        </p:style>
      </p:sp>
      <p:sp>
        <p:nvSpPr>
          <p:cNvPr id="56" name="CustomShape 11"/>
          <p:cNvSpPr/>
          <p:nvPr/>
        </p:nvSpPr>
        <p:spPr>
          <a:xfrm>
            <a:off x="152280" y="152280"/>
            <a:ext cx="30265920" cy="360"/>
          </a:xfrm>
          <a:prstGeom prst="rect">
            <a:avLst/>
          </a:prstGeom>
          <a:noFill/>
          <a:ln>
            <a:noFill/>
          </a:ln>
        </p:spPr>
        <p:style>
          <a:lnRef idx="0">
            <a:scrgbClr r="0" g="0" b="0"/>
          </a:lnRef>
          <a:fillRef idx="0">
            <a:scrgbClr r="0" g="0" b="0"/>
          </a:fillRef>
          <a:effectRef idx="0">
            <a:scrgbClr r="0" g="0" b="0"/>
          </a:effectRef>
          <a:fontRef idx="minor"/>
        </p:style>
      </p:sp>
      <p:sp>
        <p:nvSpPr>
          <p:cNvPr id="41" name="CustomShape 21">
            <a:extLst>
              <a:ext uri="{FF2B5EF4-FFF2-40B4-BE49-F238E27FC236}">
                <a16:creationId xmlns:a16="http://schemas.microsoft.com/office/drawing/2014/main" id="{6534F11D-650C-4B1A-B68F-CD1EBBDCBA5A}"/>
              </a:ext>
            </a:extLst>
          </p:cNvPr>
          <p:cNvSpPr/>
          <p:nvPr/>
        </p:nvSpPr>
        <p:spPr>
          <a:xfrm rot="16200000" flipH="1">
            <a:off x="13295549" y="21404006"/>
            <a:ext cx="1782150" cy="5550784"/>
          </a:xfrm>
          <a:prstGeom prst="downArrow">
            <a:avLst>
              <a:gd name="adj1" fmla="val 50000"/>
              <a:gd name="adj2" fmla="val 50000"/>
            </a:avLst>
          </a:prstGeom>
          <a:solidFill>
            <a:schemeClr val="accent3">
              <a:lumMod val="50000"/>
            </a:schemeClr>
          </a:solidFill>
          <a:ln>
            <a:round/>
          </a:ln>
        </p:spPr>
        <p:style>
          <a:lnRef idx="2">
            <a:schemeClr val="accent1">
              <a:shade val="50000"/>
            </a:schemeClr>
          </a:lnRef>
          <a:fillRef idx="1">
            <a:schemeClr val="accent1"/>
          </a:fillRef>
          <a:effectRef idx="0">
            <a:schemeClr val="accent1"/>
          </a:effectRef>
          <a:fontRef idx="minor"/>
        </p:style>
      </p:sp>
      <p:sp>
        <p:nvSpPr>
          <p:cNvPr id="42" name="CustomShape 21">
            <a:extLst>
              <a:ext uri="{FF2B5EF4-FFF2-40B4-BE49-F238E27FC236}">
                <a16:creationId xmlns:a16="http://schemas.microsoft.com/office/drawing/2014/main" id="{C1CE0D58-2B76-4346-B75F-1A5CAAD651AE}"/>
              </a:ext>
            </a:extLst>
          </p:cNvPr>
          <p:cNvSpPr/>
          <p:nvPr/>
        </p:nvSpPr>
        <p:spPr>
          <a:xfrm rot="3059781" flipH="1">
            <a:off x="13555423" y="23452190"/>
            <a:ext cx="1404622" cy="7911131"/>
          </a:xfrm>
          <a:prstGeom prst="downArrow">
            <a:avLst>
              <a:gd name="adj1" fmla="val 50000"/>
              <a:gd name="adj2" fmla="val 50000"/>
            </a:avLst>
          </a:prstGeom>
          <a:solidFill>
            <a:schemeClr val="accent3">
              <a:lumMod val="50000"/>
            </a:schemeClr>
          </a:solidFill>
          <a:ln>
            <a:round/>
          </a:ln>
        </p:spPr>
        <p:style>
          <a:lnRef idx="2">
            <a:schemeClr val="accent1">
              <a:shade val="50000"/>
            </a:schemeClr>
          </a:lnRef>
          <a:fillRef idx="1">
            <a:schemeClr val="accent1"/>
          </a:fillRef>
          <a:effectRef idx="0">
            <a:schemeClr val="accent1"/>
          </a:effectRef>
          <a:fontRef idx="minor"/>
        </p:style>
      </p:sp>
      <p:sp>
        <p:nvSpPr>
          <p:cNvPr id="43" name="CustomShape 21">
            <a:extLst>
              <a:ext uri="{FF2B5EF4-FFF2-40B4-BE49-F238E27FC236}">
                <a16:creationId xmlns:a16="http://schemas.microsoft.com/office/drawing/2014/main" id="{331D86D6-606F-4996-8460-1FC3018C6137}"/>
              </a:ext>
            </a:extLst>
          </p:cNvPr>
          <p:cNvSpPr/>
          <p:nvPr/>
        </p:nvSpPr>
        <p:spPr>
          <a:xfrm rot="16200000" flipH="1">
            <a:off x="10623172" y="31063807"/>
            <a:ext cx="1346793" cy="3741869"/>
          </a:xfrm>
          <a:prstGeom prst="downArrow">
            <a:avLst>
              <a:gd name="adj1" fmla="val 50000"/>
              <a:gd name="adj2" fmla="val 50000"/>
            </a:avLst>
          </a:prstGeom>
          <a:solidFill>
            <a:schemeClr val="accent3">
              <a:lumMod val="50000"/>
            </a:schemeClr>
          </a:solidFill>
          <a:ln>
            <a:round/>
          </a:ln>
        </p:spPr>
        <p:style>
          <a:lnRef idx="2">
            <a:schemeClr val="accent1">
              <a:shade val="50000"/>
            </a:schemeClr>
          </a:lnRef>
          <a:fillRef idx="1">
            <a:schemeClr val="accent1"/>
          </a:fillRef>
          <a:effectRef idx="0">
            <a:schemeClr val="accent1"/>
          </a:effectRef>
          <a:fontRef idx="minor"/>
        </p:style>
      </p:sp>
      <p:sp>
        <p:nvSpPr>
          <p:cNvPr id="58" name="CustomShape 8">
            <a:extLst>
              <a:ext uri="{FF2B5EF4-FFF2-40B4-BE49-F238E27FC236}">
                <a16:creationId xmlns:a16="http://schemas.microsoft.com/office/drawing/2014/main" id="{68923453-2285-4438-9CB3-0B9A70282F16}"/>
              </a:ext>
            </a:extLst>
          </p:cNvPr>
          <p:cNvSpPr/>
          <p:nvPr/>
        </p:nvSpPr>
        <p:spPr>
          <a:xfrm>
            <a:off x="346032" y="41262070"/>
            <a:ext cx="29576795" cy="1090649"/>
          </a:xfrm>
          <a:prstGeom prst="roundRect">
            <a:avLst>
              <a:gd name="adj" fmla="val 16667"/>
            </a:avLst>
          </a:prstGeom>
          <a:noFill/>
          <a:ln w="63500">
            <a:solidFill>
              <a:srgbClr val="FFFF00"/>
            </a:solidFill>
            <a:round/>
          </a:ln>
          <a:effectLst/>
        </p:spPr>
        <p:txBody>
          <a:bodyPr lIns="27594" tIns="14349" rIns="27594" bIns="14349">
            <a:noAutofit/>
          </a:bodyPr>
          <a:lstStyle/>
          <a:p>
            <a:pPr marL="0" marR="0" lvl="0" indent="0" algn="just" defTabSz="280355" eaLnBrk="1" fontAlgn="auto" latinLnBrk="0" hangingPunct="1">
              <a:lnSpc>
                <a:spcPct val="100000"/>
              </a:lnSpc>
              <a:spcBef>
                <a:spcPts val="0"/>
              </a:spcBef>
              <a:spcAft>
                <a:spcPts val="0"/>
              </a:spcAft>
              <a:buClrTx/>
              <a:buSzTx/>
              <a:buFontTx/>
              <a:buNone/>
              <a:tabLst/>
              <a:defRPr/>
            </a:pPr>
            <a:r>
              <a:rPr kumimoji="0" lang="en-US" sz="6000" b="1"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ACKNOWLEDGMENTS: </a:t>
            </a:r>
            <a:r>
              <a:rPr kumimoji="0" lang="en-US" sz="6000" b="1" i="1"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This research subproject: 011001 </a:t>
            </a:r>
            <a:endParaRPr kumimoji="0" lang="en-US" sz="1400" b="0" i="0" u="none" strike="noStrike" kern="0" cap="none" spc="0" normalizeH="0" baseline="0" noProof="0" dirty="0">
              <a:ln>
                <a:noFill/>
              </a:ln>
              <a:solidFill>
                <a:prstClr val="black"/>
              </a:solidFill>
              <a:effectLst/>
              <a:uLnTx/>
              <a:uFillTx/>
            </a:endParaRPr>
          </a:p>
        </p:txBody>
      </p:sp>
      <p:pic>
        <p:nvPicPr>
          <p:cNvPr id="5" name="Picture 4">
            <a:extLst>
              <a:ext uri="{FF2B5EF4-FFF2-40B4-BE49-F238E27FC236}">
                <a16:creationId xmlns:a16="http://schemas.microsoft.com/office/drawing/2014/main" id="{B412BBD4-0175-465B-8579-1271F029A2E9}"/>
              </a:ext>
            </a:extLst>
          </p:cNvPr>
          <p:cNvPicPr>
            <a:picLocks noChangeAspect="1"/>
          </p:cNvPicPr>
          <p:nvPr/>
        </p:nvPicPr>
        <p:blipFill rotWithShape="1">
          <a:blip r:embed="rId6">
            <a:extLst>
              <a:ext uri="{28A0092B-C50C-407E-A947-70E740481C1C}">
                <a14:useLocalDpi xmlns:a14="http://schemas.microsoft.com/office/drawing/2010/main" val="0"/>
              </a:ext>
            </a:extLst>
          </a:blip>
          <a:srcRect b="6535"/>
          <a:stretch/>
        </p:blipFill>
        <p:spPr>
          <a:xfrm>
            <a:off x="16962012" y="21978693"/>
            <a:ext cx="10646501" cy="6633880"/>
          </a:xfrm>
          <a:prstGeom prst="rect">
            <a:avLst/>
          </a:prstGeom>
        </p:spPr>
      </p:pic>
      <p:sp>
        <p:nvSpPr>
          <p:cNvPr id="12" name="CustomShape 1">
            <a:extLst>
              <a:ext uri="{FF2B5EF4-FFF2-40B4-BE49-F238E27FC236}">
                <a16:creationId xmlns:a16="http://schemas.microsoft.com/office/drawing/2014/main" id="{98A8B79A-C075-2A0C-2DAC-C1BC5796A6BE}"/>
              </a:ext>
            </a:extLst>
          </p:cNvPr>
          <p:cNvSpPr/>
          <p:nvPr/>
        </p:nvSpPr>
        <p:spPr>
          <a:xfrm>
            <a:off x="406549" y="8653761"/>
            <a:ext cx="29320074" cy="2313722"/>
          </a:xfrm>
          <a:prstGeom prst="rect">
            <a:avLst/>
          </a:prstGeom>
          <a:noFill/>
          <a:ln w="187200">
            <a:solidFill>
              <a:srgbClr val="FFFF00"/>
            </a:solidFill>
            <a:round/>
          </a:ln>
        </p:spPr>
        <p:style>
          <a:lnRef idx="0">
            <a:scrgbClr r="0" g="0" b="0"/>
          </a:lnRef>
          <a:fillRef idx="0">
            <a:scrgbClr r="0" g="0" b="0"/>
          </a:fillRef>
          <a:effectRef idx="0">
            <a:scrgbClr r="0" g="0" b="0"/>
          </a:effectRef>
          <a:fontRef idx="minor"/>
        </p:style>
        <p:txBody>
          <a:bodyPr lIns="90000" tIns="46800" rIns="90000" bIns="46800">
            <a:noAutofit/>
          </a:bodyPr>
          <a:lstStyle/>
          <a:p>
            <a:pPr lvl="0" algn="just"/>
            <a:r>
              <a:rPr lang="en-US" sz="4800" b="1" strike="noStrike" spc="-1" dirty="0">
                <a:solidFill>
                  <a:srgbClr val="000000"/>
                </a:solidFill>
                <a:latin typeface="Arial"/>
                <a:ea typeface="DejaVu Sans"/>
              </a:rPr>
              <a:t>INTRODUCTION:</a:t>
            </a:r>
            <a:r>
              <a:rPr lang="en-US" sz="4800" b="1" spc="-1" dirty="0">
                <a:solidFill>
                  <a:srgbClr val="000000"/>
                </a:solidFill>
              </a:rPr>
              <a:t>  Given the metabolic imbalances in diabetes mellitus and the rising interest in plant-derived bioactive compounds, Rubus </a:t>
            </a:r>
            <a:r>
              <a:rPr lang="en-US" sz="4800" b="1" spc="-1" dirty="0" err="1">
                <a:solidFill>
                  <a:srgbClr val="000000"/>
                </a:solidFill>
              </a:rPr>
              <a:t>fruticosus</a:t>
            </a:r>
            <a:r>
              <a:rPr lang="en-US" sz="4800" b="1" spc="-1" dirty="0">
                <a:solidFill>
                  <a:srgbClr val="000000"/>
                </a:solidFill>
              </a:rPr>
              <a:t> stands out due to its rich content of polyphenols and flavonoids capable of ameliorating carbohydrate disorders.</a:t>
            </a:r>
            <a:endParaRPr lang="en-US" sz="4800" spc="-1" dirty="0">
              <a:solidFill>
                <a:prstClr val="black"/>
              </a:solidFill>
            </a:endParaRPr>
          </a:p>
        </p:txBody>
      </p:sp>
      <p:pic>
        <p:nvPicPr>
          <p:cNvPr id="13" name="Picture 12">
            <a:extLst>
              <a:ext uri="{FF2B5EF4-FFF2-40B4-BE49-F238E27FC236}">
                <a16:creationId xmlns:a16="http://schemas.microsoft.com/office/drawing/2014/main" id="{0EA4C4A3-8568-B3F8-20CC-A34FFBD44750}"/>
              </a:ext>
            </a:extLst>
          </p:cNvPr>
          <p:cNvPicPr>
            <a:picLocks noChangeAspect="1"/>
          </p:cNvPicPr>
          <p:nvPr/>
        </p:nvPicPr>
        <p:blipFill>
          <a:blip r:embed="rId7"/>
          <a:stretch>
            <a:fillRect/>
          </a:stretch>
        </p:blipFill>
        <p:spPr>
          <a:xfrm>
            <a:off x="1404216" y="22146669"/>
            <a:ext cx="10007013" cy="6671342"/>
          </a:xfrm>
          <a:prstGeom prst="rect">
            <a:avLst/>
          </a:prstGeom>
        </p:spPr>
      </p:pic>
      <p:pic>
        <p:nvPicPr>
          <p:cNvPr id="14" name="Picture 13">
            <a:extLst>
              <a:ext uri="{FF2B5EF4-FFF2-40B4-BE49-F238E27FC236}">
                <a16:creationId xmlns:a16="http://schemas.microsoft.com/office/drawing/2014/main" id="{6F7A563A-A3D6-2DB4-4244-65D9E52D9145}"/>
              </a:ext>
            </a:extLst>
          </p:cNvPr>
          <p:cNvPicPr>
            <a:picLocks noChangeAspect="1"/>
          </p:cNvPicPr>
          <p:nvPr/>
        </p:nvPicPr>
        <p:blipFill>
          <a:blip r:embed="rId8"/>
          <a:stretch>
            <a:fillRect/>
          </a:stretch>
        </p:blipFill>
        <p:spPr>
          <a:xfrm>
            <a:off x="346032" y="29288637"/>
            <a:ext cx="10797611" cy="8098208"/>
          </a:xfrm>
          <a:prstGeom prst="rect">
            <a:avLst/>
          </a:prstGeom>
        </p:spPr>
      </p:pic>
      <p:pic>
        <p:nvPicPr>
          <p:cNvPr id="11" name="Picture 10">
            <a:extLst>
              <a:ext uri="{FF2B5EF4-FFF2-40B4-BE49-F238E27FC236}">
                <a16:creationId xmlns:a16="http://schemas.microsoft.com/office/drawing/2014/main" id="{C306579F-B6E8-C9C6-EA92-7F16AEF3E7C3}"/>
              </a:ext>
            </a:extLst>
          </p:cNvPr>
          <p:cNvPicPr>
            <a:picLocks noChangeAspect="1"/>
          </p:cNvPicPr>
          <p:nvPr/>
        </p:nvPicPr>
        <p:blipFill>
          <a:blip r:embed="rId9"/>
          <a:srcRect b="12928"/>
          <a:stretch/>
        </p:blipFill>
        <p:spPr>
          <a:xfrm>
            <a:off x="13182016" y="28778444"/>
            <a:ext cx="16544607" cy="4246033"/>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pic>
        <p:nvPicPr>
          <p:cNvPr id="17" name="Picture 16">
            <a:extLst>
              <a:ext uri="{FF2B5EF4-FFF2-40B4-BE49-F238E27FC236}">
                <a16:creationId xmlns:a16="http://schemas.microsoft.com/office/drawing/2014/main" id="{A7F5078E-C0DD-E7E2-B460-B531B1A75264}"/>
              </a:ext>
            </a:extLst>
          </p:cNvPr>
          <p:cNvPicPr>
            <a:picLocks noChangeAspect="1"/>
          </p:cNvPicPr>
          <p:nvPr/>
        </p:nvPicPr>
        <p:blipFill>
          <a:blip r:embed="rId10"/>
          <a:srcRect b="17503"/>
          <a:stretch/>
        </p:blipFill>
        <p:spPr>
          <a:xfrm>
            <a:off x="13167501" y="33230575"/>
            <a:ext cx="16527465" cy="415627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832</TotalTime>
  <Words>354</Words>
  <Application>Microsoft Office PowerPoint</Application>
  <PresentationFormat>Custom</PresentationFormat>
  <Paragraphs>15</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Noto Sans CJK SC Regular</vt:lpstr>
      <vt:lpstr>Symbol</vt:lpstr>
      <vt:lpstr>Times New Roman</vt:lpstr>
      <vt:lpstr>Wingdings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Rectorat</dc:creator>
  <dc:description/>
  <cp:lastModifiedBy>Adriana</cp:lastModifiedBy>
  <cp:revision>233</cp:revision>
  <dcterms:created xsi:type="dcterms:W3CDTF">2006-08-16T00:00:00Z</dcterms:created>
  <dcterms:modified xsi:type="dcterms:W3CDTF">2026-09-14T09:50:14Z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14.0000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1</vt:i4>
  </property>
  <property fmtid="{D5CDD505-2E9C-101B-9397-08002B2CF9AE}" pid="8" name="PresentationFormat">
    <vt:lpwstr>Произвольный</vt:lpwstr>
  </property>
  <property fmtid="{D5CDD505-2E9C-101B-9397-08002B2CF9AE}" pid="9" name="ScaleCrop">
    <vt:bool>false</vt:bool>
  </property>
  <property fmtid="{D5CDD505-2E9C-101B-9397-08002B2CF9AE}" pid="10" name="ShareDoc">
    <vt:bool>false</vt:bool>
  </property>
  <property fmtid="{D5CDD505-2E9C-101B-9397-08002B2CF9AE}" pid="11" name="Slides">
    <vt:i4>1</vt:i4>
  </property>
</Properties>
</file>