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80" d="100"/>
          <a:sy n="80" d="100"/>
        </p:scale>
        <p:origin x="30" y="-27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Office_Excel2.xlsx"/></Relationships>
</file>

<file path=ppt/charts/chart1.xml><?xml version="1.0" encoding="utf-8"?>
<c:chartSpace xmlns:c="http://schemas.openxmlformats.org/drawingml/2006/chart" xmlns:a="http://schemas.openxmlformats.org/drawingml/2006/main" xmlns:r="http://schemas.openxmlformats.org/officeDocument/2006/relationships">
  <c:lang val="ru-RU"/>
  <c:roundedCorners val="1"/>
  <c:chart>
    <c:title>
      <c:tx>
        <c:rich>
          <a:bodyPr/>
          <a:lstStyle/>
          <a:p>
            <a:pPr>
              <a:defRPr sz="1100" b="1">
                <a:solidFill>
                  <a:srgbClr val="16394F"/>
                </a:solidFill>
              </a:defRPr>
            </a:pPr>
            <a:r>
              <a:rPr lang="en-US" sz="1100"/>
              <a:t>ARGININE (µmol/L)</a:t>
            </a:r>
          </a:p>
        </c:rich>
      </c:tx>
      <c:layout/>
    </c:title>
    <c:plotArea>
      <c:layout/>
      <c:barChart>
        <c:barDir val="col"/>
        <c:grouping val="clustered"/>
        <c:varyColors val="1"/>
        <c:ser>
          <c:idx val="0"/>
          <c:order val="0"/>
          <c:tx>
            <c:strRef>
              <c:f>Sheet1!$B$1</c:f>
              <c:strCache>
                <c:ptCount val="1"/>
                <c:pt idx="0">
                  <c:v>ARGININE (µmol/L)</c:v>
                </c:pt>
              </c:strCache>
            </c:strRef>
          </c:tx>
          <c:spPr>
            <a:solidFill>
              <a:srgbClr val="207E80"/>
            </a:solidFill>
            <a:ln>
              <a:solidFill>
                <a:srgbClr val="207E80"/>
              </a:solidFill>
            </a:ln>
          </c:spPr>
          <c:invertIfNegative val="1"/>
          <c:cat>
            <c:strRef>
              <c:f>Sheet1!$A$2:$A$4</c:f>
              <c:strCache>
                <c:ptCount val="3"/>
                <c:pt idx="0">
                  <c:v>Control</c:v>
                </c:pt>
                <c:pt idx="1">
                  <c:v>Exp. I</c:v>
                </c:pt>
                <c:pt idx="2">
                  <c:v>Exp. II</c:v>
                </c:pt>
              </c:strCache>
            </c:strRef>
          </c:cat>
          <c:val>
            <c:numRef>
              <c:f>Sheet1!$B$2:$B$4</c:f>
              <c:numCache>
                <c:formatCode>General</c:formatCode>
                <c:ptCount val="3"/>
                <c:pt idx="0">
                  <c:v>8.4</c:v>
                </c:pt>
                <c:pt idx="1">
                  <c:v>9.8700000000000028</c:v>
                </c:pt>
                <c:pt idx="2">
                  <c:v>12.209999999999999</c:v>
                </c:pt>
              </c:numCache>
            </c:numRef>
          </c:val>
          <c:extLst xmlns:c16r2="http://schemas.microsoft.com/office/drawing/2015/06/chart">
            <c:ext xmlns:c14="http://schemas.microsoft.com/office/drawing/2007/8/2/chart" uri="{6F2FDCE9-48DA-4B69-8628-5D25D57E5C99}">
              <c14:invertSolidFillFmt>
                <c14:spPr xmlns:c14="http://schemas.microsoft.com/office/drawing/2007/8/2/chart">
                  <a:solidFill>
                    <a:srgbClr val="FFFFFF"/>
                  </a:solidFill>
                  <a:ln>
                    <a:solidFill>
                      <a:srgbClr val="207E80"/>
                    </a:solidFill>
                  </a:ln>
                </c14:spPr>
              </c14:invertSolidFillFmt>
            </c:ext>
            <c:ext xmlns:c16="http://schemas.microsoft.com/office/drawing/2014/chart" uri="{C3380CC4-5D6E-409C-BE32-E72D297353CC}">
              <c16:uniqueId val="{00000000-CB98-4643-924E-9A1DB17AACD2}"/>
            </c:ext>
          </c:extLst>
        </c:ser>
        <c:dLbls/>
        <c:axId val="110675840"/>
        <c:axId val="128827392"/>
      </c:barChart>
      <c:catAx>
        <c:axId val="110675840"/>
        <c:scaling>
          <c:orientation val="minMax"/>
        </c:scaling>
        <c:axPos val="b"/>
        <c:numFmt formatCode="General" sourceLinked="0"/>
        <c:tickLblPos val="nextTo"/>
        <c:txPr>
          <a:bodyPr/>
          <a:lstStyle/>
          <a:p>
            <a:pPr>
              <a:defRPr sz="1000"/>
            </a:pPr>
            <a:endParaRPr lang="ru-RU"/>
          </a:p>
        </c:txPr>
        <c:crossAx val="128827392"/>
        <c:crosses val="autoZero"/>
        <c:auto val="1"/>
        <c:lblAlgn val="ctr"/>
        <c:lblOffset val="100"/>
      </c:catAx>
      <c:valAx>
        <c:axId val="128827392"/>
        <c:scaling>
          <c:orientation val="minMax"/>
          <c:max val="14"/>
          <c:min val="0"/>
        </c:scaling>
        <c:axPos val="l"/>
        <c:majorGridlines/>
        <c:numFmt formatCode="General" sourceLinked="1"/>
        <c:tickLblPos val="nextTo"/>
        <c:txPr>
          <a:bodyPr/>
          <a:lstStyle/>
          <a:p>
            <a:pPr>
              <a:defRPr sz="700"/>
            </a:pPr>
            <a:endParaRPr lang="ru-RU"/>
          </a:p>
        </c:txPr>
        <c:crossAx val="110675840"/>
        <c:crosses val="autoZero"/>
        <c:crossBetween val="between"/>
      </c:valAx>
    </c:plotArea>
    <c:plotVisOnly val="1"/>
    <c:dispBlanksAs val="gap"/>
    <c:showDLblsOverMax val="1"/>
  </c:chart>
  <c:txPr>
    <a:bodyPr/>
    <a:lstStyle/>
    <a:p>
      <a:pPr>
        <a:defRPr sz="1800"/>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ru-RU"/>
  <c:roundedCorners val="1"/>
  <c:chart>
    <c:title>
      <c:tx>
        <c:rich>
          <a:bodyPr/>
          <a:lstStyle/>
          <a:p>
            <a:pPr>
              <a:defRPr sz="1100" b="1">
                <a:solidFill>
                  <a:srgbClr val="16394F"/>
                </a:solidFill>
              </a:defRPr>
            </a:pPr>
            <a:r>
              <a:rPr lang="en-US" sz="1100"/>
              <a:t>AMMONIA (µmol/L)</a:t>
            </a:r>
          </a:p>
        </c:rich>
      </c:tx>
      <c:layout/>
    </c:title>
    <c:plotArea>
      <c:layout/>
      <c:barChart>
        <c:barDir val="col"/>
        <c:grouping val="clustered"/>
        <c:varyColors val="1"/>
        <c:ser>
          <c:idx val="0"/>
          <c:order val="0"/>
          <c:tx>
            <c:strRef>
              <c:f>Sheet1!$B$1</c:f>
              <c:strCache>
                <c:ptCount val="1"/>
                <c:pt idx="0">
                  <c:v>AMMONIA (µmol/L)</c:v>
                </c:pt>
              </c:strCache>
            </c:strRef>
          </c:tx>
          <c:spPr>
            <a:solidFill>
              <a:srgbClr val="BF7D2B"/>
            </a:solidFill>
            <a:ln>
              <a:solidFill>
                <a:srgbClr val="BF7D2B"/>
              </a:solidFill>
            </a:ln>
          </c:spPr>
          <c:invertIfNegative val="1"/>
          <c:cat>
            <c:strRef>
              <c:f>Sheet1!$A$2:$A$4</c:f>
              <c:strCache>
                <c:ptCount val="3"/>
                <c:pt idx="0">
                  <c:v>Control</c:v>
                </c:pt>
                <c:pt idx="1">
                  <c:v>Exp. I</c:v>
                </c:pt>
                <c:pt idx="2">
                  <c:v>Exp. II</c:v>
                </c:pt>
              </c:strCache>
            </c:strRef>
          </c:cat>
          <c:val>
            <c:numRef>
              <c:f>Sheet1!$B$2:$B$4</c:f>
              <c:numCache>
                <c:formatCode>General</c:formatCode>
                <c:ptCount val="3"/>
                <c:pt idx="0">
                  <c:v>35.99</c:v>
                </c:pt>
                <c:pt idx="1">
                  <c:v>51.190000000000005</c:v>
                </c:pt>
                <c:pt idx="2">
                  <c:v>71.36</c:v>
                </c:pt>
              </c:numCache>
            </c:numRef>
          </c:val>
          <c:extLst xmlns:c16r2="http://schemas.microsoft.com/office/drawing/2015/06/chart">
            <c:ext xmlns:c14="http://schemas.microsoft.com/office/drawing/2007/8/2/chart" uri="{6F2FDCE9-48DA-4B69-8628-5D25D57E5C99}">
              <c14:invertSolidFillFmt>
                <c14:spPr xmlns:c14="http://schemas.microsoft.com/office/drawing/2007/8/2/chart">
                  <a:solidFill>
                    <a:srgbClr val="FFFFFF"/>
                  </a:solidFill>
                  <a:ln>
                    <a:solidFill>
                      <a:srgbClr val="BF7D2B"/>
                    </a:solidFill>
                  </a:ln>
                </c14:spPr>
              </c14:invertSolidFillFmt>
            </c:ext>
            <c:ext xmlns:c16="http://schemas.microsoft.com/office/drawing/2014/chart" uri="{C3380CC4-5D6E-409C-BE32-E72D297353CC}">
              <c16:uniqueId val="{00000000-84D2-484D-9EBC-C1520E0B226C}"/>
            </c:ext>
          </c:extLst>
        </c:ser>
        <c:dLbls/>
        <c:axId val="129302528"/>
        <c:axId val="129304064"/>
      </c:barChart>
      <c:catAx>
        <c:axId val="129302528"/>
        <c:scaling>
          <c:orientation val="minMax"/>
        </c:scaling>
        <c:axPos val="b"/>
        <c:numFmt formatCode="General" sourceLinked="0"/>
        <c:tickLblPos val="nextTo"/>
        <c:txPr>
          <a:bodyPr/>
          <a:lstStyle/>
          <a:p>
            <a:pPr>
              <a:defRPr sz="1000"/>
            </a:pPr>
            <a:endParaRPr lang="ru-RU"/>
          </a:p>
        </c:txPr>
        <c:crossAx val="129304064"/>
        <c:crosses val="autoZero"/>
        <c:auto val="1"/>
        <c:lblAlgn val="ctr"/>
        <c:lblOffset val="100"/>
      </c:catAx>
      <c:valAx>
        <c:axId val="129304064"/>
        <c:scaling>
          <c:orientation val="minMax"/>
          <c:max val="80"/>
          <c:min val="0"/>
        </c:scaling>
        <c:axPos val="l"/>
        <c:majorGridlines/>
        <c:numFmt formatCode="General" sourceLinked="1"/>
        <c:tickLblPos val="nextTo"/>
        <c:txPr>
          <a:bodyPr/>
          <a:lstStyle/>
          <a:p>
            <a:pPr>
              <a:defRPr sz="700"/>
            </a:pPr>
            <a:endParaRPr lang="ru-RU"/>
          </a:p>
        </c:txPr>
        <c:crossAx val="129302528"/>
        <c:crosses val="autoZero"/>
        <c:crossBetween val="between"/>
      </c:valAx>
    </c:plotArea>
    <c:plotVisOnly val="1"/>
    <c:dispBlanksAs val="gap"/>
    <c:showDLblsOverMax val="1"/>
  </c:chart>
  <c:txPr>
    <a:bodyPr/>
    <a:lstStyle/>
    <a:p>
      <a:pPr>
        <a:defRPr sz="1800"/>
      </a:pPr>
      <a:endParaRPr lang="ru-RU"/>
    </a:p>
  </c:txPr>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pPr/>
              <a:t>‹#›</a:t>
            </a:fld>
            <a:endParaRPr lang="en-US"/>
          </a:p>
        </p:txBody>
      </p:sp>
    </p:spTree>
    <p:extLst>
      <p:ext uri="{BB962C8B-B14F-4D97-AF65-F5344CB8AC3E}">
        <p14:creationId xmlns:p14="http://schemas.microsoft.com/office/powerpoint/2010/main" xmlns=""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9FBFB"/>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353312"/>
          </a:xfrm>
          <a:prstGeom prst="rect">
            <a:avLst/>
          </a:prstGeom>
          <a:solidFill>
            <a:srgbClr val="16394F"/>
          </a:solidFill>
          <a:ln>
            <a:solidFill>
              <a:srgbClr val="16394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11480" y="122240"/>
            <a:ext cx="11338560" cy="707886"/>
          </a:xfrm>
          <a:prstGeom prst="rect">
            <a:avLst/>
          </a:prstGeom>
          <a:noFill/>
        </p:spPr>
        <p:txBody>
          <a:bodyPr wrap="square">
            <a:spAutoFit/>
          </a:bodyPr>
          <a:lstStyle/>
          <a:p>
            <a:pPr algn="ctr"/>
            <a:r>
              <a:rPr lang="en-US" sz="2000" b="1" dirty="0">
                <a:solidFill>
                  <a:srgbClr val="FFFFFF"/>
                </a:solidFill>
                <a:latin typeface="Aptos"/>
              </a:rPr>
              <a:t>NITROGEN METABOLISM IN ROOSTER BLOOD SERUM DURING THE SECOND CYCLE OF SPERMATOGENESIS</a:t>
            </a:r>
            <a:endParaRPr sz="2000" b="1" dirty="0">
              <a:solidFill>
                <a:srgbClr val="FFFFFF"/>
              </a:solidFill>
              <a:latin typeface="Aptos"/>
            </a:endParaRPr>
          </a:p>
        </p:txBody>
      </p:sp>
      <p:sp>
        <p:nvSpPr>
          <p:cNvPr id="5" name="TextBox 4"/>
          <p:cNvSpPr txBox="1"/>
          <p:nvPr/>
        </p:nvSpPr>
        <p:spPr>
          <a:xfrm>
            <a:off x="411480" y="782048"/>
            <a:ext cx="11338560" cy="276999"/>
          </a:xfrm>
          <a:prstGeom prst="rect">
            <a:avLst/>
          </a:prstGeom>
          <a:noFill/>
        </p:spPr>
        <p:txBody>
          <a:bodyPr wrap="square">
            <a:spAutoFit/>
          </a:bodyPr>
          <a:lstStyle/>
          <a:p>
            <a:pPr algn="ctr"/>
            <a:r>
              <a:rPr sz="1200" b="0" dirty="0">
                <a:solidFill>
                  <a:srgbClr val="FFFFFF"/>
                </a:solidFill>
                <a:latin typeface="Aptos"/>
              </a:rPr>
              <a:t>Balan Ion*; </a:t>
            </a:r>
            <a:r>
              <a:rPr sz="1200" b="0" dirty="0" err="1">
                <a:solidFill>
                  <a:srgbClr val="FFFFFF"/>
                </a:solidFill>
                <a:latin typeface="Aptos"/>
              </a:rPr>
              <a:t>Ciochină</a:t>
            </a:r>
            <a:r>
              <a:rPr sz="1200" b="0" dirty="0">
                <a:solidFill>
                  <a:srgbClr val="FFFFFF"/>
                </a:solidFill>
                <a:latin typeface="Aptos"/>
              </a:rPr>
              <a:t> Valentina; </a:t>
            </a:r>
            <a:r>
              <a:rPr sz="1200" b="0" dirty="0" err="1">
                <a:solidFill>
                  <a:srgbClr val="FFFFFF"/>
                </a:solidFill>
                <a:latin typeface="Aptos"/>
              </a:rPr>
              <a:t>Balacci</a:t>
            </a:r>
            <a:r>
              <a:rPr sz="1200" b="0" dirty="0">
                <a:solidFill>
                  <a:srgbClr val="FFFFFF"/>
                </a:solidFill>
                <a:latin typeface="Aptos"/>
              </a:rPr>
              <a:t> Sergiu; Roşca Nicolae; Buzan Vladimir; Harea Vasile; </a:t>
            </a:r>
            <a:r>
              <a:rPr sz="1200" b="0" dirty="0" err="1">
                <a:solidFill>
                  <a:srgbClr val="FFFFFF"/>
                </a:solidFill>
                <a:latin typeface="Aptos"/>
              </a:rPr>
              <a:t>Frumosu</a:t>
            </a:r>
            <a:r>
              <a:rPr sz="1200" b="0" dirty="0">
                <a:solidFill>
                  <a:srgbClr val="FFFFFF"/>
                </a:solidFill>
                <a:latin typeface="Aptos"/>
              </a:rPr>
              <a:t> Alin; </a:t>
            </a:r>
            <a:r>
              <a:rPr sz="1200" b="0" dirty="0" err="1">
                <a:solidFill>
                  <a:srgbClr val="FFFFFF"/>
                </a:solidFill>
                <a:latin typeface="Aptos"/>
              </a:rPr>
              <a:t>Vîhrist</a:t>
            </a:r>
            <a:r>
              <a:rPr sz="1200" b="0" dirty="0">
                <a:solidFill>
                  <a:srgbClr val="FFFFFF"/>
                </a:solidFill>
                <a:latin typeface="Aptos"/>
              </a:rPr>
              <a:t> Ecaterina; </a:t>
            </a:r>
            <a:r>
              <a:rPr sz="1200" b="0" dirty="0" err="1">
                <a:solidFill>
                  <a:srgbClr val="FFFFFF"/>
                </a:solidFill>
                <a:latin typeface="Aptos"/>
              </a:rPr>
              <a:t>Cașanovschi</a:t>
            </a:r>
            <a:r>
              <a:rPr sz="1200" b="0" dirty="0">
                <a:solidFill>
                  <a:srgbClr val="FFFFFF"/>
                </a:solidFill>
                <a:latin typeface="Aptos"/>
              </a:rPr>
              <a:t> Constantin; Filipov Artiom</a:t>
            </a:r>
          </a:p>
        </p:txBody>
      </p:sp>
      <p:sp>
        <p:nvSpPr>
          <p:cNvPr id="6" name="TextBox 5"/>
          <p:cNvSpPr txBox="1"/>
          <p:nvPr/>
        </p:nvSpPr>
        <p:spPr>
          <a:xfrm>
            <a:off x="411480" y="1028936"/>
            <a:ext cx="11338560" cy="276999"/>
          </a:xfrm>
          <a:prstGeom prst="rect">
            <a:avLst/>
          </a:prstGeom>
          <a:noFill/>
        </p:spPr>
        <p:txBody>
          <a:bodyPr wrap="square">
            <a:spAutoFit/>
          </a:bodyPr>
          <a:lstStyle/>
          <a:p>
            <a:pPr algn="ctr"/>
            <a:r>
              <a:rPr sz="1200" b="0" dirty="0">
                <a:solidFill>
                  <a:srgbClr val="E0EAEC"/>
                </a:solidFill>
                <a:latin typeface="Aptos"/>
              </a:rPr>
              <a:t>Institute of </a:t>
            </a:r>
            <a:r>
              <a:rPr sz="1200" b="0" dirty="0" err="1">
                <a:solidFill>
                  <a:srgbClr val="E0EAEC"/>
                </a:solidFill>
                <a:latin typeface="Aptos"/>
              </a:rPr>
              <a:t>Fisiology</a:t>
            </a:r>
            <a:r>
              <a:rPr sz="1200" b="0" dirty="0">
                <a:solidFill>
                  <a:srgbClr val="E0EAEC"/>
                </a:solidFill>
                <a:latin typeface="Aptos"/>
              </a:rPr>
              <a:t> and </a:t>
            </a:r>
            <a:r>
              <a:rPr sz="1200" b="0" dirty="0" err="1">
                <a:solidFill>
                  <a:srgbClr val="E0EAEC"/>
                </a:solidFill>
                <a:latin typeface="Aptos"/>
              </a:rPr>
              <a:t>Sanocreatology</a:t>
            </a:r>
            <a:r>
              <a:rPr sz="1200" b="0" dirty="0">
                <a:solidFill>
                  <a:srgbClr val="E0EAEC"/>
                </a:solidFill>
                <a:latin typeface="Aptos"/>
              </a:rPr>
              <a:t>, Moldova State University </a:t>
            </a:r>
          </a:p>
        </p:txBody>
      </p:sp>
      <p:sp>
        <p:nvSpPr>
          <p:cNvPr id="7" name="Rounded Rectangle 6"/>
          <p:cNvSpPr/>
          <p:nvPr/>
        </p:nvSpPr>
        <p:spPr>
          <a:xfrm>
            <a:off x="320040" y="1572769"/>
            <a:ext cx="2743200" cy="4422382"/>
          </a:xfrm>
          <a:prstGeom prst="roundRect">
            <a:avLst/>
          </a:prstGeom>
          <a:solidFill>
            <a:srgbClr val="FFFFFF"/>
          </a:solidFill>
          <a:ln>
            <a:solidFill>
              <a:srgbClr val="D8E2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30352" y="1598888"/>
            <a:ext cx="2331720" cy="228600"/>
          </a:xfrm>
          <a:prstGeom prst="rect">
            <a:avLst/>
          </a:prstGeom>
          <a:noFill/>
        </p:spPr>
        <p:txBody>
          <a:bodyPr wrap="square">
            <a:spAutoFit/>
          </a:bodyPr>
          <a:lstStyle/>
          <a:p>
            <a:pPr algn="l"/>
            <a:r>
              <a:rPr sz="1300" b="1" dirty="0">
                <a:solidFill>
                  <a:srgbClr val="207E80"/>
                </a:solidFill>
                <a:latin typeface="Aptos"/>
              </a:rPr>
              <a:t>AIM</a:t>
            </a:r>
          </a:p>
        </p:txBody>
      </p:sp>
      <p:sp>
        <p:nvSpPr>
          <p:cNvPr id="9" name="TextBox 8"/>
          <p:cNvSpPr txBox="1"/>
          <p:nvPr/>
        </p:nvSpPr>
        <p:spPr>
          <a:xfrm>
            <a:off x="530352" y="1776400"/>
            <a:ext cx="2331720" cy="932563"/>
          </a:xfrm>
          <a:prstGeom prst="rect">
            <a:avLst/>
          </a:prstGeom>
          <a:noFill/>
        </p:spPr>
        <p:txBody>
          <a:bodyPr wrap="square">
            <a:spAutoFit/>
          </a:bodyPr>
          <a:lstStyle/>
          <a:p>
            <a:pPr algn="l"/>
            <a:r>
              <a:rPr lang="en-US" sz="910" b="0" dirty="0">
                <a:solidFill>
                  <a:srgbClr val="263036"/>
                </a:solidFill>
                <a:latin typeface="Aptos"/>
              </a:rPr>
              <a:t>To assess changes in the main end products of nitrogen metabolism in rooster blood serum during the second cycle of spermatogenesis and to evaluate the influence of the experimental factor on these metabolic processes.</a:t>
            </a:r>
            <a:endParaRPr sz="910" b="0" dirty="0">
              <a:solidFill>
                <a:srgbClr val="263036"/>
              </a:solidFill>
              <a:latin typeface="Aptos"/>
            </a:endParaRPr>
          </a:p>
        </p:txBody>
      </p:sp>
      <p:sp>
        <p:nvSpPr>
          <p:cNvPr id="10" name="TextBox 9"/>
          <p:cNvSpPr txBox="1"/>
          <p:nvPr/>
        </p:nvSpPr>
        <p:spPr>
          <a:xfrm>
            <a:off x="530352" y="2703038"/>
            <a:ext cx="2331720" cy="228600"/>
          </a:xfrm>
          <a:prstGeom prst="rect">
            <a:avLst/>
          </a:prstGeom>
          <a:noFill/>
        </p:spPr>
        <p:txBody>
          <a:bodyPr wrap="square">
            <a:spAutoFit/>
          </a:bodyPr>
          <a:lstStyle/>
          <a:p>
            <a:pPr algn="l"/>
            <a:r>
              <a:rPr sz="1300" b="1" dirty="0">
                <a:solidFill>
                  <a:srgbClr val="207E80"/>
                </a:solidFill>
                <a:latin typeface="Aptos"/>
              </a:rPr>
              <a:t>MATERIALS &amp; METHODS</a:t>
            </a:r>
          </a:p>
        </p:txBody>
      </p:sp>
      <p:sp>
        <p:nvSpPr>
          <p:cNvPr id="11" name="TextBox 10"/>
          <p:cNvSpPr txBox="1"/>
          <p:nvPr/>
        </p:nvSpPr>
        <p:spPr>
          <a:xfrm>
            <a:off x="530352" y="2925871"/>
            <a:ext cx="2331720" cy="2332946"/>
          </a:xfrm>
          <a:prstGeom prst="rect">
            <a:avLst/>
          </a:prstGeom>
          <a:noFill/>
        </p:spPr>
        <p:txBody>
          <a:bodyPr wrap="square">
            <a:spAutoFit/>
          </a:bodyPr>
          <a:lstStyle/>
          <a:p>
            <a:pPr algn="l"/>
            <a:r>
              <a:rPr lang="en-US" sz="910" b="0" dirty="0">
                <a:solidFill>
                  <a:srgbClr val="263036"/>
                </a:solidFill>
                <a:latin typeface="Aptos"/>
              </a:rPr>
              <a:t>Rooster blood serum was investigated during the second cycle of spermatogenesis. The concentrations of the principal compounds involved in nitrogen metabolism and the urea cycle were evaluated: </a:t>
            </a:r>
          </a:p>
          <a:p>
            <a:pPr algn="l"/>
            <a:r>
              <a:rPr lang="en-US" sz="910" b="0" dirty="0">
                <a:solidFill>
                  <a:srgbClr val="263036"/>
                </a:solidFill>
                <a:latin typeface="Aptos"/>
              </a:rPr>
              <a:t>Citrulline</a:t>
            </a:r>
          </a:p>
          <a:p>
            <a:pPr algn="l"/>
            <a:r>
              <a:rPr lang="en-US" sz="910" b="0" dirty="0">
                <a:solidFill>
                  <a:srgbClr val="263036"/>
                </a:solidFill>
                <a:latin typeface="Aptos"/>
              </a:rPr>
              <a:t>Ornithine</a:t>
            </a:r>
          </a:p>
          <a:p>
            <a:pPr algn="l"/>
            <a:r>
              <a:rPr lang="en-US" sz="910" b="0" dirty="0">
                <a:solidFill>
                  <a:srgbClr val="263036"/>
                </a:solidFill>
                <a:latin typeface="Aptos"/>
              </a:rPr>
              <a:t>Arginine</a:t>
            </a:r>
          </a:p>
          <a:p>
            <a:pPr algn="l"/>
            <a:r>
              <a:rPr lang="en-US" sz="910" b="0" dirty="0">
                <a:solidFill>
                  <a:srgbClr val="263036"/>
                </a:solidFill>
                <a:latin typeface="Aptos"/>
              </a:rPr>
              <a:t>Urea</a:t>
            </a:r>
          </a:p>
          <a:p>
            <a:pPr algn="l"/>
            <a:r>
              <a:rPr lang="en-US" sz="910" b="0" dirty="0">
                <a:solidFill>
                  <a:srgbClr val="263036"/>
                </a:solidFill>
                <a:latin typeface="Aptos"/>
              </a:rPr>
              <a:t>Ammonia</a:t>
            </a:r>
          </a:p>
          <a:p>
            <a:pPr algn="l"/>
            <a:r>
              <a:rPr lang="en-US" sz="910" b="0" dirty="0">
                <a:solidFill>
                  <a:srgbClr val="263036"/>
                </a:solidFill>
                <a:latin typeface="Aptos"/>
              </a:rPr>
              <a:t>The results obtained in the control group, experimental group I, and experimental group II were compared. Particular attention was given to changes in arginine, urea and ammonia concentrations.</a:t>
            </a:r>
          </a:p>
        </p:txBody>
      </p:sp>
      <p:sp>
        <p:nvSpPr>
          <p:cNvPr id="12" name="TextBox 11"/>
          <p:cNvSpPr txBox="1"/>
          <p:nvPr/>
        </p:nvSpPr>
        <p:spPr>
          <a:xfrm>
            <a:off x="530352" y="5312663"/>
            <a:ext cx="2331720" cy="228600"/>
          </a:xfrm>
          <a:prstGeom prst="rect">
            <a:avLst/>
          </a:prstGeom>
          <a:noFill/>
        </p:spPr>
        <p:txBody>
          <a:bodyPr wrap="square">
            <a:spAutoFit/>
          </a:bodyPr>
          <a:lstStyle/>
          <a:p>
            <a:pPr algn="l"/>
            <a:r>
              <a:rPr sz="1300" b="1" dirty="0">
                <a:solidFill>
                  <a:srgbClr val="207E80"/>
                </a:solidFill>
                <a:latin typeface="Aptos"/>
              </a:rPr>
              <a:t>BIOLOGICAL CONTEXT</a:t>
            </a:r>
          </a:p>
        </p:txBody>
      </p:sp>
      <p:sp>
        <p:nvSpPr>
          <p:cNvPr id="13" name="TextBox 12"/>
          <p:cNvSpPr txBox="1"/>
          <p:nvPr/>
        </p:nvSpPr>
        <p:spPr>
          <a:xfrm>
            <a:off x="530352" y="5544640"/>
            <a:ext cx="2331720" cy="685800"/>
          </a:xfrm>
          <a:prstGeom prst="rect">
            <a:avLst/>
          </a:prstGeom>
          <a:noFill/>
        </p:spPr>
        <p:txBody>
          <a:bodyPr wrap="square">
            <a:spAutoFit/>
          </a:bodyPr>
          <a:lstStyle/>
          <a:p>
            <a:pPr algn="l"/>
            <a:r>
              <a:rPr sz="910" b="0" dirty="0">
                <a:solidFill>
                  <a:srgbClr val="263036"/>
                </a:solidFill>
                <a:latin typeface="Aptos"/>
              </a:rPr>
              <a:t>Nitrogen metabolism supports homeostasis and male reproductive function.</a:t>
            </a:r>
          </a:p>
        </p:txBody>
      </p:sp>
      <p:sp>
        <p:nvSpPr>
          <p:cNvPr id="14" name="TextBox 13"/>
          <p:cNvSpPr txBox="1"/>
          <p:nvPr/>
        </p:nvSpPr>
        <p:spPr>
          <a:xfrm>
            <a:off x="3310128" y="1572768"/>
            <a:ext cx="8458200" cy="256032"/>
          </a:xfrm>
          <a:prstGeom prst="rect">
            <a:avLst/>
          </a:prstGeom>
          <a:noFill/>
        </p:spPr>
        <p:txBody>
          <a:bodyPr wrap="square">
            <a:spAutoFit/>
          </a:bodyPr>
          <a:lstStyle/>
          <a:p>
            <a:pPr algn="l"/>
            <a:r>
              <a:rPr sz="1600" b="1" dirty="0">
                <a:solidFill>
                  <a:srgbClr val="16394F"/>
                </a:solidFill>
                <a:latin typeface="Aptos"/>
              </a:rPr>
              <a:t>RESULTS</a:t>
            </a:r>
          </a:p>
        </p:txBody>
      </p:sp>
      <p:sp>
        <p:nvSpPr>
          <p:cNvPr id="15" name="TextBox 14"/>
          <p:cNvSpPr txBox="1"/>
          <p:nvPr/>
        </p:nvSpPr>
        <p:spPr>
          <a:xfrm>
            <a:off x="3310128" y="1865376"/>
            <a:ext cx="8458200" cy="276999"/>
          </a:xfrm>
          <a:prstGeom prst="rect">
            <a:avLst/>
          </a:prstGeom>
          <a:noFill/>
        </p:spPr>
        <p:txBody>
          <a:bodyPr wrap="square">
            <a:spAutoFit/>
          </a:bodyPr>
          <a:lstStyle/>
          <a:p>
            <a:pPr algn="l"/>
            <a:r>
              <a:rPr sz="1200" b="1" dirty="0">
                <a:solidFill>
                  <a:srgbClr val="BF7D2B"/>
                </a:solidFill>
                <a:latin typeface="Aptos"/>
              </a:rPr>
              <a:t>Strongest response: progressive increases in arginine and ammonia</a:t>
            </a:r>
          </a:p>
        </p:txBody>
      </p:sp>
      <p:graphicFrame>
        <p:nvGraphicFramePr>
          <p:cNvPr id="16" name="Chart 15"/>
          <p:cNvGraphicFramePr>
            <a:graphicFrameLocks noGrp="1"/>
          </p:cNvGraphicFramePr>
          <p:nvPr>
            <p:extLst>
              <p:ext uri="{D42A27DB-BD31-4B8C-83A1-F6EECF244321}">
                <p14:modId xmlns:p14="http://schemas.microsoft.com/office/powerpoint/2010/main" xmlns="" val="1164058663"/>
              </p:ext>
            </p:extLst>
          </p:nvPr>
        </p:nvGraphicFramePr>
        <p:xfrm>
          <a:off x="3310128" y="2140176"/>
          <a:ext cx="4160520" cy="208483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7" name="Chart 16"/>
          <p:cNvGraphicFramePr>
            <a:graphicFrameLocks noGrp="1"/>
          </p:cNvGraphicFramePr>
          <p:nvPr>
            <p:extLst>
              <p:ext uri="{D42A27DB-BD31-4B8C-83A1-F6EECF244321}">
                <p14:modId xmlns:p14="http://schemas.microsoft.com/office/powerpoint/2010/main" xmlns="" val="3532451914"/>
              </p:ext>
            </p:extLst>
          </p:nvPr>
        </p:nvGraphicFramePr>
        <p:xfrm>
          <a:off x="7589520" y="2128144"/>
          <a:ext cx="4160520" cy="2084831"/>
        </p:xfrm>
        <a:graphic>
          <a:graphicData uri="http://schemas.openxmlformats.org/drawingml/2006/chart">
            <c:chart xmlns:c="http://schemas.openxmlformats.org/drawingml/2006/chart" xmlns:r="http://schemas.openxmlformats.org/officeDocument/2006/relationships" r:id="rId3"/>
          </a:graphicData>
        </a:graphic>
      </p:graphicFrame>
      <p:sp>
        <p:nvSpPr>
          <p:cNvPr id="18" name="Rounded Rectangle 17"/>
          <p:cNvSpPr/>
          <p:nvPr/>
        </p:nvSpPr>
        <p:spPr>
          <a:xfrm>
            <a:off x="3310128" y="4286608"/>
            <a:ext cx="4160520" cy="621792"/>
          </a:xfrm>
          <a:prstGeom prst="roundRect">
            <a:avLst/>
          </a:prstGeom>
          <a:solidFill>
            <a:srgbClr val="EDF6F6"/>
          </a:solidFill>
          <a:ln>
            <a:solidFill>
              <a:srgbClr val="EDF6F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1</a:t>
            </a:r>
            <a:endParaRPr dirty="0"/>
          </a:p>
        </p:txBody>
      </p:sp>
      <p:sp>
        <p:nvSpPr>
          <p:cNvPr id="19" name="TextBox 18"/>
          <p:cNvSpPr txBox="1"/>
          <p:nvPr/>
        </p:nvSpPr>
        <p:spPr>
          <a:xfrm>
            <a:off x="3456432" y="4432912"/>
            <a:ext cx="3867912" cy="250838"/>
          </a:xfrm>
          <a:prstGeom prst="rect">
            <a:avLst/>
          </a:prstGeom>
          <a:noFill/>
        </p:spPr>
        <p:txBody>
          <a:bodyPr wrap="square">
            <a:spAutoFit/>
          </a:bodyPr>
          <a:lstStyle/>
          <a:p>
            <a:pPr algn="ctr"/>
            <a:r>
              <a:rPr sz="1030" b="1" dirty="0">
                <a:solidFill>
                  <a:srgbClr val="207E80"/>
                </a:solidFill>
                <a:latin typeface="Aptos"/>
              </a:rPr>
              <a:t>8.40  →</a:t>
            </a:r>
            <a:r>
              <a:rPr lang="en-US" sz="1030" b="1" dirty="0">
                <a:solidFill>
                  <a:srgbClr val="207E80"/>
                </a:solidFill>
                <a:latin typeface="Aptos"/>
              </a:rPr>
              <a:t> 9,87</a:t>
            </a:r>
            <a:r>
              <a:rPr sz="1030" b="1" dirty="0">
                <a:solidFill>
                  <a:srgbClr val="207E80"/>
                </a:solidFill>
                <a:latin typeface="Aptos"/>
              </a:rPr>
              <a:t> </a:t>
            </a:r>
            <a:r>
              <a:rPr lang="en-US" sz="1030" b="1" dirty="0">
                <a:solidFill>
                  <a:srgbClr val="207E80"/>
                </a:solidFill>
                <a:latin typeface="Aptos"/>
              </a:rPr>
              <a:t>→</a:t>
            </a:r>
            <a:r>
              <a:rPr sz="1030" b="1" dirty="0">
                <a:solidFill>
                  <a:srgbClr val="207E80"/>
                </a:solidFill>
                <a:latin typeface="Aptos"/>
              </a:rPr>
              <a:t> 12.21 µmol/L   |   p&lt;0.05</a:t>
            </a:r>
          </a:p>
        </p:txBody>
      </p:sp>
      <p:sp>
        <p:nvSpPr>
          <p:cNvPr id="20" name="Rounded Rectangle 19"/>
          <p:cNvSpPr/>
          <p:nvPr/>
        </p:nvSpPr>
        <p:spPr>
          <a:xfrm>
            <a:off x="7589520" y="4286608"/>
            <a:ext cx="4160520" cy="621792"/>
          </a:xfrm>
          <a:prstGeom prst="roundRect">
            <a:avLst/>
          </a:prstGeom>
          <a:solidFill>
            <a:srgbClr val="EDF6F6"/>
          </a:solidFill>
          <a:ln>
            <a:solidFill>
              <a:srgbClr val="EDF6F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7735824" y="4432912"/>
            <a:ext cx="3867912" cy="250838"/>
          </a:xfrm>
          <a:prstGeom prst="rect">
            <a:avLst/>
          </a:prstGeom>
          <a:noFill/>
        </p:spPr>
        <p:txBody>
          <a:bodyPr wrap="square">
            <a:spAutoFit/>
          </a:bodyPr>
          <a:lstStyle/>
          <a:p>
            <a:pPr algn="ctr"/>
            <a:r>
              <a:rPr sz="1030" b="1" dirty="0">
                <a:solidFill>
                  <a:srgbClr val="BF7D2B"/>
                </a:solidFill>
                <a:latin typeface="Aptos"/>
              </a:rPr>
              <a:t>35.99  → </a:t>
            </a:r>
            <a:r>
              <a:rPr lang="en-US" sz="1030" b="1" dirty="0">
                <a:solidFill>
                  <a:srgbClr val="BF7D2B"/>
                </a:solidFill>
                <a:latin typeface="Aptos"/>
              </a:rPr>
              <a:t> 51,19 →</a:t>
            </a:r>
            <a:r>
              <a:rPr sz="1030" b="1" dirty="0">
                <a:solidFill>
                  <a:srgbClr val="BF7D2B"/>
                </a:solidFill>
                <a:latin typeface="Aptos"/>
              </a:rPr>
              <a:t> 71.36 µmol/L   |   p&lt;0.05</a:t>
            </a:r>
          </a:p>
        </p:txBody>
      </p:sp>
      <p:sp>
        <p:nvSpPr>
          <p:cNvPr id="22" name="Rounded Rectangle 21"/>
          <p:cNvSpPr/>
          <p:nvPr/>
        </p:nvSpPr>
        <p:spPr>
          <a:xfrm>
            <a:off x="3310128" y="5064329"/>
            <a:ext cx="4160520" cy="930822"/>
          </a:xfrm>
          <a:prstGeom prst="roundRect">
            <a:avLst/>
          </a:prstGeom>
          <a:solidFill>
            <a:srgbClr val="FFFFFF"/>
          </a:solidFill>
          <a:ln>
            <a:solidFill>
              <a:srgbClr val="D8E2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3493008" y="5195712"/>
            <a:ext cx="3794760" cy="261610"/>
          </a:xfrm>
          <a:prstGeom prst="rect">
            <a:avLst/>
          </a:prstGeom>
          <a:noFill/>
        </p:spPr>
        <p:txBody>
          <a:bodyPr wrap="square">
            <a:spAutoFit/>
          </a:bodyPr>
          <a:lstStyle/>
          <a:p>
            <a:pPr algn="l"/>
            <a:r>
              <a:rPr sz="1100" b="1" dirty="0">
                <a:solidFill>
                  <a:srgbClr val="16394F"/>
                </a:solidFill>
                <a:latin typeface="Aptos"/>
              </a:rPr>
              <a:t>OTHER UREA-CYCLE METABOLITES</a:t>
            </a:r>
          </a:p>
        </p:txBody>
      </p:sp>
      <p:sp>
        <p:nvSpPr>
          <p:cNvPr id="24" name="TextBox 23"/>
          <p:cNvSpPr txBox="1"/>
          <p:nvPr/>
        </p:nvSpPr>
        <p:spPr>
          <a:xfrm>
            <a:off x="3493008" y="5470032"/>
            <a:ext cx="3794760" cy="430887"/>
          </a:xfrm>
          <a:prstGeom prst="rect">
            <a:avLst/>
          </a:prstGeom>
          <a:noFill/>
        </p:spPr>
        <p:txBody>
          <a:bodyPr wrap="square">
            <a:spAutoFit/>
          </a:bodyPr>
          <a:lstStyle/>
          <a:p>
            <a:pPr algn="l"/>
            <a:r>
              <a:rPr sz="1100" b="0" dirty="0">
                <a:solidFill>
                  <a:srgbClr val="263036"/>
                </a:solidFill>
                <a:latin typeface="Aptos"/>
              </a:rPr>
              <a:t>Citrulline and ornithine showed only moderate changes. Urea remained relatively stable across groups.</a:t>
            </a:r>
          </a:p>
        </p:txBody>
      </p:sp>
      <p:sp>
        <p:nvSpPr>
          <p:cNvPr id="25" name="Rounded Rectangle 24"/>
          <p:cNvSpPr/>
          <p:nvPr/>
        </p:nvSpPr>
        <p:spPr>
          <a:xfrm>
            <a:off x="7589520" y="5064328"/>
            <a:ext cx="4160520" cy="930822"/>
          </a:xfrm>
          <a:prstGeom prst="roundRect">
            <a:avLst/>
          </a:prstGeom>
          <a:solidFill>
            <a:srgbClr val="FFFFFF"/>
          </a:solidFill>
          <a:ln>
            <a:solidFill>
              <a:srgbClr val="D8E2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7772400" y="5123520"/>
            <a:ext cx="3794760" cy="261610"/>
          </a:xfrm>
          <a:prstGeom prst="rect">
            <a:avLst/>
          </a:prstGeom>
          <a:noFill/>
        </p:spPr>
        <p:txBody>
          <a:bodyPr wrap="square">
            <a:spAutoFit/>
          </a:bodyPr>
          <a:lstStyle/>
          <a:p>
            <a:pPr algn="l"/>
            <a:r>
              <a:rPr sz="1100" b="1" dirty="0">
                <a:solidFill>
                  <a:srgbClr val="16394F"/>
                </a:solidFill>
                <a:latin typeface="Aptos"/>
              </a:rPr>
              <a:t>INTERPRETATION</a:t>
            </a:r>
          </a:p>
        </p:txBody>
      </p:sp>
      <p:sp>
        <p:nvSpPr>
          <p:cNvPr id="27" name="TextBox 26"/>
          <p:cNvSpPr txBox="1"/>
          <p:nvPr/>
        </p:nvSpPr>
        <p:spPr>
          <a:xfrm>
            <a:off x="7772400" y="5313616"/>
            <a:ext cx="3794760" cy="600164"/>
          </a:xfrm>
          <a:prstGeom prst="rect">
            <a:avLst/>
          </a:prstGeom>
          <a:noFill/>
        </p:spPr>
        <p:txBody>
          <a:bodyPr wrap="square">
            <a:spAutoFit/>
          </a:bodyPr>
          <a:lstStyle/>
          <a:p>
            <a:pPr algn="l"/>
            <a:r>
              <a:rPr sz="1100" b="0" dirty="0">
                <a:solidFill>
                  <a:srgbClr val="263036"/>
                </a:solidFill>
                <a:latin typeface="Aptos"/>
              </a:rPr>
              <a:t>The pattern is consistent with intensified nitrogen metabolism and increased metabolic activity associated with spermatogenesis.</a:t>
            </a:r>
          </a:p>
        </p:txBody>
      </p:sp>
      <p:sp>
        <p:nvSpPr>
          <p:cNvPr id="28" name="Rectangle 27"/>
          <p:cNvSpPr/>
          <p:nvPr/>
        </p:nvSpPr>
        <p:spPr>
          <a:xfrm>
            <a:off x="0" y="6075953"/>
            <a:ext cx="12191695" cy="782048"/>
          </a:xfrm>
          <a:prstGeom prst="rect">
            <a:avLst/>
          </a:prstGeom>
          <a:solidFill>
            <a:srgbClr val="207E80"/>
          </a:solidFill>
          <a:ln>
            <a:solidFill>
              <a:srgbClr val="207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9" name="TextBox 28"/>
          <p:cNvSpPr txBox="1"/>
          <p:nvPr/>
        </p:nvSpPr>
        <p:spPr>
          <a:xfrm>
            <a:off x="365760" y="6090368"/>
            <a:ext cx="11457432" cy="938719"/>
          </a:xfrm>
          <a:prstGeom prst="rect">
            <a:avLst/>
          </a:prstGeom>
          <a:noFill/>
        </p:spPr>
        <p:txBody>
          <a:bodyPr wrap="square">
            <a:spAutoFit/>
          </a:bodyPr>
          <a:lstStyle/>
          <a:p>
            <a:r>
              <a:rPr sz="1100" b="1" dirty="0">
                <a:solidFill>
                  <a:srgbClr val="FFFFFF"/>
                </a:solidFill>
                <a:latin typeface="Aptos"/>
              </a:rPr>
              <a:t>CONCLUSIONS</a:t>
            </a:r>
            <a:r>
              <a:rPr lang="ro-RO" sz="1100" b="1" dirty="0">
                <a:solidFill>
                  <a:srgbClr val="FFFFFF"/>
                </a:solidFill>
                <a:latin typeface="Aptos"/>
              </a:rPr>
              <a:t>:</a:t>
            </a:r>
            <a:r>
              <a:rPr sz="1100" b="1" dirty="0">
                <a:solidFill>
                  <a:srgbClr val="FFFFFF"/>
                </a:solidFill>
                <a:latin typeface="Aptos"/>
              </a:rPr>
              <a:t>  </a:t>
            </a:r>
            <a:r>
              <a:rPr lang="en-US" sz="1100" b="1" dirty="0">
                <a:solidFill>
                  <a:srgbClr val="FFFFFF"/>
                </a:solidFill>
                <a:latin typeface="Aptos"/>
              </a:rPr>
              <a:t>The administration of the experimental factor influenced nitrogen metabolism in roosters during the second cycle of spermatogenesis. The most pronounced changes were observed in arginine and ammonia concentrations, which increased significantly. These changes may reflect intensified nitrogen metabolism and metabolic activity associated with germ-cell proliferation, differentiation and reproductive processes. The relatively stable urea concentration suggests that the mechanisms involved in nitrogen elimination remained functional and efficient throughout the experiment.</a:t>
            </a:r>
          </a:p>
          <a:p>
            <a:pPr algn="ctr"/>
            <a:r>
              <a:rPr sz="1100" b="1" dirty="0">
                <a:solidFill>
                  <a:srgbClr val="FFFFFF"/>
                </a:solidFill>
                <a:latin typeface="Aptos"/>
              </a:rPr>
              <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40</TotalTime>
  <Words>315</Words>
  <Application>Microsoft Office PowerPoint</Application>
  <PresentationFormat>Произвольный</PresentationFormat>
  <Paragraphs>28</Paragraphs>
  <Slides>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vt:i4>
      </vt:variant>
    </vt:vector>
  </HeadingPairs>
  <TitlesOfParts>
    <vt:vector size="2" baseType="lpstr">
      <vt:lpstr>Office Theme</vt:lpstr>
      <vt:lpstr>Слайд 1</vt:lpstr>
    </vt:vector>
  </TitlesOfParts>
  <Manager/>
  <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subject/>
  <dc:creator/>
  <cp:keywords/>
  <dc:description>generated using python-pptx</dc:description>
  <cp:lastModifiedBy>User</cp:lastModifiedBy>
  <cp:revision>3</cp:revision>
  <dcterms:created xsi:type="dcterms:W3CDTF">2013-01-27T09:14:16Z</dcterms:created>
  <dcterms:modified xsi:type="dcterms:W3CDTF">2026-09-15T11:10:35Z</dcterms:modified>
  <cp:category/>
</cp:coreProperties>
</file>