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CFU/mL</c:v>
          </c:tx>
          <c:spPr>
            <a:solidFill>
              <a:srgbClr val="F18F6D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>
                    <a:latin typeface="DejaVu Sans"/>
                    <a:ea typeface="DejaVu Sans"/>
                    <a:cs typeface="DejaVu San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Data'!$A$2:$A$3</c:f>
              <c:strCache>
                <c:ptCount val="2"/>
                <c:pt idx="0">
                  <c:v>Recommended limit</c:v>
                </c:pt>
                <c:pt idx="1">
                  <c:v>Pietrain semen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10000</c:v>
                </c:pt>
                <c:pt idx="1">
                  <c:v>28000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0CCC-4AA1-A4F2-8011DD22365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  <a:endParaRPr lang="ru-RU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CFU/g</c:v>
          </c:tx>
          <c:spPr>
            <a:solidFill>
              <a:srgbClr val="10A7A2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>
                    <a:latin typeface="DejaVu Sans"/>
                    <a:ea typeface="DejaVu Sans"/>
                    <a:cs typeface="DejaVu San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Data'!$A$2:$A$3</c:f>
              <c:strCache>
                <c:ptCount val="2"/>
                <c:pt idx="0">
                  <c:v>Staphylococcus spp.</c:v>
                </c:pt>
                <c:pt idx="1">
                  <c:v>Filamentous fungi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610000</c:v>
                </c:pt>
                <c:pt idx="1">
                  <c:v>480000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85C5-4587-9F99-4968B420372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  <a:endParaRPr lang="ru-RU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915D4BD2-44C4-49A2-9453-4F49495B9E8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428750"/>
          </a:xfrm>
          <a:prstGeom prst="rect">
            <a:avLst/>
          </a:prstGeom>
          <a:solidFill>
            <a:srgbClr val="063C4C"/>
          </a:solidFill>
          <a:ln w="0">
            <a:noFill/>
          </a:ln>
        </p:spPr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3"/>
          <a:srcRect t="1087" b="1087"/>
          <a:stretch>
            <a:fillRect/>
          </a:stretch>
        </p:blipFill>
        <p:spPr>
          <a:xfrm>
            <a:off x="7810500" y="0"/>
            <a:ext cx="4381500" cy="14287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F446B78-1FCB-49DB-8DAD-DEA6C6D79CE2}"/>
              </a:ext>
            </a:extLst>
          </p:cNvPr>
          <p:cNvSpPr>
            <a:spLocks noGrp="1"/>
          </p:cNvSpPr>
          <p:nvPr/>
        </p:nvSpPr>
        <p:spPr>
          <a:xfrm>
            <a:off x="7429500" y="0"/>
            <a:ext cx="952500" cy="1428750"/>
          </a:xfrm>
          <a:prstGeom prst="rect">
            <a:avLst/>
          </a:prstGeom>
          <a:ln w="0">
            <a:noFill/>
          </a:ln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B3B31D-E8E0-4100-A22A-AEDF25ADD058}"/>
              </a:ext>
            </a:extLst>
          </p:cNvPr>
          <p:cNvSpPr>
            <a:spLocks noGrp="1"/>
          </p:cNvSpPr>
          <p:nvPr/>
        </p:nvSpPr>
        <p:spPr>
          <a:xfrm>
            <a:off x="304800" y="161925"/>
            <a:ext cx="7524750" cy="6381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4517"/>
          </a:bodyPr>
          <a:lstStyle/>
          <a:p>
            <a:pPr algn="l">
              <a:defRPr sz="19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EFFECT OF FEED QUALITY AND MICROBIOLOGICAL</a:t>
            </a:r>
          </a:p>
          <a:p>
            <a:pPr algn="l">
              <a:defRPr sz="19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CONTAMINATION ON THE REPRODUCTIVE HEALTH OF BREEDING BOARS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07CC441-D50D-4A3A-8BD0-13435D1CBDD4}"/>
              </a:ext>
            </a:extLst>
          </p:cNvPr>
          <p:cNvSpPr>
            <a:spLocks noGrp="1"/>
          </p:cNvSpPr>
          <p:nvPr/>
        </p:nvSpPr>
        <p:spPr>
          <a:xfrm>
            <a:off x="323850" y="885825"/>
            <a:ext cx="723900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8638"/>
          </a:bodyPr>
          <a:lstStyle/>
          <a:p>
            <a:pPr algn="l">
              <a:defRPr sz="1065" b="1" i="0">
                <a:solidFill>
                  <a:srgbClr val="A9F0E8"/>
                </a:solidFill>
                <a:latin typeface="DejaVu Sans"/>
                <a:ea typeface="DejaVu Sans"/>
                <a:cs typeface="DejaVu Sans"/>
              </a:defRPr>
            </a:pPr>
            <a:r>
              <a:rPr sz="1065" b="1" i="0">
                <a:solidFill>
                  <a:srgbClr val="A9F0E8"/>
                </a:solidFill>
                <a:latin typeface="DejaVu Sans"/>
                <a:ea typeface="DejaVu Sans"/>
                <a:cs typeface="DejaVu Sans"/>
              </a:rPr>
              <a:t>Cibotaru Elena¹, Bogdan Victoria², Bradu Nina¹, Djenjera Irina¹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90A3B9-BFCE-4E2D-8329-4E47BC0F75E9}"/>
              </a:ext>
            </a:extLst>
          </p:cNvPr>
          <p:cNvSpPr>
            <a:spLocks noGrp="1"/>
          </p:cNvSpPr>
          <p:nvPr/>
        </p:nvSpPr>
        <p:spPr>
          <a:xfrm>
            <a:off x="323850" y="1133475"/>
            <a:ext cx="7239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788" b="0" i="0">
                <a:solidFill>
                  <a:srgbClr val="D9F4F1"/>
                </a:solidFill>
                <a:latin typeface="DejaVu Sans"/>
                <a:ea typeface="DejaVu Sans"/>
                <a:cs typeface="DejaVu Sans"/>
              </a:defRPr>
            </a:pPr>
            <a:r>
              <a:rPr sz="700" b="0" i="0" dirty="0">
                <a:solidFill>
                  <a:srgbClr val="D9F4F1"/>
                </a:solidFill>
                <a:latin typeface="DejaVu Sans"/>
                <a:ea typeface="DejaVu Sans"/>
                <a:cs typeface="DejaVu Sans"/>
              </a:rPr>
              <a:t>¹ INCAAMV, Laboratory of Animal Physiology and Reproductive Systems     ² Institute of Physiology and </a:t>
            </a:r>
            <a:r>
              <a:rPr sz="700" b="0" i="0" dirty="0" err="1">
                <a:solidFill>
                  <a:srgbClr val="D9F4F1"/>
                </a:solidFill>
                <a:latin typeface="DejaVu Sans"/>
                <a:ea typeface="DejaVu Sans"/>
                <a:cs typeface="DejaVu Sans"/>
              </a:rPr>
              <a:t>Sanocreatology</a:t>
            </a:r>
            <a:r>
              <a:rPr sz="700" b="0" i="0" dirty="0">
                <a:solidFill>
                  <a:srgbClr val="D9F4F1"/>
                </a:solidFill>
                <a:latin typeface="DejaVu Sans"/>
                <a:ea typeface="DejaVu Sans"/>
                <a:cs typeface="DejaVu Sans"/>
              </a:rPr>
              <a:t>, Moldova State University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EF054C-5671-40C2-8678-83EC47759208}"/>
              </a:ext>
            </a:extLst>
          </p:cNvPr>
          <p:cNvSpPr>
            <a:spLocks noGrp="1"/>
          </p:cNvSpPr>
          <p:nvPr/>
        </p:nvSpPr>
        <p:spPr>
          <a:xfrm>
            <a:off x="323850" y="1285875"/>
            <a:ext cx="4953000" cy="133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788" b="1" i="0">
                <a:solidFill>
                  <a:srgbClr val="C9E4E4"/>
                </a:solidFill>
                <a:latin typeface="DejaVu Sans"/>
                <a:ea typeface="DejaVu Sans"/>
                <a:cs typeface="DejaVu Sans"/>
              </a:defRPr>
            </a:pPr>
            <a:r>
              <a:rPr sz="500" b="1" i="0" dirty="0">
                <a:solidFill>
                  <a:srgbClr val="C9E4E4"/>
                </a:solidFill>
                <a:latin typeface="DejaVu Sans"/>
                <a:ea typeface="DejaVu Sans"/>
                <a:cs typeface="DejaVu Sans"/>
              </a:rPr>
              <a:t>Corresponding author: victoriabogdan@gmail.com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6D8B5FF-5858-42BD-8503-C7D985BDA5D1}"/>
              </a:ext>
            </a:extLst>
          </p:cNvPr>
          <p:cNvSpPr>
            <a:spLocks noGrp="1"/>
          </p:cNvSpPr>
          <p:nvPr/>
        </p:nvSpPr>
        <p:spPr>
          <a:xfrm>
            <a:off x="228600" y="1581150"/>
            <a:ext cx="2952750" cy="5048250"/>
          </a:xfrm>
          <a:prstGeom prst="roundRect">
            <a:avLst>
              <a:gd name="adj" fmla="val 2581"/>
            </a:avLst>
          </a:prstGeom>
          <a:solidFill>
            <a:srgbClr val="FFFFFF"/>
          </a:solidFill>
          <a:ln w="9525">
            <a:solidFill>
              <a:srgbClr val="D7E7E5"/>
            </a:solidFill>
          </a:ln>
        </p:spPr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B58BF2-B7B8-4002-8058-AF1B49BCC029}"/>
              </a:ext>
            </a:extLst>
          </p:cNvPr>
          <p:cNvSpPr>
            <a:spLocks noGrp="1"/>
          </p:cNvSpPr>
          <p:nvPr/>
        </p:nvSpPr>
        <p:spPr>
          <a:xfrm>
            <a:off x="400050" y="1771650"/>
            <a:ext cx="66675" cy="228600"/>
          </a:xfrm>
          <a:prstGeom prst="rect">
            <a:avLst/>
          </a:prstGeom>
          <a:solidFill>
            <a:srgbClr val="00A9A5"/>
          </a:solidFill>
          <a:ln w="0">
            <a:noFill/>
          </a:ln>
        </p:spPr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949FEB-98F9-4AC2-84C7-51366B16E516}"/>
              </a:ext>
            </a:extLst>
          </p:cNvPr>
          <p:cNvSpPr>
            <a:spLocks noGrp="1"/>
          </p:cNvSpPr>
          <p:nvPr/>
        </p:nvSpPr>
        <p:spPr>
          <a:xfrm>
            <a:off x="542925" y="1743075"/>
            <a:ext cx="24765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275" b="1" i="0">
                <a:solidFill>
                  <a:srgbClr val="0B4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B4250"/>
                </a:solidFill>
                <a:latin typeface="DejaVu Sans"/>
                <a:ea typeface="DejaVu Sans"/>
                <a:cs typeface="DejaVu Sans"/>
              </a:rPr>
              <a:t>AIM OF THE STUDY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F843EF-8E8C-4F1B-AFBB-ACDED16FCC87}"/>
              </a:ext>
            </a:extLst>
          </p:cNvPr>
          <p:cNvSpPr>
            <a:spLocks noGrp="1"/>
          </p:cNvSpPr>
          <p:nvPr/>
        </p:nvSpPr>
        <p:spPr>
          <a:xfrm>
            <a:off x="400050" y="2076450"/>
            <a:ext cx="260985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5821"/>
          </a:bodyPr>
          <a:lstStyle/>
          <a:p>
            <a:pPr algn="l">
              <a:defRPr sz="938" b="0" i="0">
                <a:solidFill>
                  <a:srgbClr val="29474D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938" b="0" i="0" dirty="0">
                <a:solidFill>
                  <a:srgbClr val="29474D"/>
                </a:solidFill>
                <a:latin typeface="DejaVu Sans"/>
                <a:ea typeface="DejaVu Sans"/>
                <a:cs typeface="DejaVu Sans"/>
              </a:rPr>
              <a:t>To evaluate the microbiological quality of boar semen, pelleted feed, and drinking water at the Animal Reproduction Center and to identify potential sources of contamination that may affect reproductive health.</a:t>
            </a:r>
            <a:endParaRPr sz="938" b="0" i="0" dirty="0">
              <a:solidFill>
                <a:srgbClr val="29474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F0BDE9-3EBA-4131-966A-53160ECAFE90}"/>
              </a:ext>
            </a:extLst>
          </p:cNvPr>
          <p:cNvSpPr>
            <a:spLocks noGrp="1"/>
          </p:cNvSpPr>
          <p:nvPr/>
        </p:nvSpPr>
        <p:spPr>
          <a:xfrm>
            <a:off x="400050" y="2876550"/>
            <a:ext cx="66675" cy="228600"/>
          </a:xfrm>
          <a:prstGeom prst="rect">
            <a:avLst/>
          </a:prstGeom>
          <a:solidFill>
            <a:srgbClr val="F18F6D"/>
          </a:solidFill>
          <a:ln w="0">
            <a:noFill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3F2F59-5F3E-4B0B-811E-6AFAAAE8BC11}"/>
              </a:ext>
            </a:extLst>
          </p:cNvPr>
          <p:cNvSpPr>
            <a:spLocks noGrp="1"/>
          </p:cNvSpPr>
          <p:nvPr/>
        </p:nvSpPr>
        <p:spPr>
          <a:xfrm>
            <a:off x="542925" y="2847975"/>
            <a:ext cx="24765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163" b="1" i="0">
                <a:solidFill>
                  <a:srgbClr val="0B4250"/>
                </a:solidFill>
                <a:latin typeface="DejaVu Sans"/>
                <a:ea typeface="DejaVu Sans"/>
                <a:cs typeface="DejaVu Sans"/>
              </a:defRPr>
            </a:pPr>
            <a:r>
              <a:rPr sz="1163" b="1" i="0">
                <a:solidFill>
                  <a:srgbClr val="0B4250"/>
                </a:solidFill>
                <a:latin typeface="DejaVu Sans"/>
                <a:ea typeface="DejaVu Sans"/>
                <a:cs typeface="DejaVu Sans"/>
              </a:rPr>
              <a:t>MATERIALS AND METHODS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C29A7A-9FB0-495A-BCA0-29FB03DB2A50}"/>
              </a:ext>
            </a:extLst>
          </p:cNvPr>
          <p:cNvSpPr>
            <a:spLocks noGrp="1"/>
          </p:cNvSpPr>
          <p:nvPr/>
        </p:nvSpPr>
        <p:spPr>
          <a:xfrm>
            <a:off x="400050" y="3181350"/>
            <a:ext cx="2609850" cy="13049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4792"/>
          </a:bodyPr>
          <a:lstStyle/>
          <a:p>
            <a:pPr algn="l">
              <a:defRPr sz="840" b="0" i="0">
                <a:solidFill>
                  <a:srgbClr val="29474D"/>
                </a:solidFill>
                <a:latin typeface="DejaVu Sans"/>
                <a:ea typeface="DejaVu Sans"/>
                <a:cs typeface="DejaVu Sans"/>
              </a:defRPr>
            </a:pPr>
            <a:r>
              <a:rPr sz="840" b="0" i="0" dirty="0">
                <a:solidFill>
                  <a:srgbClr val="29474D"/>
                </a:solidFill>
                <a:latin typeface="DejaVu Sans"/>
                <a:ea typeface="DejaVu Sans"/>
                <a:cs typeface="DejaVu Sans"/>
              </a:rPr>
              <a:t>• Breeding boars: </a:t>
            </a:r>
            <a:r>
              <a:rPr sz="840" b="0" i="0" dirty="0" err="1">
                <a:solidFill>
                  <a:srgbClr val="29474D"/>
                </a:solidFill>
                <a:latin typeface="DejaVu Sans"/>
                <a:ea typeface="DejaVu Sans"/>
                <a:cs typeface="DejaVu Sans"/>
              </a:rPr>
              <a:t>Pietrain</a:t>
            </a:r>
            <a:r>
              <a:rPr sz="840" b="0" i="0" dirty="0">
                <a:solidFill>
                  <a:srgbClr val="29474D"/>
                </a:solidFill>
                <a:latin typeface="DejaVu Sans"/>
                <a:ea typeface="DejaVu Sans"/>
                <a:cs typeface="DejaVu Sans"/>
              </a:rPr>
              <a:t> and PIC hybrid lines</a:t>
            </a:r>
          </a:p>
          <a:p>
            <a:pPr algn="l">
              <a:defRPr sz="840" b="0" i="0">
                <a:solidFill>
                  <a:srgbClr val="29474D"/>
                </a:solidFill>
                <a:latin typeface="DejaVu Sans"/>
                <a:ea typeface="DejaVu Sans"/>
                <a:cs typeface="DejaVu Sans"/>
              </a:defRPr>
            </a:pPr>
            <a:r>
              <a:rPr sz="840" b="0" i="0" dirty="0">
                <a:solidFill>
                  <a:srgbClr val="29474D"/>
                </a:solidFill>
                <a:latin typeface="DejaVu Sans"/>
                <a:ea typeface="DejaVu Sans"/>
                <a:cs typeface="DejaVu Sans"/>
              </a:rPr>
              <a:t>• Samples: semen, pelleted feed, and drinking water</a:t>
            </a:r>
          </a:p>
          <a:p>
            <a:pPr algn="l">
              <a:defRPr sz="840" b="0" i="0">
                <a:solidFill>
                  <a:srgbClr val="29474D"/>
                </a:solidFill>
                <a:latin typeface="DejaVu Sans"/>
                <a:ea typeface="DejaVu Sans"/>
                <a:cs typeface="DejaVu Sans"/>
              </a:defRPr>
            </a:pPr>
            <a:r>
              <a:rPr sz="840" b="0" i="0" dirty="0">
                <a:solidFill>
                  <a:srgbClr val="29474D"/>
                </a:solidFill>
                <a:latin typeface="DejaVu Sans"/>
                <a:ea typeface="DejaVu Sans"/>
                <a:cs typeface="DejaVu Sans"/>
              </a:rPr>
              <a:t>• Indicators: total viable count (TVC), total fungal count (TFC), Escherichia coli, Enterococcus spp., Proteus spp., and Staphylococcus spp.</a:t>
            </a:r>
          </a:p>
          <a:p>
            <a:pPr algn="l">
              <a:defRPr sz="840" b="0" i="0">
                <a:solidFill>
                  <a:srgbClr val="29474D"/>
                </a:solidFill>
                <a:latin typeface="DejaVu Sans"/>
                <a:ea typeface="DejaVu Sans"/>
                <a:cs typeface="DejaVu Sans"/>
              </a:defRPr>
            </a:pPr>
            <a:r>
              <a:rPr sz="840" b="0" i="0" dirty="0">
                <a:solidFill>
                  <a:srgbClr val="29474D"/>
                </a:solidFill>
                <a:latin typeface="DejaVu Sans"/>
                <a:ea typeface="DejaVu Sans"/>
                <a:cs typeface="DejaVu Sans"/>
              </a:rPr>
              <a:t>• Results expressed as CFU/mL or CFU/g and interpreted against applicable veterinary hygiene guidance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B8C595-2162-4AA3-9FA7-4CCC1508BB25}"/>
              </a:ext>
            </a:extLst>
          </p:cNvPr>
          <p:cNvSpPr>
            <a:spLocks noGrp="1"/>
          </p:cNvSpPr>
          <p:nvPr/>
        </p:nvSpPr>
        <p:spPr>
          <a:xfrm>
            <a:off x="400050" y="4600575"/>
            <a:ext cx="66675" cy="228600"/>
          </a:xfrm>
          <a:prstGeom prst="rect">
            <a:avLst/>
          </a:prstGeom>
          <a:solidFill>
            <a:srgbClr val="00A9A5"/>
          </a:solidFill>
          <a:ln w="0"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47FC32-1B8C-4283-A7E9-CB96827CBED4}"/>
              </a:ext>
            </a:extLst>
          </p:cNvPr>
          <p:cNvSpPr>
            <a:spLocks noGrp="1"/>
          </p:cNvSpPr>
          <p:nvPr/>
        </p:nvSpPr>
        <p:spPr>
          <a:xfrm>
            <a:off x="542925" y="4572000"/>
            <a:ext cx="24765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275" b="1" i="0">
                <a:solidFill>
                  <a:srgbClr val="0B4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B4250"/>
                </a:solidFill>
                <a:latin typeface="DejaVu Sans"/>
                <a:ea typeface="DejaVu Sans"/>
                <a:cs typeface="DejaVu Sans"/>
              </a:rPr>
              <a:t>NUTRITIONAL CONTEXT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B5DDB46-2648-4F72-A8B3-B2CBB0179AFA}"/>
              </a:ext>
            </a:extLst>
          </p:cNvPr>
          <p:cNvSpPr>
            <a:spLocks noGrp="1"/>
          </p:cNvSpPr>
          <p:nvPr/>
        </p:nvSpPr>
        <p:spPr>
          <a:xfrm>
            <a:off x="400050" y="4914900"/>
            <a:ext cx="2609850" cy="476250"/>
          </a:xfrm>
          <a:prstGeom prst="roundRect">
            <a:avLst>
              <a:gd name="adj" fmla="val 16000"/>
            </a:avLst>
          </a:prstGeom>
          <a:solidFill>
            <a:srgbClr val="E4F7F4"/>
          </a:solidFill>
          <a:ln w="9525">
            <a:solidFill>
              <a:srgbClr val="9EDDD6"/>
            </a:solidFill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8FC68A-464F-4643-884D-9A14907E5FD1}"/>
              </a:ext>
            </a:extLst>
          </p:cNvPr>
          <p:cNvSpPr>
            <a:spLocks noGrp="1"/>
          </p:cNvSpPr>
          <p:nvPr/>
        </p:nvSpPr>
        <p:spPr>
          <a:xfrm>
            <a:off x="476250" y="5000625"/>
            <a:ext cx="12001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0980"/>
          </a:bodyPr>
          <a:lstStyle/>
          <a:p>
            <a:pPr algn="ctr">
              <a:defRPr sz="1275" b="1" i="0">
                <a:solidFill>
                  <a:srgbClr val="075D6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75D63"/>
                </a:solidFill>
                <a:latin typeface="DejaVu Sans"/>
                <a:ea typeface="DejaVu Sans"/>
                <a:cs typeface="DejaVu Sans"/>
              </a:rPr>
              <a:t>12.93 MJ/kg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4EAD41-5D79-4F64-9075-416E1FB48BF5}"/>
              </a:ext>
            </a:extLst>
          </p:cNvPr>
          <p:cNvSpPr>
            <a:spLocks noGrp="1"/>
          </p:cNvSpPr>
          <p:nvPr/>
        </p:nvSpPr>
        <p:spPr>
          <a:xfrm>
            <a:off x="476250" y="5210175"/>
            <a:ext cx="1200150" cy="1238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29804"/>
          </a:bodyPr>
          <a:lstStyle/>
          <a:p>
            <a:pPr algn="ctr">
              <a:defRPr sz="713" b="0" i="0">
                <a:solidFill>
                  <a:srgbClr val="466B70"/>
                </a:solidFill>
                <a:latin typeface="DejaVu Sans"/>
                <a:ea typeface="DejaVu Sans"/>
                <a:cs typeface="DejaVu Sans"/>
              </a:defRPr>
            </a:pPr>
            <a:r>
              <a:rPr sz="713" b="0" i="0">
                <a:solidFill>
                  <a:srgbClr val="466B70"/>
                </a:solidFill>
                <a:latin typeface="DejaVu Sans"/>
                <a:ea typeface="DejaVu Sans"/>
                <a:cs typeface="DejaVu Sans"/>
              </a:rPr>
              <a:t>Metabolizable energy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854C22-A264-4285-85E3-9FEA249E293C}"/>
              </a:ext>
            </a:extLst>
          </p:cNvPr>
          <p:cNvSpPr>
            <a:spLocks noGrp="1"/>
          </p:cNvSpPr>
          <p:nvPr/>
        </p:nvSpPr>
        <p:spPr>
          <a:xfrm>
            <a:off x="1714500" y="5000625"/>
            <a:ext cx="12001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0980"/>
          </a:bodyPr>
          <a:lstStyle/>
          <a:p>
            <a:pPr algn="ctr">
              <a:defRPr sz="1275" b="1" i="0">
                <a:solidFill>
                  <a:srgbClr val="075D63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75D63"/>
                </a:solidFill>
                <a:latin typeface="DejaVu Sans"/>
                <a:ea typeface="DejaVu Sans"/>
                <a:cs typeface="DejaVu Sans"/>
              </a:rPr>
              <a:t>180.8 g/kg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81B4FAB-9F98-4F49-AA32-E08E35348A54}"/>
              </a:ext>
            </a:extLst>
          </p:cNvPr>
          <p:cNvSpPr>
            <a:spLocks noGrp="1"/>
          </p:cNvSpPr>
          <p:nvPr/>
        </p:nvSpPr>
        <p:spPr>
          <a:xfrm>
            <a:off x="1714500" y="5210175"/>
            <a:ext cx="1200150" cy="1238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29804"/>
          </a:bodyPr>
          <a:lstStyle/>
          <a:p>
            <a:pPr algn="ctr">
              <a:defRPr sz="713" b="0" i="0">
                <a:solidFill>
                  <a:srgbClr val="466B70"/>
                </a:solidFill>
                <a:latin typeface="DejaVu Sans"/>
                <a:ea typeface="DejaVu Sans"/>
                <a:cs typeface="DejaVu Sans"/>
              </a:defRPr>
            </a:pPr>
            <a:r>
              <a:rPr sz="713" b="0" i="0">
                <a:solidFill>
                  <a:srgbClr val="466B70"/>
                </a:solidFill>
                <a:latin typeface="DejaVu Sans"/>
                <a:ea typeface="DejaVu Sans"/>
                <a:cs typeface="DejaVu Sans"/>
              </a:rPr>
              <a:t>Crude protein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3B0E6B6-948A-49ED-BD5D-164DAF94E6CC}"/>
              </a:ext>
            </a:extLst>
          </p:cNvPr>
          <p:cNvSpPr>
            <a:spLocks noGrp="1"/>
          </p:cNvSpPr>
          <p:nvPr/>
        </p:nvSpPr>
        <p:spPr>
          <a:xfrm>
            <a:off x="400050" y="5505450"/>
            <a:ext cx="260985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803" b="0" i="0">
                <a:solidFill>
                  <a:srgbClr val="29474D"/>
                </a:solidFill>
                <a:latin typeface="DejaVu Sans"/>
                <a:ea typeface="DejaVu Sans"/>
                <a:cs typeface="DejaVu Sans"/>
              </a:defRPr>
            </a:pPr>
            <a:r>
              <a:rPr sz="803" b="0" i="0" dirty="0">
                <a:solidFill>
                  <a:srgbClr val="29474D"/>
                </a:solidFill>
                <a:latin typeface="DejaVu Sans"/>
                <a:ea typeface="DejaVu Sans"/>
                <a:cs typeface="DejaVu Sans"/>
              </a:rPr>
              <a:t>Main ingredients: wheat 30%, barley 25%, soybean meal 14.85%, maize 13%, sunflower meal 5%, wheat bran 5%, fish meal 1.5%, soybean oil 1.2%, plus premixes and functional additives.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0DB015E-07D2-4CCD-937B-F56E2E884B4A}"/>
              </a:ext>
            </a:extLst>
          </p:cNvPr>
          <p:cNvSpPr>
            <a:spLocks noGrp="1"/>
          </p:cNvSpPr>
          <p:nvPr/>
        </p:nvSpPr>
        <p:spPr>
          <a:xfrm>
            <a:off x="400050" y="6296025"/>
            <a:ext cx="260985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5564"/>
          </a:bodyPr>
          <a:lstStyle/>
          <a:p>
            <a:pPr algn="l">
              <a:defRPr sz="765" b="0" i="1">
                <a:solidFill>
                  <a:srgbClr val="60777C"/>
                </a:solidFill>
                <a:latin typeface="DejaVu Sans"/>
                <a:ea typeface="DejaVu Sans"/>
                <a:cs typeface="DejaVu Sans"/>
              </a:defRPr>
            </a:pPr>
            <a:r>
              <a:rPr sz="765" b="0" i="1" dirty="0">
                <a:solidFill>
                  <a:srgbClr val="60777C"/>
                </a:solidFill>
                <a:latin typeface="DejaVu Sans"/>
                <a:ea typeface="DejaVu Sans"/>
                <a:cs typeface="DejaVu Sans"/>
              </a:rPr>
              <a:t>The formulated ration met the stated nutritional targets for breeding boars.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A673AE1-0A2E-4277-9E95-F0A26D27806F}"/>
              </a:ext>
            </a:extLst>
          </p:cNvPr>
          <p:cNvSpPr>
            <a:spLocks noGrp="1"/>
          </p:cNvSpPr>
          <p:nvPr/>
        </p:nvSpPr>
        <p:spPr>
          <a:xfrm>
            <a:off x="3314700" y="1581150"/>
            <a:ext cx="4619625" cy="5048250"/>
          </a:xfrm>
          <a:prstGeom prst="roundRect">
            <a:avLst>
              <a:gd name="adj" fmla="val 1649"/>
            </a:avLst>
          </a:prstGeom>
          <a:solidFill>
            <a:srgbClr val="FFFFFF"/>
          </a:solidFill>
          <a:ln w="9525">
            <a:solidFill>
              <a:srgbClr val="D7E7E5"/>
            </a:solidFill>
          </a:ln>
        </p:spPr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18CC294-2DE9-49FC-B9D5-19FC952C484E}"/>
              </a:ext>
            </a:extLst>
          </p:cNvPr>
          <p:cNvSpPr>
            <a:spLocks noGrp="1"/>
          </p:cNvSpPr>
          <p:nvPr/>
        </p:nvSpPr>
        <p:spPr>
          <a:xfrm>
            <a:off x="3505200" y="1771650"/>
            <a:ext cx="66675" cy="228600"/>
          </a:xfrm>
          <a:prstGeom prst="rect">
            <a:avLst/>
          </a:prstGeom>
          <a:solidFill>
            <a:srgbClr val="F18F6D"/>
          </a:solidFill>
          <a:ln w="0">
            <a:noFill/>
          </a:ln>
        </p:spPr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8F26D8F-09EA-455A-88E5-E303E0D66509}"/>
              </a:ext>
            </a:extLst>
          </p:cNvPr>
          <p:cNvSpPr>
            <a:spLocks noGrp="1"/>
          </p:cNvSpPr>
          <p:nvPr/>
        </p:nvSpPr>
        <p:spPr>
          <a:xfrm>
            <a:off x="3648075" y="174307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275" b="1" i="0">
                <a:solidFill>
                  <a:srgbClr val="0B4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B4250"/>
                </a:solidFill>
                <a:latin typeface="DejaVu Sans"/>
                <a:ea typeface="DejaVu Sans"/>
                <a:cs typeface="DejaVu Sans"/>
              </a:rPr>
              <a:t>MICROBIOLOGICAL RESULTS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D31687D-3B0D-4386-833D-A3712B9D579E}"/>
              </a:ext>
            </a:extLst>
          </p:cNvPr>
          <p:cNvSpPr>
            <a:spLocks noGrp="1"/>
          </p:cNvSpPr>
          <p:nvPr/>
        </p:nvSpPr>
        <p:spPr>
          <a:xfrm>
            <a:off x="3505200" y="2085975"/>
            <a:ext cx="4238625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4166"/>
          </a:bodyPr>
          <a:lstStyle/>
          <a:p>
            <a:pPr algn="l">
              <a:defRPr sz="1013" b="1" i="0">
                <a:solidFill>
                  <a:srgbClr val="17343B"/>
                </a:solidFill>
                <a:latin typeface="DejaVu Sans"/>
                <a:ea typeface="DejaVu Sans"/>
                <a:cs typeface="DejaVu Sans"/>
              </a:defRPr>
            </a:pPr>
            <a:r>
              <a:rPr sz="1013" b="1" i="0" dirty="0">
                <a:solidFill>
                  <a:srgbClr val="17343B"/>
                </a:solidFill>
                <a:latin typeface="DejaVu Sans"/>
                <a:ea typeface="DejaVu Sans"/>
                <a:cs typeface="DejaVu Sans"/>
              </a:rPr>
              <a:t>SEMEN · TOTAL BACTERIAL COUNT (CFU/mL)</a:t>
            </a:r>
          </a:p>
        </p:txBody>
      </p:sp>
      <p:graphicFrame>
        <p:nvGraphicFramePr>
          <p:cNvPr id="73" name="Chart"/>
          <p:cNvGraphicFramePr/>
          <p:nvPr/>
        </p:nvGraphicFramePr>
        <p:xfrm>
          <a:off x="3524250" y="2324100"/>
          <a:ext cx="4191000" cy="1409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9" name="Rectangle 28">
            <a:extLst>
              <a:ext uri="{FF2B5EF4-FFF2-40B4-BE49-F238E27FC236}">
                <a16:creationId xmlns:a16="http://schemas.microsoft.com/office/drawing/2014/main" id="{2B5B4ADC-BC54-4169-8A4A-BFAB93065360}"/>
              </a:ext>
            </a:extLst>
          </p:cNvPr>
          <p:cNvSpPr>
            <a:spLocks noGrp="1"/>
          </p:cNvSpPr>
          <p:nvPr/>
        </p:nvSpPr>
        <p:spPr>
          <a:xfrm>
            <a:off x="3600450" y="3762375"/>
            <a:ext cx="403860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975" b="1" i="0">
                <a:solidFill>
                  <a:srgbClr val="91462F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600" b="1" i="0" dirty="0">
                <a:solidFill>
                  <a:srgbClr val="91462F"/>
                </a:solidFill>
                <a:latin typeface="DejaVu Sans"/>
                <a:ea typeface="DejaVu Sans"/>
                <a:cs typeface="DejaVu Sans"/>
              </a:rPr>
              <a:t>The total viable count in </a:t>
            </a:r>
            <a:r>
              <a:rPr lang="en-US" sz="600" b="1" i="0" dirty="0" err="1">
                <a:solidFill>
                  <a:srgbClr val="91462F"/>
                </a:solidFill>
                <a:latin typeface="DejaVu Sans"/>
                <a:ea typeface="DejaVu Sans"/>
                <a:cs typeface="DejaVu Sans"/>
              </a:rPr>
              <a:t>Pietrain</a:t>
            </a:r>
            <a:r>
              <a:rPr lang="en-US" sz="600" b="1" i="0" dirty="0">
                <a:solidFill>
                  <a:srgbClr val="91462F"/>
                </a:solidFill>
                <a:latin typeface="DejaVu Sans"/>
                <a:ea typeface="DejaVu Sans"/>
                <a:cs typeface="DejaVu Sans"/>
              </a:rPr>
              <a:t> boar semen was 2.8 × 10⁴ CFU/mL, exceeding the recommended limit of ≤1 × 10⁴ CFU/mL by 2.8-fold.</a:t>
            </a:r>
            <a:endParaRPr sz="600" b="1" i="0" dirty="0">
              <a:solidFill>
                <a:srgbClr val="91462F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0947F4A-B07F-469C-A747-0452BC8CF5B9}"/>
              </a:ext>
            </a:extLst>
          </p:cNvPr>
          <p:cNvSpPr>
            <a:spLocks noGrp="1"/>
          </p:cNvSpPr>
          <p:nvPr/>
        </p:nvSpPr>
        <p:spPr>
          <a:xfrm>
            <a:off x="3505200" y="4048125"/>
            <a:ext cx="4238625" cy="5048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840" b="0" i="0">
                <a:solidFill>
                  <a:srgbClr val="29474D"/>
                </a:solidFill>
                <a:latin typeface="DejaVu Sans"/>
                <a:ea typeface="DejaVu Sans"/>
                <a:cs typeface="DejaVu Sans"/>
              </a:defRPr>
            </a:pPr>
            <a:r>
              <a:rPr sz="840" b="0" i="0" dirty="0">
                <a:solidFill>
                  <a:srgbClr val="29474D"/>
                </a:solidFill>
                <a:latin typeface="DejaVu Sans"/>
                <a:ea typeface="DejaVu Sans"/>
                <a:cs typeface="DejaVu Sans"/>
              </a:rPr>
              <a:t>Both ejaculates contained Escherichia, Enterococcus, Proteus, and Staphylococcus, consistent with contamination during collection, processing, or handling.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D80439E-A11C-429C-A4BF-600F3B892E89}"/>
              </a:ext>
            </a:extLst>
          </p:cNvPr>
          <p:cNvSpPr>
            <a:spLocks noGrp="1"/>
          </p:cNvSpPr>
          <p:nvPr/>
        </p:nvSpPr>
        <p:spPr>
          <a:xfrm>
            <a:off x="3505200" y="4638675"/>
            <a:ext cx="4238625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4166"/>
          </a:bodyPr>
          <a:lstStyle/>
          <a:p>
            <a:pPr algn="l">
              <a:defRPr sz="1013" b="1" i="0">
                <a:solidFill>
                  <a:srgbClr val="17343B"/>
                </a:solidFill>
                <a:latin typeface="DejaVu Sans"/>
                <a:ea typeface="DejaVu Sans"/>
                <a:cs typeface="DejaVu Sans"/>
              </a:defRPr>
            </a:pPr>
            <a:r>
              <a:rPr sz="1013" b="1" i="0">
                <a:solidFill>
                  <a:srgbClr val="17343B"/>
                </a:solidFill>
                <a:latin typeface="DejaVu Sans"/>
                <a:ea typeface="DejaVu Sans"/>
                <a:cs typeface="DejaVu Sans"/>
              </a:rPr>
              <a:t>PELLETED FEED · CFU/g</a:t>
            </a:r>
          </a:p>
        </p:txBody>
      </p:sp>
      <p:graphicFrame>
        <p:nvGraphicFramePr>
          <p:cNvPr id="77" name="Chart"/>
          <p:cNvGraphicFramePr/>
          <p:nvPr/>
        </p:nvGraphicFramePr>
        <p:xfrm>
          <a:off x="3524250" y="4867275"/>
          <a:ext cx="4191000" cy="1381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3" name="Rectangle 32">
            <a:extLst>
              <a:ext uri="{FF2B5EF4-FFF2-40B4-BE49-F238E27FC236}">
                <a16:creationId xmlns:a16="http://schemas.microsoft.com/office/drawing/2014/main" id="{6A1BC6F5-53A6-46C6-9E05-7E68563E6504}"/>
              </a:ext>
            </a:extLst>
          </p:cNvPr>
          <p:cNvSpPr>
            <a:spLocks noGrp="1"/>
          </p:cNvSpPr>
          <p:nvPr/>
        </p:nvSpPr>
        <p:spPr>
          <a:xfrm>
            <a:off x="3600450" y="6315075"/>
            <a:ext cx="403860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116"/>
          </a:bodyPr>
          <a:lstStyle/>
          <a:p>
            <a:pPr algn="ctr">
              <a:defRPr sz="788" b="0" i="1">
                <a:solidFill>
                  <a:srgbClr val="60777C"/>
                </a:solidFill>
                <a:latin typeface="DejaVu Sans"/>
                <a:ea typeface="DejaVu Sans"/>
                <a:cs typeface="DejaVu Sans"/>
              </a:defRPr>
            </a:pPr>
            <a:r>
              <a:rPr sz="788" b="0" i="1" dirty="0">
                <a:solidFill>
                  <a:srgbClr val="60777C"/>
                </a:solidFill>
                <a:latin typeface="DejaVu Sans"/>
                <a:ea typeface="DejaVu Sans"/>
                <a:cs typeface="DejaVu Sans"/>
              </a:rPr>
              <a:t>High fungal counts indicate a need to review storage conditions and assess mycotoxin exposure.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2BA51830-EFF6-4E6F-A737-DD0EEE16981F}"/>
              </a:ext>
            </a:extLst>
          </p:cNvPr>
          <p:cNvSpPr>
            <a:spLocks noGrp="1"/>
          </p:cNvSpPr>
          <p:nvPr/>
        </p:nvSpPr>
        <p:spPr>
          <a:xfrm>
            <a:off x="8067675" y="1581150"/>
            <a:ext cx="3895725" cy="5048250"/>
          </a:xfrm>
          <a:prstGeom prst="roundRect">
            <a:avLst>
              <a:gd name="adj" fmla="val 1956"/>
            </a:avLst>
          </a:prstGeom>
          <a:solidFill>
            <a:srgbClr val="FFFFFF"/>
          </a:solidFill>
          <a:ln w="9525">
            <a:solidFill>
              <a:srgbClr val="D7E7E5"/>
            </a:solidFill>
          </a:ln>
        </p:spPr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73383C3-08EA-4C96-A57D-55506AFCC4EC}"/>
              </a:ext>
            </a:extLst>
          </p:cNvPr>
          <p:cNvSpPr>
            <a:spLocks noGrp="1"/>
          </p:cNvSpPr>
          <p:nvPr/>
        </p:nvSpPr>
        <p:spPr>
          <a:xfrm>
            <a:off x="8258175" y="1771650"/>
            <a:ext cx="66675" cy="228600"/>
          </a:xfrm>
          <a:prstGeom prst="rect">
            <a:avLst/>
          </a:prstGeom>
          <a:solidFill>
            <a:srgbClr val="F18F6D"/>
          </a:solidFill>
          <a:ln w="0">
            <a:noFill/>
          </a:ln>
        </p:spPr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C0F4752-ABA1-4251-9211-7518875CD5D0}"/>
              </a:ext>
            </a:extLst>
          </p:cNvPr>
          <p:cNvSpPr>
            <a:spLocks noGrp="1"/>
          </p:cNvSpPr>
          <p:nvPr/>
        </p:nvSpPr>
        <p:spPr>
          <a:xfrm>
            <a:off x="8401050" y="1743075"/>
            <a:ext cx="33718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275" b="1" i="0">
                <a:solidFill>
                  <a:srgbClr val="0B4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B4250"/>
                </a:solidFill>
                <a:latin typeface="DejaVu Sans"/>
                <a:ea typeface="DejaVu Sans"/>
                <a:cs typeface="DejaVu Sans"/>
              </a:rPr>
              <a:t>DRINKING WATER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380837A-15DB-4F2D-BDD8-A420C470AF0B}"/>
              </a:ext>
            </a:extLst>
          </p:cNvPr>
          <p:cNvSpPr>
            <a:spLocks noGrp="1"/>
          </p:cNvSpPr>
          <p:nvPr/>
        </p:nvSpPr>
        <p:spPr>
          <a:xfrm>
            <a:off x="8258175" y="2085975"/>
            <a:ext cx="34956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878" b="0" i="0">
                <a:solidFill>
                  <a:srgbClr val="29474D"/>
                </a:solidFill>
                <a:latin typeface="DejaVu Sans"/>
                <a:ea typeface="DejaVu Sans"/>
                <a:cs typeface="DejaVu Sans"/>
              </a:defRPr>
            </a:pPr>
            <a:r>
              <a:rPr sz="878" b="0" i="0">
                <a:solidFill>
                  <a:srgbClr val="29474D"/>
                </a:solidFill>
                <a:latin typeface="DejaVu Sans"/>
                <a:ea typeface="DejaVu Sans"/>
                <a:cs typeface="DejaVu Sans"/>
              </a:rPr>
              <a:t>All investigated indicators exceeded the admissible limits reported in the source material.</a:t>
            </a:r>
          </a:p>
        </p:txBody>
      </p:sp>
      <p:graphicFrame>
        <p:nvGraphicFramePr>
          <p:cNvPr id="83" name="Table 82"/>
          <p:cNvGraphicFramePr/>
          <p:nvPr/>
        </p:nvGraphicFramePr>
        <p:xfrm>
          <a:off x="8258175" y="2543175"/>
          <a:ext cx="3495676" cy="1104900"/>
        </p:xfrm>
        <a:graphic>
          <a:graphicData uri="http://schemas.openxmlformats.org/drawingml/2006/table">
            <a:tbl>
              <a:tblPr/>
              <a:tblGrid>
                <a:gridCol w="1747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7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6225">
                <a:tc>
                  <a:txBody>
                    <a:bodyPr/>
                    <a:lstStyle/>
                    <a:p>
                      <a:r>
                        <a:rPr sz="8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Indicator</a:t>
                      </a:r>
                    </a:p>
                  </a:txBody>
                  <a:tcPr anchor="ctr">
                    <a:solidFill>
                      <a:srgbClr val="0B7C8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Count, CFU/mL</a:t>
                      </a:r>
                    </a:p>
                  </a:txBody>
                  <a:tcPr anchor="ctr">
                    <a:solidFill>
                      <a:srgbClr val="0B7C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1734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Escherichia coli</a:t>
                      </a:r>
                    </a:p>
                  </a:txBody>
                  <a:tcPr anchor="ctr">
                    <a:solidFill>
                      <a:srgbClr val="F7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1734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2.4 × 10²</a:t>
                      </a:r>
                    </a:p>
                  </a:txBody>
                  <a:tcPr anchor="ctr">
                    <a:solidFill>
                      <a:srgbClr val="F7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1734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Enterococcus spp.</a:t>
                      </a:r>
                    </a:p>
                  </a:txBody>
                  <a:tcPr anchor="ctr">
                    <a:solidFill>
                      <a:srgbClr val="F7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1734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2.8 × 10²</a:t>
                      </a:r>
                    </a:p>
                  </a:txBody>
                  <a:tcPr anchor="ctr">
                    <a:solidFill>
                      <a:srgbClr val="F7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1734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Total viable count</a:t>
                      </a:r>
                    </a:p>
                  </a:txBody>
                  <a:tcPr anchor="ctr">
                    <a:solidFill>
                      <a:srgbClr val="F7FCF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25">
                          <a:solidFill>
                            <a:srgbClr val="17343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3.8 × 10⁵</a:t>
                      </a:r>
                    </a:p>
                  </a:txBody>
                  <a:tcPr anchor="ctr">
                    <a:solidFill>
                      <a:srgbClr val="F7FC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9" name="Rectangle 38">
            <a:extLst>
              <a:ext uri="{FF2B5EF4-FFF2-40B4-BE49-F238E27FC236}">
                <a16:creationId xmlns:a16="http://schemas.microsoft.com/office/drawing/2014/main" id="{570E0D49-72BF-42C5-BB71-20E21A0D573F}"/>
              </a:ext>
            </a:extLst>
          </p:cNvPr>
          <p:cNvSpPr>
            <a:spLocks noGrp="1"/>
          </p:cNvSpPr>
          <p:nvPr/>
        </p:nvSpPr>
        <p:spPr>
          <a:xfrm>
            <a:off x="8258175" y="3743325"/>
            <a:ext cx="3495675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863" b="0" i="0">
                <a:solidFill>
                  <a:srgbClr val="29474D"/>
                </a:solidFill>
                <a:latin typeface="DejaVu Sans"/>
                <a:ea typeface="DejaVu Sans"/>
                <a:cs typeface="DejaVu Sans"/>
              </a:defRPr>
            </a:pPr>
            <a:r>
              <a:rPr sz="863" b="0" i="0" dirty="0">
                <a:solidFill>
                  <a:srgbClr val="29474D"/>
                </a:solidFill>
                <a:latin typeface="DejaVu Sans"/>
                <a:ea typeface="DejaVu Sans"/>
                <a:cs typeface="DejaVu Sans"/>
              </a:rPr>
              <a:t>The pattern suggests fecal contamination of the source or distribution system and possible microbial biofilms in pipelines or drinkers.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9E51BF1-5939-4287-BF9B-8103C926058A}"/>
              </a:ext>
            </a:extLst>
          </p:cNvPr>
          <p:cNvSpPr>
            <a:spLocks noGrp="1"/>
          </p:cNvSpPr>
          <p:nvPr/>
        </p:nvSpPr>
        <p:spPr>
          <a:xfrm>
            <a:off x="8258175" y="4391025"/>
            <a:ext cx="66675" cy="228600"/>
          </a:xfrm>
          <a:prstGeom prst="rect">
            <a:avLst/>
          </a:prstGeom>
          <a:solidFill>
            <a:srgbClr val="00A9A5"/>
          </a:solidFill>
          <a:ln w="0">
            <a:noFill/>
          </a:ln>
        </p:spPr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A822FDA-C9A6-4A8F-8572-7857A305C672}"/>
              </a:ext>
            </a:extLst>
          </p:cNvPr>
          <p:cNvSpPr>
            <a:spLocks noGrp="1"/>
          </p:cNvSpPr>
          <p:nvPr/>
        </p:nvSpPr>
        <p:spPr>
          <a:xfrm>
            <a:off x="8401050" y="4362450"/>
            <a:ext cx="33718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275" b="1" i="0">
                <a:solidFill>
                  <a:srgbClr val="0B425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0B4250"/>
                </a:solidFill>
                <a:latin typeface="DejaVu Sans"/>
                <a:ea typeface="DejaVu Sans"/>
                <a:cs typeface="DejaVu Sans"/>
              </a:rPr>
              <a:t>CONCLUSIONS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EE175B1-5E96-4322-A1B6-9EF7F9204F13}"/>
              </a:ext>
            </a:extLst>
          </p:cNvPr>
          <p:cNvSpPr>
            <a:spLocks noGrp="1"/>
          </p:cNvSpPr>
          <p:nvPr/>
        </p:nvSpPr>
        <p:spPr>
          <a:xfrm>
            <a:off x="8258175" y="4695825"/>
            <a:ext cx="3495675" cy="1257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810" b="0" i="0">
                <a:solidFill>
                  <a:srgbClr val="29474D"/>
                </a:solidFill>
                <a:latin typeface="DejaVu Sans"/>
                <a:ea typeface="DejaVu Sans"/>
                <a:cs typeface="DejaVu Sans"/>
              </a:defRPr>
            </a:pPr>
            <a:r>
              <a:rPr sz="810" b="0" i="0" dirty="0">
                <a:solidFill>
                  <a:srgbClr val="29474D"/>
                </a:solidFill>
                <a:latin typeface="DejaVu Sans"/>
                <a:ea typeface="DejaVu Sans"/>
                <a:cs typeface="DejaVu Sans"/>
              </a:rPr>
              <a:t>• The balanced ration did not compensate for deficiencies in microbiological hygiene.</a:t>
            </a:r>
          </a:p>
          <a:p>
            <a:pPr algn="l">
              <a:defRPr sz="810" b="0" i="0">
                <a:solidFill>
                  <a:srgbClr val="29474D"/>
                </a:solidFill>
                <a:latin typeface="DejaVu Sans"/>
                <a:ea typeface="DejaVu Sans"/>
                <a:cs typeface="DejaVu Sans"/>
              </a:defRPr>
            </a:pPr>
            <a:r>
              <a:rPr sz="810" b="0" i="0" dirty="0">
                <a:solidFill>
                  <a:srgbClr val="29474D"/>
                </a:solidFill>
                <a:latin typeface="DejaVu Sans"/>
                <a:ea typeface="DejaVu Sans"/>
                <a:cs typeface="DejaVu Sans"/>
              </a:rPr>
              <a:t>• Semen bacterial load exceeded the stated threshold, while feed and water showed substantial contamination.</a:t>
            </a:r>
          </a:p>
          <a:p>
            <a:pPr algn="l">
              <a:defRPr sz="810" b="0" i="0">
                <a:solidFill>
                  <a:srgbClr val="29474D"/>
                </a:solidFill>
                <a:latin typeface="DejaVu Sans"/>
                <a:ea typeface="DejaVu Sans"/>
                <a:cs typeface="DejaVu Sans"/>
              </a:defRPr>
            </a:pPr>
            <a:r>
              <a:rPr sz="810" b="0" i="0" dirty="0">
                <a:solidFill>
                  <a:srgbClr val="29474D"/>
                </a:solidFill>
                <a:latin typeface="DejaVu Sans"/>
                <a:ea typeface="DejaVu Sans"/>
                <a:cs typeface="DejaVu Sans"/>
              </a:rPr>
              <a:t>• Priorities include routine monitoring, feed storage control, sanitation of watering systems, and reduction of fungal and mycotoxin risks.</a:t>
            </a:r>
          </a:p>
          <a:p>
            <a:pPr algn="l">
              <a:defRPr sz="810" b="0" i="0">
                <a:solidFill>
                  <a:srgbClr val="29474D"/>
                </a:solidFill>
                <a:latin typeface="DejaVu Sans"/>
                <a:ea typeface="DejaVu Sans"/>
                <a:cs typeface="DejaVu Sans"/>
              </a:defRPr>
            </a:pPr>
            <a:r>
              <a:rPr sz="810" b="0" i="0" dirty="0">
                <a:solidFill>
                  <a:srgbClr val="29474D"/>
                </a:solidFill>
                <a:latin typeface="DejaVu Sans"/>
                <a:ea typeface="DejaVu Sans"/>
                <a:cs typeface="DejaVu Sans"/>
              </a:rPr>
              <a:t>• The study identifies potential reproductive hazards but does not report direct sperm quality or fertility outcomes.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9D91887-AF5C-4BF0-A54F-958DCF07A7DD}"/>
              </a:ext>
            </a:extLst>
          </p:cNvPr>
          <p:cNvSpPr>
            <a:spLocks noGrp="1"/>
          </p:cNvSpPr>
          <p:nvPr/>
        </p:nvSpPr>
        <p:spPr>
          <a:xfrm>
            <a:off x="8258175" y="6048375"/>
            <a:ext cx="66675" cy="228600"/>
          </a:xfrm>
          <a:prstGeom prst="rect">
            <a:avLst/>
          </a:prstGeom>
          <a:solidFill>
            <a:srgbClr val="F18F6D"/>
          </a:solidFill>
          <a:ln w="0">
            <a:noFill/>
          </a:ln>
        </p:spPr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6402AE7-CBFE-49B2-B5A3-AA3C1D0110FA}"/>
              </a:ext>
            </a:extLst>
          </p:cNvPr>
          <p:cNvSpPr>
            <a:spLocks noGrp="1"/>
          </p:cNvSpPr>
          <p:nvPr/>
        </p:nvSpPr>
        <p:spPr>
          <a:xfrm>
            <a:off x="8401050" y="6019800"/>
            <a:ext cx="33718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088" b="1" i="0">
                <a:solidFill>
                  <a:srgbClr val="0B4250"/>
                </a:solidFill>
                <a:latin typeface="DejaVu Sans"/>
                <a:ea typeface="DejaVu Sans"/>
                <a:cs typeface="DejaVu Sans"/>
              </a:defRPr>
            </a:pPr>
            <a:r>
              <a:rPr sz="1088" b="1" i="0">
                <a:solidFill>
                  <a:srgbClr val="0B4250"/>
                </a:solidFill>
                <a:latin typeface="DejaVu Sans"/>
                <a:ea typeface="DejaVu Sans"/>
                <a:cs typeface="DejaVu Sans"/>
              </a:rPr>
              <a:t>ACKNOWLEDGMENTS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303A1C3-7063-4DA3-BF47-4CB038120AAF}"/>
              </a:ext>
            </a:extLst>
          </p:cNvPr>
          <p:cNvSpPr>
            <a:spLocks noGrp="1"/>
          </p:cNvSpPr>
          <p:nvPr/>
        </p:nvSpPr>
        <p:spPr>
          <a:xfrm>
            <a:off x="8258175" y="6315075"/>
            <a:ext cx="3495675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5660" lnSpcReduction="20000"/>
          </a:bodyPr>
          <a:lstStyle/>
          <a:p>
            <a:pPr algn="l">
              <a:defRPr sz="720" b="0" i="0">
                <a:solidFill>
                  <a:srgbClr val="526A70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720" b="0" i="0" dirty="0">
                <a:solidFill>
                  <a:srgbClr val="526A70"/>
                </a:solidFill>
                <a:latin typeface="DejaVu Sans"/>
                <a:ea typeface="DejaVu Sans"/>
                <a:cs typeface="DejaVu Sans"/>
              </a:rPr>
              <a:t>INCAAMV, Laboratory of Animal Physiology and Reproductive Systems      Institute of Physiology and </a:t>
            </a:r>
            <a:r>
              <a:rPr lang="en-US" sz="720" b="0" i="0" dirty="0" err="1">
                <a:solidFill>
                  <a:srgbClr val="526A70"/>
                </a:solidFill>
                <a:latin typeface="DejaVu Sans"/>
                <a:ea typeface="DejaVu Sans"/>
                <a:cs typeface="DejaVu Sans"/>
              </a:rPr>
              <a:t>Sanocreatology</a:t>
            </a:r>
            <a:r>
              <a:rPr lang="en-US" sz="720" b="0" i="0" dirty="0">
                <a:solidFill>
                  <a:srgbClr val="526A70"/>
                </a:solidFill>
                <a:latin typeface="DejaVu Sans"/>
                <a:ea typeface="DejaVu Sans"/>
                <a:cs typeface="DejaVu Sans"/>
              </a:rPr>
              <a:t>, Moldova State University</a:t>
            </a:r>
            <a:r>
              <a:rPr sz="720" b="0" i="0" dirty="0">
                <a:solidFill>
                  <a:srgbClr val="526A70"/>
                </a:solidFill>
                <a:latin typeface="DejaVu Sans"/>
                <a:ea typeface="DejaVu Sans"/>
                <a:cs typeface="DejaVu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358193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463</Words>
  <Application>Microsoft Office PowerPoint</Application>
  <DocSecurity>0</DocSecurity>
  <PresentationFormat>Widescreen</PresentationFormat>
  <Paragraphs>43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DejaVu Sans</vt:lpstr>
      <vt:lpstr>ChatGPT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Victoria Bogdan</cp:lastModifiedBy>
  <cp:revision>4</cp:revision>
  <dcterms:created xsi:type="dcterms:W3CDTF">2026-09-11T13:04:46Z</dcterms:created>
  <dcterms:modified xsi:type="dcterms:W3CDTF">2026-09-15T10:20:30Z</dcterms:modified>
</cp:coreProperties>
</file>