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2193588" cy="6858000"/>
  <p:notesSz cx="9144000" cy="6858000"/>
  <p:defaultTextStyle>
    <a:defPPr>
      <a:defRPr lang="en-US"/>
    </a:defPPr>
    <a:lvl1pPr marL="0" algn="l" defTabSz="9144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4" algn="l" defTabSz="9144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8" algn="l" defTabSz="9144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12" algn="l" defTabSz="9144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16" algn="l" defTabSz="9144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20" algn="l" defTabSz="9144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23" algn="l" defTabSz="9144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28" algn="l" defTabSz="9144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31" algn="l" defTabSz="9144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1D593B"/>
    <a:srgbClr val="0066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199" y="1122363"/>
            <a:ext cx="914519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199" y="3602038"/>
            <a:ext cx="914519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18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11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958" y="1709739"/>
            <a:ext cx="1051697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958" y="4589464"/>
            <a:ext cx="1051697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66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309" y="1825625"/>
            <a:ext cx="5182275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004" y="1825625"/>
            <a:ext cx="5182275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30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7" y="365126"/>
            <a:ext cx="1051697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898" y="1681163"/>
            <a:ext cx="515845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898" y="2505075"/>
            <a:ext cx="5158459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004" y="1681163"/>
            <a:ext cx="518386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004" y="2505075"/>
            <a:ext cx="5183863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94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1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6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863" y="987426"/>
            <a:ext cx="617300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14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863" y="987426"/>
            <a:ext cx="617300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977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8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6037" y="365125"/>
            <a:ext cx="2629242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309" y="365125"/>
            <a:ext cx="7735307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9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09" y="1825625"/>
            <a:ext cx="105169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2428B-95FD-4F1C-B161-571F4BF7CED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24DA5-33AA-43B1-8389-EC9C9831B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2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2.emf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emf"/><Relationship Id="rId10" Type="http://schemas.openxmlformats.org/officeDocument/2006/relationships/image" Target="../media/image8.jpeg"/><Relationship Id="rId4" Type="http://schemas.openxmlformats.org/officeDocument/2006/relationships/hyperlink" Target="mailto:*marianatrofim1977@gmail.com" TargetMode="External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1217" y="118682"/>
            <a:ext cx="96679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Moldova State </a:t>
            </a:r>
            <a:r>
              <a:rPr lang="en-US" sz="12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</a:p>
          <a:p>
            <a:pPr algn="ctr"/>
            <a:r>
              <a:rPr lang="en-US" sz="1200" b="1" dirty="0" err="1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Xth</a:t>
            </a:r>
            <a:r>
              <a:rPr lang="en-US" sz="120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National Conference with International Participation </a:t>
            </a:r>
            <a:r>
              <a:rPr lang="en-US" sz="12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20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Sciences in the Dialogue of </a:t>
            </a:r>
            <a:r>
              <a:rPr lang="en-US" sz="12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Generations</a:t>
            </a:r>
            <a:r>
              <a:rPr lang="en-US" sz="120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2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b="1" dirty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21–22 September, 2026</a:t>
            </a:r>
            <a:r>
              <a:rPr lang="en-US" sz="120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Chisinau, Republic of </a:t>
            </a:r>
            <a:r>
              <a:rPr lang="en-US" sz="120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Moldova</a:t>
            </a:r>
            <a:endParaRPr lang="en-US" sz="1200" b="1" dirty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2831" y="62304"/>
            <a:ext cx="1023801" cy="7498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r="7347"/>
          <a:stretch/>
        </p:blipFill>
        <p:spPr>
          <a:xfrm>
            <a:off x="11081000" y="859279"/>
            <a:ext cx="971264" cy="8594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33225" y="819914"/>
            <a:ext cx="9195515" cy="1022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INITIATION OF MICROPROPAGATION OF THE FERN </a:t>
            </a:r>
            <a:r>
              <a:rPr lang="en-US" sz="1600" b="1" i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ATHYRIUM NIPONICUM</a:t>
            </a:r>
            <a:r>
              <a:rPr lang="en-US" sz="160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'URSULA'S RED</a:t>
            </a:r>
            <a:endParaRPr lang="en-US" sz="1600" dirty="0">
              <a:solidFill>
                <a:srgbClr val="00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27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Mariana TROFIM *, Maria TABĂRA, </a:t>
            </a:r>
            <a:r>
              <a:rPr lang="en-US" sz="1270" b="1" dirty="0" err="1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Aliona</a:t>
            </a:r>
            <a:r>
              <a:rPr lang="en-US" sz="127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GLIJIN, Elvira CUZMINA </a:t>
            </a:r>
          </a:p>
          <a:p>
            <a:pPr algn="ctr"/>
            <a:r>
              <a:rPr lang="en-US" sz="1270" b="1" dirty="0" smtClean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sz="1270" b="1" dirty="0" err="1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</a:t>
            </a:r>
            <a:r>
              <a:rPr lang="en-US" sz="127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70" b="1" dirty="0" err="1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Ciubotaru</a:t>
            </a:r>
            <a:r>
              <a:rPr lang="en-US" sz="127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National Botanical Garden (Institute) of MSU </a:t>
            </a:r>
          </a:p>
          <a:p>
            <a:pPr algn="ctr"/>
            <a:r>
              <a:rPr lang="en-US" sz="1270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*E-mail: </a:t>
            </a:r>
            <a:r>
              <a:rPr lang="en-US" sz="127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*marianatrofim1977@gmail.com</a:t>
            </a:r>
            <a:r>
              <a:rPr lang="en-US" sz="127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0" y="93851"/>
            <a:ext cx="665567" cy="1031657"/>
          </a:xfrm>
          <a:prstGeom prst="rect">
            <a:avLst/>
          </a:prstGeom>
        </p:spPr>
      </p:pic>
      <p:sp>
        <p:nvSpPr>
          <p:cNvPr id="11" name="Rectangle 6"/>
          <p:cNvSpPr/>
          <p:nvPr/>
        </p:nvSpPr>
        <p:spPr>
          <a:xfrm>
            <a:off x="66368" y="1869260"/>
            <a:ext cx="3797293" cy="228516"/>
          </a:xfrm>
          <a:prstGeom prst="rect">
            <a:avLst/>
          </a:prstGeom>
          <a:solidFill>
            <a:srgbClr val="1D593B"/>
          </a:solidFill>
          <a:ln>
            <a:noFill/>
            <a:round/>
          </a:ln>
          <a:effectLst>
            <a:softEdge rad="12700"/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  <p:txBody>
          <a:bodyPr lIns="40823" tIns="20412" rIns="40823" bIns="20412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STUDY</a:t>
            </a:r>
          </a:p>
        </p:txBody>
      </p:sp>
      <p:sp>
        <p:nvSpPr>
          <p:cNvPr id="17" name="Rectangle 6"/>
          <p:cNvSpPr/>
          <p:nvPr/>
        </p:nvSpPr>
        <p:spPr>
          <a:xfrm>
            <a:off x="24026" y="3238408"/>
            <a:ext cx="3839635" cy="228515"/>
          </a:xfrm>
          <a:prstGeom prst="rect">
            <a:avLst/>
          </a:prstGeom>
          <a:solidFill>
            <a:srgbClr val="1D593B"/>
          </a:solidFill>
          <a:ln>
            <a:noFill/>
            <a:round/>
          </a:ln>
          <a:effectLst>
            <a:softEdge rad="12700"/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  <p:txBody>
          <a:bodyPr lIns="40823" tIns="20412" rIns="40823" bIns="20412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MATERIALS AND METHODS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6"/>
          <p:cNvSpPr/>
          <p:nvPr/>
        </p:nvSpPr>
        <p:spPr>
          <a:xfrm>
            <a:off x="3940935" y="1869259"/>
            <a:ext cx="8252652" cy="228517"/>
          </a:xfrm>
          <a:prstGeom prst="rect">
            <a:avLst/>
          </a:prstGeom>
          <a:solidFill>
            <a:srgbClr val="1D593B"/>
          </a:solidFill>
          <a:ln>
            <a:noFill/>
            <a:round/>
          </a:ln>
          <a:effectLst>
            <a:softEdge rad="12700"/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  <p:txBody>
          <a:bodyPr lIns="40823" tIns="20412" rIns="40823" bIns="20412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452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endParaRPr lang="en-US" sz="1452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1" name="Rectangle 6"/>
          <p:cNvSpPr/>
          <p:nvPr/>
        </p:nvSpPr>
        <p:spPr>
          <a:xfrm>
            <a:off x="7700928" y="4946333"/>
            <a:ext cx="4491597" cy="246221"/>
          </a:xfrm>
          <a:prstGeom prst="rect">
            <a:avLst/>
          </a:prstGeom>
          <a:solidFill>
            <a:srgbClr val="1D593B"/>
          </a:solidFill>
          <a:ln>
            <a:noFill/>
            <a:round/>
          </a:ln>
          <a:effectLst>
            <a:softEdge rad="12700"/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  <p:txBody>
          <a:bodyPr lIns="40823" tIns="20412" rIns="40823" bIns="20412" anchor="ctr">
            <a:noAutofit/>
          </a:bodyPr>
          <a:lstStyle/>
          <a:p>
            <a:pPr indent="203929" algn="ctr">
              <a:lnSpc>
                <a:spcPct val="115000"/>
              </a:lnSpc>
            </a:pPr>
            <a:r>
              <a:rPr lang="ro-RO" sz="1452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CONCLUSIONS</a:t>
            </a:r>
            <a:endParaRPr lang="ro-RO" sz="1814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ctangle 6"/>
          <p:cNvSpPr/>
          <p:nvPr/>
        </p:nvSpPr>
        <p:spPr>
          <a:xfrm>
            <a:off x="7660944" y="5883965"/>
            <a:ext cx="4517803" cy="283184"/>
          </a:xfrm>
          <a:prstGeom prst="rect">
            <a:avLst/>
          </a:prstGeom>
          <a:solidFill>
            <a:srgbClr val="1D593B"/>
          </a:solidFill>
          <a:ln>
            <a:noFill/>
            <a:round/>
          </a:ln>
          <a:effectLst>
            <a:softEdge rad="12700"/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  <p:txBody>
          <a:bodyPr lIns="40823" tIns="20412" rIns="40823" bIns="20412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PT" sz="1452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ACKNOWLEDGMENTS</a:t>
            </a:r>
            <a:endParaRPr lang="en-US" sz="1452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649" y="2135029"/>
            <a:ext cx="3885285" cy="106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 initiate and multiply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the Japanese painted fern, </a:t>
            </a:r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Athyrium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niponicum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'Ursula's Red', and to develop an efficient propagation protocol for obtaining a large number of healthy plantlets within a relatively short period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026" y="3461461"/>
            <a:ext cx="3916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Rhizome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fragments,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primordia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frond apices, and fragments of incompletely differentiated sporangia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sori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collected from juvenile sporophytes.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5102" y="4282596"/>
            <a:ext cx="2065024" cy="246221"/>
          </a:xfrm>
          <a:prstGeom prst="rect">
            <a:avLst/>
          </a:prstGeom>
          <a:solidFill>
            <a:srgbClr val="339966"/>
          </a:solidFill>
        </p:spPr>
        <p:txBody>
          <a:bodyPr wrap="square">
            <a:spAutoFit/>
          </a:bodyPr>
          <a:lstStyle/>
          <a:p>
            <a:pPr algn="ctr" defTabSz="457200"/>
            <a:r>
              <a:rPr sz="1000" b="1" dirty="0">
                <a:solidFill>
                  <a:srgbClr val="FFFFFF"/>
                </a:solidFill>
                <a:latin typeface="Arial"/>
              </a:rPr>
              <a:t>EXPERIMENTAL FLOW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6342" y="4575137"/>
            <a:ext cx="379729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Inoculum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preparation and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initiation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sterilization,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and inoculation of rhizome fragments,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primordia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frond apices and immature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sori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2. GGB formation and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multiplication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Induction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multiplication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green globular bodies (GGBs), followed by gametophyte differentiation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3. Sporophyte development and </a:t>
            </a:r>
            <a:r>
              <a:rPr lang="en-U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rhizogenesis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Development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of sporophytes from gametophytes and induction of root formation.</a:t>
            </a:r>
          </a:p>
        </p:txBody>
      </p:sp>
      <p:sp>
        <p:nvSpPr>
          <p:cNvPr id="38" name="Овал 37"/>
          <p:cNvSpPr/>
          <p:nvPr/>
        </p:nvSpPr>
        <p:spPr>
          <a:xfrm>
            <a:off x="106342" y="6081948"/>
            <a:ext cx="219113" cy="225135"/>
          </a:xfrm>
          <a:prstGeom prst="ellipse">
            <a:avLst/>
          </a:prstGeom>
          <a:noFill/>
          <a:ln w="38100"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Овал 38"/>
          <p:cNvSpPr/>
          <p:nvPr/>
        </p:nvSpPr>
        <p:spPr>
          <a:xfrm>
            <a:off x="120175" y="4601075"/>
            <a:ext cx="219113" cy="225135"/>
          </a:xfrm>
          <a:prstGeom prst="ellipse">
            <a:avLst/>
          </a:prstGeom>
          <a:noFill/>
          <a:ln w="38100"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Овал 39"/>
          <p:cNvSpPr/>
          <p:nvPr/>
        </p:nvSpPr>
        <p:spPr>
          <a:xfrm>
            <a:off x="120174" y="5359815"/>
            <a:ext cx="219113" cy="225135"/>
          </a:xfrm>
          <a:prstGeom prst="ellipse">
            <a:avLst/>
          </a:prstGeom>
          <a:noFill/>
          <a:ln w="38100"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6"/>
          <p:cNvSpPr>
            <a:spLocks noChangeArrowheads="1"/>
          </p:cNvSpPr>
          <p:nvPr/>
        </p:nvSpPr>
        <p:spPr bwMode="auto">
          <a:xfrm>
            <a:off x="3948557" y="2106797"/>
            <a:ext cx="375343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30 days of incubation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abundant formation of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meristematic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structures</a:t>
            </a:r>
            <a:r>
              <a:rPr kumimoji="0" lang="en-US" altLang="en-U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was observed from immature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sori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en-US" altLang="en-U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globular 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bodies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GGBs) subsequently served as an efficient propagation material.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7600138" y="5219058"/>
            <a:ext cx="45404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Incompletely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immature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sori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enabled efficient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GGBs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formation and rapid gametophyte production, supporting mass propagation and conservation of </a:t>
            </a:r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Athyrium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niponicum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'Ursula's Red'.</a:t>
            </a: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20" b="14976"/>
          <a:stretch/>
        </p:blipFill>
        <p:spPr>
          <a:xfrm>
            <a:off x="3940935" y="5592726"/>
            <a:ext cx="1825724" cy="900896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6"/>
          <a:stretch/>
        </p:blipFill>
        <p:spPr>
          <a:xfrm>
            <a:off x="7694367" y="3125336"/>
            <a:ext cx="1541739" cy="1511713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416" y="3097835"/>
            <a:ext cx="1306796" cy="1538182"/>
          </a:xfrm>
          <a:prstGeom prst="rect">
            <a:avLst/>
          </a:prstGeom>
        </p:spPr>
      </p:pic>
      <p:sp>
        <p:nvSpPr>
          <p:cNvPr id="58" name="Rectangle 6"/>
          <p:cNvSpPr>
            <a:spLocks noChangeArrowheads="1"/>
          </p:cNvSpPr>
          <p:nvPr/>
        </p:nvSpPr>
        <p:spPr bwMode="auto">
          <a:xfrm>
            <a:off x="3917467" y="4932635"/>
            <a:ext cx="344746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Numerous multicellular gametophyte clusters of various sizes developed after transfer to the appropriate culture media.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5" b="3768"/>
          <a:stretch/>
        </p:blipFill>
        <p:spPr>
          <a:xfrm>
            <a:off x="3948557" y="3114354"/>
            <a:ext cx="1818102" cy="1559531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1" t="30531" r="31463" b="27150"/>
          <a:stretch/>
        </p:blipFill>
        <p:spPr>
          <a:xfrm>
            <a:off x="5847932" y="3085900"/>
            <a:ext cx="1517001" cy="1587985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3948557" y="4684398"/>
            <a:ext cx="3416377" cy="246221"/>
          </a:xfrm>
          <a:prstGeom prst="rect">
            <a:avLst/>
          </a:prstGeom>
          <a:solidFill>
            <a:srgbClr val="339966"/>
          </a:solidFill>
          <a:ln>
            <a:solidFill>
              <a:srgbClr val="33996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reen </a:t>
            </a: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globular </a:t>
            </a:r>
            <a:r>
              <a:rPr lang="en-US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bodies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6"/>
          <p:cNvSpPr>
            <a:spLocks noChangeArrowheads="1"/>
          </p:cNvSpPr>
          <p:nvPr/>
        </p:nvSpPr>
        <p:spPr bwMode="auto">
          <a:xfrm>
            <a:off x="7701990" y="2102282"/>
            <a:ext cx="436927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Approximately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300–350 gametophytes per culture vessel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were obtained within a relatively short cultivation period.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obtained results demonstrate the high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morphogenitic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potential of immature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sori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propagation of </a:t>
            </a: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kumimoji="0" lang="en-US" alt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niponicum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'Ursula's Red'. 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948557" y="6558492"/>
            <a:ext cx="3416377" cy="246221"/>
          </a:xfrm>
          <a:prstGeom prst="rect">
            <a:avLst/>
          </a:prstGeom>
          <a:solidFill>
            <a:srgbClr val="339966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gametophytes and sporophytes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3" t="32077" r="15748" b="35072"/>
          <a:stretch/>
        </p:blipFill>
        <p:spPr>
          <a:xfrm>
            <a:off x="5847932" y="5589478"/>
            <a:ext cx="1517001" cy="904144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4" b="9952"/>
          <a:stretch/>
        </p:blipFill>
        <p:spPr>
          <a:xfrm>
            <a:off x="10681522" y="3097835"/>
            <a:ext cx="1497225" cy="1538182"/>
          </a:xfrm>
          <a:prstGeom prst="rect">
            <a:avLst/>
          </a:prstGeom>
        </p:spPr>
      </p:pic>
      <p:sp>
        <p:nvSpPr>
          <p:cNvPr id="67" name="Прямоугольник 66"/>
          <p:cNvSpPr/>
          <p:nvPr/>
        </p:nvSpPr>
        <p:spPr>
          <a:xfrm>
            <a:off x="7700928" y="4662521"/>
            <a:ext cx="4477819" cy="246221"/>
          </a:xfrm>
          <a:prstGeom prst="rect">
            <a:avLst/>
          </a:prstGeom>
          <a:solidFill>
            <a:srgbClr val="339966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Rooted </a:t>
            </a:r>
            <a:r>
              <a:rPr lang="en-US" sz="1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sporophytes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537209" y="6136336"/>
            <a:ext cx="4603370" cy="738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o-RO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study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was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supported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by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research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project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Subprogram 010101, “</a:t>
            </a:r>
            <a:r>
              <a:rPr lang="ro-RO" sz="1000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Research</a:t>
            </a:r>
            <a:r>
              <a:rPr lang="ro-RO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ro-RO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 </a:t>
            </a:r>
            <a:r>
              <a:rPr lang="ro-RO" sz="1000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situ</a:t>
            </a:r>
            <a:r>
              <a:rPr lang="ro-RO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ro-RO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ro-RO" sz="1000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situ</a:t>
            </a:r>
            <a:r>
              <a:rPr lang="ro-RO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conservation</a:t>
            </a:r>
            <a:r>
              <a:rPr lang="ro-RO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ro-RO" sz="1000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plant</a:t>
            </a:r>
            <a:r>
              <a:rPr lang="ro-RO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diversity</a:t>
            </a:r>
            <a:r>
              <a:rPr lang="ro-RO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ro-RO" sz="1000" b="1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ro-RO" sz="1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Republic of Moldova.</a:t>
            </a:r>
            <a:r>
              <a:rPr lang="ro-RO" sz="1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o-RO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funded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by</a:t>
            </a:r>
            <a:r>
              <a:rPr lang="ro-RO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ro-RO" sz="1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Ministry</a:t>
            </a:r>
            <a:r>
              <a:rPr lang="ro-RO" sz="1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of </a:t>
            </a:r>
            <a:r>
              <a:rPr lang="ro-RO" sz="10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Education</a:t>
            </a:r>
            <a:r>
              <a:rPr lang="ro-RO" sz="1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ro-RO" sz="1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Research</a:t>
            </a:r>
            <a:r>
              <a:rPr lang="ro-RO" sz="1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ro-RO" sz="1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ro-RO" sz="1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o-RO" sz="10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project</a:t>
            </a:r>
            <a:r>
              <a:rPr lang="ro-RO" sz="1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of </a:t>
            </a:r>
            <a:r>
              <a:rPr lang="ro-RO" sz="1000" b="1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ro-RO" sz="10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State Program.</a:t>
            </a:r>
            <a:endParaRPr lang="en-U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Picture 4" descr="C:\Users\Admin\Desktop\GB_0.jpg"/>
          <p:cNvPicPr>
            <a:picLocks noChangeAspect="1" noChangeArrowheads="1"/>
          </p:cNvPicPr>
          <p:nvPr/>
        </p:nvPicPr>
        <p:blipFill>
          <a:blip r:embed="rId13" cstate="print"/>
          <a:srcRect l="13465" r="19912"/>
          <a:stretch>
            <a:fillRect/>
          </a:stretch>
        </p:blipFill>
        <p:spPr bwMode="auto">
          <a:xfrm>
            <a:off x="325455" y="1104734"/>
            <a:ext cx="710128" cy="7372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102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2241</TotalTime>
  <Words>365</Words>
  <Application>Microsoft Office PowerPoint</Application>
  <PresentationFormat>Произвольный</PresentationFormat>
  <Paragraphs>32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NickName</cp:lastModifiedBy>
  <cp:revision>36</cp:revision>
  <dcterms:created xsi:type="dcterms:W3CDTF">2026-09-03T11:00:47Z</dcterms:created>
  <dcterms:modified xsi:type="dcterms:W3CDTF">2026-09-14T07:01:03Z</dcterms:modified>
</cp:coreProperties>
</file>