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7" d="100"/>
          <a:sy n="107" d="100"/>
        </p:scale>
        <p:origin x="69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Лист1!$C$2</c:f>
              <c:strCache>
                <c:ptCount val="1"/>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Arial" panose="020B0604020202020204" pitchFamily="34" charset="0"/>
                  </a:defRPr>
                </a:pPr>
                <a:endParaRPr lang="ro-R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dispRSqr val="0"/>
            <c:dispEq val="0"/>
          </c:trendline>
          <c:cat>
            <c:strRef>
              <c:f>Лист1!$B$3:$B$8</c:f>
              <c:strCache>
                <c:ptCount val="6"/>
                <c:pt idx="0">
                  <c:v>Piteștean </c:v>
                </c:pt>
                <c:pt idx="1">
                  <c:v>Cacanska Najbolia</c:v>
                </c:pt>
                <c:pt idx="2">
                  <c:v>Empresso</c:v>
                </c:pt>
                <c:pt idx="3">
                  <c:v>Stanley </c:v>
                </c:pt>
                <c:pt idx="4">
                  <c:v>Blue Free</c:v>
                </c:pt>
                <c:pt idx="5">
                  <c:v>President (C)</c:v>
                </c:pt>
              </c:strCache>
            </c:strRef>
          </c:cat>
          <c:val>
            <c:numRef>
              <c:f>Лист1!$C$3:$C$8</c:f>
              <c:numCache>
                <c:formatCode>General</c:formatCode>
                <c:ptCount val="6"/>
                <c:pt idx="0">
                  <c:v>98</c:v>
                </c:pt>
                <c:pt idx="1">
                  <c:v>123</c:v>
                </c:pt>
                <c:pt idx="2">
                  <c:v>130</c:v>
                </c:pt>
                <c:pt idx="3">
                  <c:v>128</c:v>
                </c:pt>
                <c:pt idx="4">
                  <c:v>139</c:v>
                </c:pt>
                <c:pt idx="5">
                  <c:v>149</c:v>
                </c:pt>
              </c:numCache>
            </c:numRef>
          </c:val>
          <c:extLst>
            <c:ext xmlns:c16="http://schemas.microsoft.com/office/drawing/2014/chart" uri="{C3380CC4-5D6E-409C-BE32-E72D297353CC}">
              <c16:uniqueId val="{00000001-2F94-4B1C-A534-F95668A643D6}"/>
            </c:ext>
          </c:extLst>
        </c:ser>
        <c:ser>
          <c:idx val="1"/>
          <c:order val="1"/>
          <c:tx>
            <c:strRef>
              <c:f>Лист1!$D$2</c:f>
              <c:strCache>
                <c:ptCount val="1"/>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Лист1!$B$3:$B$8</c:f>
              <c:strCache>
                <c:ptCount val="6"/>
                <c:pt idx="0">
                  <c:v>Piteștean </c:v>
                </c:pt>
                <c:pt idx="1">
                  <c:v>Cacanska Najbolia</c:v>
                </c:pt>
                <c:pt idx="2">
                  <c:v>Empresso</c:v>
                </c:pt>
                <c:pt idx="3">
                  <c:v>Stanley </c:v>
                </c:pt>
                <c:pt idx="4">
                  <c:v>Blue Free</c:v>
                </c:pt>
                <c:pt idx="5">
                  <c:v>President (C)</c:v>
                </c:pt>
              </c:strCache>
            </c:strRef>
          </c:cat>
          <c:val>
            <c:numRef>
              <c:f>Лист1!$D$3:$D$8</c:f>
              <c:numCache>
                <c:formatCode>General</c:formatCode>
                <c:ptCount val="6"/>
              </c:numCache>
            </c:numRef>
          </c:val>
          <c:extLst>
            <c:ext xmlns:c16="http://schemas.microsoft.com/office/drawing/2014/chart" uri="{C3380CC4-5D6E-409C-BE32-E72D297353CC}">
              <c16:uniqueId val="{00000002-2F94-4B1C-A534-F95668A643D6}"/>
            </c:ext>
          </c:extLst>
        </c:ser>
        <c:dLbls>
          <c:showLegendKey val="0"/>
          <c:showVal val="0"/>
          <c:showCatName val="0"/>
          <c:showSerName val="0"/>
          <c:showPercent val="0"/>
          <c:showBubbleSize val="0"/>
        </c:dLbls>
        <c:gapWidth val="219"/>
        <c:overlap val="-27"/>
        <c:axId val="358082384"/>
        <c:axId val="358084352"/>
      </c:barChart>
      <c:catAx>
        <c:axId val="35808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ro-RO"/>
          </a:p>
        </c:txPr>
        <c:crossAx val="358084352"/>
        <c:crosses val="autoZero"/>
        <c:auto val="1"/>
        <c:lblAlgn val="ctr"/>
        <c:lblOffset val="100"/>
        <c:noMultiLvlLbl val="0"/>
      </c:catAx>
      <c:valAx>
        <c:axId val="35808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Arial" panose="020B0604020202020204" pitchFamily="34" charset="0"/>
              </a:defRPr>
            </a:pPr>
            <a:endParaRPr lang="ro-RO"/>
          </a:p>
        </c:txPr>
        <c:crossAx val="358082384"/>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ro-R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3577F39-AFF7-6A30-DD66-7B00120AA2C8}"/>
              </a:ext>
            </a:extLst>
          </p:cNvPr>
          <p:cNvSpPr>
            <a:spLocks noGrp="1"/>
          </p:cNvSpPr>
          <p:nvPr>
            <p:ph type="ctrTitle"/>
          </p:nvPr>
        </p:nvSpPr>
        <p:spPr>
          <a:xfrm>
            <a:off x="1524000" y="1122363"/>
            <a:ext cx="9144000" cy="2387600"/>
          </a:xfrm>
        </p:spPr>
        <p:txBody>
          <a:bodyPr anchor="b"/>
          <a:lstStyle>
            <a:lvl1pPr algn="ctr">
              <a:defRPr sz="6000"/>
            </a:lvl1pPr>
          </a:lstStyle>
          <a:p>
            <a:r>
              <a:rPr lang="ro-RO"/>
              <a:t>Faceți clic pentru a edita stilul de titlu coordonator</a:t>
            </a:r>
          </a:p>
        </p:txBody>
      </p:sp>
      <p:sp>
        <p:nvSpPr>
          <p:cNvPr id="3" name="Subtitlu 2">
            <a:extLst>
              <a:ext uri="{FF2B5EF4-FFF2-40B4-BE49-F238E27FC236}">
                <a16:creationId xmlns:a16="http://schemas.microsoft.com/office/drawing/2014/main" id="{5FFE03B3-80B8-5FE3-53C9-8CF00A9189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o-RO"/>
              <a:t>Faceți clic pentru a edita stilul de subtitlu coordonator</a:t>
            </a:r>
          </a:p>
        </p:txBody>
      </p:sp>
      <p:sp>
        <p:nvSpPr>
          <p:cNvPr id="4" name="Substituent dată 3">
            <a:extLst>
              <a:ext uri="{FF2B5EF4-FFF2-40B4-BE49-F238E27FC236}">
                <a16:creationId xmlns:a16="http://schemas.microsoft.com/office/drawing/2014/main" id="{A002368A-40BC-1BD6-2A7D-F0CF26B7593D}"/>
              </a:ext>
            </a:extLst>
          </p:cNvPr>
          <p:cNvSpPr>
            <a:spLocks noGrp="1"/>
          </p:cNvSpPr>
          <p:nvPr>
            <p:ph type="dt" sz="half" idx="10"/>
          </p:nvPr>
        </p:nvSpPr>
        <p:spPr/>
        <p:txBody>
          <a:bodyPr/>
          <a:lstStyle/>
          <a:p>
            <a:fld id="{0124763E-92C5-414E-9A54-5B70B157CFE4}" type="datetimeFigureOut">
              <a:rPr lang="ro-RO" smtClean="0"/>
              <a:t>14.09.2026</a:t>
            </a:fld>
            <a:endParaRPr lang="ro-RO"/>
          </a:p>
        </p:txBody>
      </p:sp>
      <p:sp>
        <p:nvSpPr>
          <p:cNvPr id="5" name="Substituent subsol 4">
            <a:extLst>
              <a:ext uri="{FF2B5EF4-FFF2-40B4-BE49-F238E27FC236}">
                <a16:creationId xmlns:a16="http://schemas.microsoft.com/office/drawing/2014/main" id="{C882C9C6-3C46-49B8-AEB5-152B0D61589E}"/>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A6D5965A-092C-7708-1940-08A6799BFAC5}"/>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2027749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69F546D-1866-C43B-2138-73E4FEDD53A3}"/>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01ECCAC0-231C-1AE2-6BF3-D07C9D439254}"/>
              </a:ext>
            </a:extLst>
          </p:cNvPr>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818D02A9-3DA8-8F94-E866-1D8CE1AA97C7}"/>
              </a:ext>
            </a:extLst>
          </p:cNvPr>
          <p:cNvSpPr>
            <a:spLocks noGrp="1"/>
          </p:cNvSpPr>
          <p:nvPr>
            <p:ph type="dt" sz="half" idx="10"/>
          </p:nvPr>
        </p:nvSpPr>
        <p:spPr/>
        <p:txBody>
          <a:bodyPr/>
          <a:lstStyle/>
          <a:p>
            <a:fld id="{0124763E-92C5-414E-9A54-5B70B157CFE4}" type="datetimeFigureOut">
              <a:rPr lang="ro-RO" smtClean="0"/>
              <a:t>14.09.2026</a:t>
            </a:fld>
            <a:endParaRPr lang="ro-RO"/>
          </a:p>
        </p:txBody>
      </p:sp>
      <p:sp>
        <p:nvSpPr>
          <p:cNvPr id="5" name="Substituent subsol 4">
            <a:extLst>
              <a:ext uri="{FF2B5EF4-FFF2-40B4-BE49-F238E27FC236}">
                <a16:creationId xmlns:a16="http://schemas.microsoft.com/office/drawing/2014/main" id="{45962CCD-88BE-D6D7-2A1C-43C8C2DCAB23}"/>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EACC9EFB-7495-327C-D8F8-AEE69BC1A1A1}"/>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2056464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C5E37037-F779-6445-9612-70B488C72828}"/>
              </a:ext>
            </a:extLst>
          </p:cNvPr>
          <p:cNvSpPr>
            <a:spLocks noGrp="1"/>
          </p:cNvSpPr>
          <p:nvPr>
            <p:ph type="title"/>
          </p:nvPr>
        </p:nvSpPr>
        <p:spPr>
          <a:xfrm>
            <a:off x="831850" y="1709738"/>
            <a:ext cx="10515600" cy="2852737"/>
          </a:xfrm>
        </p:spPr>
        <p:txBody>
          <a:bodyPr anchor="b"/>
          <a:lstStyle>
            <a:lvl1pPr>
              <a:defRPr sz="6000"/>
            </a:lvl1pPr>
          </a:lstStyle>
          <a:p>
            <a:r>
              <a:rPr lang="ro-RO"/>
              <a:t>Faceți clic pentru a edita stilul de titlu coordonator</a:t>
            </a:r>
          </a:p>
        </p:txBody>
      </p:sp>
      <p:sp>
        <p:nvSpPr>
          <p:cNvPr id="3" name="Substituent text 2">
            <a:extLst>
              <a:ext uri="{FF2B5EF4-FFF2-40B4-BE49-F238E27FC236}">
                <a16:creationId xmlns:a16="http://schemas.microsoft.com/office/drawing/2014/main" id="{C556BD5F-D362-F560-3ABF-0C3797246D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o-RO"/>
              <a:t>Faceţi clic pentru a edita Master stiluri text</a:t>
            </a:r>
          </a:p>
        </p:txBody>
      </p:sp>
      <p:sp>
        <p:nvSpPr>
          <p:cNvPr id="4" name="Substituent dată 3">
            <a:extLst>
              <a:ext uri="{FF2B5EF4-FFF2-40B4-BE49-F238E27FC236}">
                <a16:creationId xmlns:a16="http://schemas.microsoft.com/office/drawing/2014/main" id="{FFB40EEE-CF76-292B-6A6B-08FAA01F2A20}"/>
              </a:ext>
            </a:extLst>
          </p:cNvPr>
          <p:cNvSpPr>
            <a:spLocks noGrp="1"/>
          </p:cNvSpPr>
          <p:nvPr>
            <p:ph type="dt" sz="half" idx="10"/>
          </p:nvPr>
        </p:nvSpPr>
        <p:spPr/>
        <p:txBody>
          <a:bodyPr/>
          <a:lstStyle/>
          <a:p>
            <a:fld id="{0124763E-92C5-414E-9A54-5B70B157CFE4}" type="datetimeFigureOut">
              <a:rPr lang="ro-RO" smtClean="0"/>
              <a:t>14.09.2026</a:t>
            </a:fld>
            <a:endParaRPr lang="ro-RO"/>
          </a:p>
        </p:txBody>
      </p:sp>
      <p:sp>
        <p:nvSpPr>
          <p:cNvPr id="5" name="Substituent subsol 4">
            <a:extLst>
              <a:ext uri="{FF2B5EF4-FFF2-40B4-BE49-F238E27FC236}">
                <a16:creationId xmlns:a16="http://schemas.microsoft.com/office/drawing/2014/main" id="{90F33D12-D217-9349-1016-2114326BDC60}"/>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EF45B637-6E67-034B-2B1A-264EE55E1ED2}"/>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1659911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801A490-AF97-63CE-3327-A33FD7B95371}"/>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2705A83A-12C3-8EC4-5AA8-10F6CA5FB4ED}"/>
              </a:ext>
            </a:extLst>
          </p:cNvPr>
          <p:cNvSpPr>
            <a:spLocks noGrp="1"/>
          </p:cNvSpPr>
          <p:nvPr>
            <p:ph sz="half" idx="1"/>
          </p:nvPr>
        </p:nvSpPr>
        <p:spPr>
          <a:xfrm>
            <a:off x="838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conținut 3">
            <a:extLst>
              <a:ext uri="{FF2B5EF4-FFF2-40B4-BE49-F238E27FC236}">
                <a16:creationId xmlns:a16="http://schemas.microsoft.com/office/drawing/2014/main" id="{6E719A8E-5D4C-ADB2-2B2C-A517D386016E}"/>
              </a:ext>
            </a:extLst>
          </p:cNvPr>
          <p:cNvSpPr>
            <a:spLocks noGrp="1"/>
          </p:cNvSpPr>
          <p:nvPr>
            <p:ph sz="half" idx="2"/>
          </p:nvPr>
        </p:nvSpPr>
        <p:spPr>
          <a:xfrm>
            <a:off x="6172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dată 4">
            <a:extLst>
              <a:ext uri="{FF2B5EF4-FFF2-40B4-BE49-F238E27FC236}">
                <a16:creationId xmlns:a16="http://schemas.microsoft.com/office/drawing/2014/main" id="{E4E747B4-D955-05B2-1F7F-A56C2C169C40}"/>
              </a:ext>
            </a:extLst>
          </p:cNvPr>
          <p:cNvSpPr>
            <a:spLocks noGrp="1"/>
          </p:cNvSpPr>
          <p:nvPr>
            <p:ph type="dt" sz="half" idx="10"/>
          </p:nvPr>
        </p:nvSpPr>
        <p:spPr/>
        <p:txBody>
          <a:bodyPr/>
          <a:lstStyle/>
          <a:p>
            <a:fld id="{0124763E-92C5-414E-9A54-5B70B157CFE4}" type="datetimeFigureOut">
              <a:rPr lang="ro-RO" smtClean="0"/>
              <a:t>14.09.2026</a:t>
            </a:fld>
            <a:endParaRPr lang="ro-RO"/>
          </a:p>
        </p:txBody>
      </p:sp>
      <p:sp>
        <p:nvSpPr>
          <p:cNvPr id="6" name="Substituent subsol 5">
            <a:extLst>
              <a:ext uri="{FF2B5EF4-FFF2-40B4-BE49-F238E27FC236}">
                <a16:creationId xmlns:a16="http://schemas.microsoft.com/office/drawing/2014/main" id="{CAEF016C-8CF7-EEFA-1214-20F90369FC78}"/>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05D0B51C-5A50-7B44-469E-F9056C162100}"/>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4066435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B198FD0-2207-B7FD-E945-E5567BADCF0C}"/>
              </a:ext>
            </a:extLst>
          </p:cNvPr>
          <p:cNvSpPr>
            <a:spLocks noGrp="1"/>
          </p:cNvSpPr>
          <p:nvPr>
            <p:ph type="title"/>
          </p:nvPr>
        </p:nvSpPr>
        <p:spPr>
          <a:xfrm>
            <a:off x="839788" y="365125"/>
            <a:ext cx="10515600" cy="1325563"/>
          </a:xfrm>
        </p:spPr>
        <p:txBody>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3E58CF6A-9111-6BF9-6321-A97824226A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Substituent conținut 3">
            <a:extLst>
              <a:ext uri="{FF2B5EF4-FFF2-40B4-BE49-F238E27FC236}">
                <a16:creationId xmlns:a16="http://schemas.microsoft.com/office/drawing/2014/main" id="{A37FB808-1F4D-7927-437E-9221D59DD1DA}"/>
              </a:ext>
            </a:extLst>
          </p:cNvPr>
          <p:cNvSpPr>
            <a:spLocks noGrp="1"/>
          </p:cNvSpPr>
          <p:nvPr>
            <p:ph sz="half" idx="2"/>
          </p:nvPr>
        </p:nvSpPr>
        <p:spPr>
          <a:xfrm>
            <a:off x="839788" y="2505075"/>
            <a:ext cx="5157787"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text 4">
            <a:extLst>
              <a:ext uri="{FF2B5EF4-FFF2-40B4-BE49-F238E27FC236}">
                <a16:creationId xmlns:a16="http://schemas.microsoft.com/office/drawing/2014/main" id="{5D6C541E-B857-EAAD-CF5D-86EBB17957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Substituent conținut 5">
            <a:extLst>
              <a:ext uri="{FF2B5EF4-FFF2-40B4-BE49-F238E27FC236}">
                <a16:creationId xmlns:a16="http://schemas.microsoft.com/office/drawing/2014/main" id="{03BC93EF-B301-42BD-29A7-FAC71E7FB6E2}"/>
              </a:ext>
            </a:extLst>
          </p:cNvPr>
          <p:cNvSpPr>
            <a:spLocks noGrp="1"/>
          </p:cNvSpPr>
          <p:nvPr>
            <p:ph sz="quarter" idx="4"/>
          </p:nvPr>
        </p:nvSpPr>
        <p:spPr>
          <a:xfrm>
            <a:off x="6172200" y="2505075"/>
            <a:ext cx="5183188"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7" name="Substituent dată 6">
            <a:extLst>
              <a:ext uri="{FF2B5EF4-FFF2-40B4-BE49-F238E27FC236}">
                <a16:creationId xmlns:a16="http://schemas.microsoft.com/office/drawing/2014/main" id="{FA393CB9-2B9B-E17A-EE70-FC17A08330E7}"/>
              </a:ext>
            </a:extLst>
          </p:cNvPr>
          <p:cNvSpPr>
            <a:spLocks noGrp="1"/>
          </p:cNvSpPr>
          <p:nvPr>
            <p:ph type="dt" sz="half" idx="10"/>
          </p:nvPr>
        </p:nvSpPr>
        <p:spPr/>
        <p:txBody>
          <a:bodyPr/>
          <a:lstStyle/>
          <a:p>
            <a:fld id="{0124763E-92C5-414E-9A54-5B70B157CFE4}" type="datetimeFigureOut">
              <a:rPr lang="ro-RO" smtClean="0"/>
              <a:t>14.09.2026</a:t>
            </a:fld>
            <a:endParaRPr lang="ro-RO"/>
          </a:p>
        </p:txBody>
      </p:sp>
      <p:sp>
        <p:nvSpPr>
          <p:cNvPr id="8" name="Substituent subsol 7">
            <a:extLst>
              <a:ext uri="{FF2B5EF4-FFF2-40B4-BE49-F238E27FC236}">
                <a16:creationId xmlns:a16="http://schemas.microsoft.com/office/drawing/2014/main" id="{138373FF-6DA4-47D8-2787-C9499C4423AD}"/>
              </a:ext>
            </a:extLst>
          </p:cNvPr>
          <p:cNvSpPr>
            <a:spLocks noGrp="1"/>
          </p:cNvSpPr>
          <p:nvPr>
            <p:ph type="ftr" sz="quarter" idx="11"/>
          </p:nvPr>
        </p:nvSpPr>
        <p:spPr/>
        <p:txBody>
          <a:bodyPr/>
          <a:lstStyle/>
          <a:p>
            <a:endParaRPr lang="ro-RO"/>
          </a:p>
        </p:txBody>
      </p:sp>
      <p:sp>
        <p:nvSpPr>
          <p:cNvPr id="9" name="Substituent număr diapozitiv 8">
            <a:extLst>
              <a:ext uri="{FF2B5EF4-FFF2-40B4-BE49-F238E27FC236}">
                <a16:creationId xmlns:a16="http://schemas.microsoft.com/office/drawing/2014/main" id="{24BA958D-7B9A-0A4A-EBBB-67BB273A420B}"/>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1041647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958121C-2DC3-7E75-7A20-5E8E4BB0C12A}"/>
              </a:ext>
            </a:extLst>
          </p:cNvPr>
          <p:cNvSpPr>
            <a:spLocks noGrp="1"/>
          </p:cNvSpPr>
          <p:nvPr>
            <p:ph type="title"/>
          </p:nvPr>
        </p:nvSpPr>
        <p:spPr/>
        <p:txBody>
          <a:bodyPr/>
          <a:lstStyle/>
          <a:p>
            <a:r>
              <a:rPr lang="ro-RO"/>
              <a:t>Faceți clic pentru a edita stilul de titlu coordonator</a:t>
            </a:r>
          </a:p>
        </p:txBody>
      </p:sp>
      <p:sp>
        <p:nvSpPr>
          <p:cNvPr id="3" name="Substituent dată 2">
            <a:extLst>
              <a:ext uri="{FF2B5EF4-FFF2-40B4-BE49-F238E27FC236}">
                <a16:creationId xmlns:a16="http://schemas.microsoft.com/office/drawing/2014/main" id="{1E36F68D-BDD4-D449-9C6C-68152FF5F1F6}"/>
              </a:ext>
            </a:extLst>
          </p:cNvPr>
          <p:cNvSpPr>
            <a:spLocks noGrp="1"/>
          </p:cNvSpPr>
          <p:nvPr>
            <p:ph type="dt" sz="half" idx="10"/>
          </p:nvPr>
        </p:nvSpPr>
        <p:spPr/>
        <p:txBody>
          <a:bodyPr/>
          <a:lstStyle/>
          <a:p>
            <a:fld id="{0124763E-92C5-414E-9A54-5B70B157CFE4}" type="datetimeFigureOut">
              <a:rPr lang="ro-RO" smtClean="0"/>
              <a:t>14.09.2026</a:t>
            </a:fld>
            <a:endParaRPr lang="ro-RO"/>
          </a:p>
        </p:txBody>
      </p:sp>
      <p:sp>
        <p:nvSpPr>
          <p:cNvPr id="4" name="Substituent subsol 3">
            <a:extLst>
              <a:ext uri="{FF2B5EF4-FFF2-40B4-BE49-F238E27FC236}">
                <a16:creationId xmlns:a16="http://schemas.microsoft.com/office/drawing/2014/main" id="{6748C71A-9968-3A8B-6FFC-47D114FEE3F6}"/>
              </a:ext>
            </a:extLst>
          </p:cNvPr>
          <p:cNvSpPr>
            <a:spLocks noGrp="1"/>
          </p:cNvSpPr>
          <p:nvPr>
            <p:ph type="ftr" sz="quarter" idx="11"/>
          </p:nvPr>
        </p:nvSpPr>
        <p:spPr/>
        <p:txBody>
          <a:bodyPr/>
          <a:lstStyle/>
          <a:p>
            <a:endParaRPr lang="ro-RO"/>
          </a:p>
        </p:txBody>
      </p:sp>
      <p:sp>
        <p:nvSpPr>
          <p:cNvPr id="5" name="Substituent număr diapozitiv 4">
            <a:extLst>
              <a:ext uri="{FF2B5EF4-FFF2-40B4-BE49-F238E27FC236}">
                <a16:creationId xmlns:a16="http://schemas.microsoft.com/office/drawing/2014/main" id="{FD9CBCF1-9685-B1AE-C796-A535EA4111E4}"/>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75586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a:extLst>
              <a:ext uri="{FF2B5EF4-FFF2-40B4-BE49-F238E27FC236}">
                <a16:creationId xmlns:a16="http://schemas.microsoft.com/office/drawing/2014/main" id="{EFDE3D1D-F71C-4DD4-D12C-D3FEE8512E7D}"/>
              </a:ext>
            </a:extLst>
          </p:cNvPr>
          <p:cNvSpPr>
            <a:spLocks noGrp="1"/>
          </p:cNvSpPr>
          <p:nvPr>
            <p:ph type="dt" sz="half" idx="10"/>
          </p:nvPr>
        </p:nvSpPr>
        <p:spPr/>
        <p:txBody>
          <a:bodyPr/>
          <a:lstStyle/>
          <a:p>
            <a:fld id="{0124763E-92C5-414E-9A54-5B70B157CFE4}" type="datetimeFigureOut">
              <a:rPr lang="ro-RO" smtClean="0"/>
              <a:t>14.09.2026</a:t>
            </a:fld>
            <a:endParaRPr lang="ro-RO"/>
          </a:p>
        </p:txBody>
      </p:sp>
      <p:sp>
        <p:nvSpPr>
          <p:cNvPr id="3" name="Substituent subsol 2">
            <a:extLst>
              <a:ext uri="{FF2B5EF4-FFF2-40B4-BE49-F238E27FC236}">
                <a16:creationId xmlns:a16="http://schemas.microsoft.com/office/drawing/2014/main" id="{B4972BC5-4FEB-1E07-BC1A-5A999DB8DBBA}"/>
              </a:ext>
            </a:extLst>
          </p:cNvPr>
          <p:cNvSpPr>
            <a:spLocks noGrp="1"/>
          </p:cNvSpPr>
          <p:nvPr>
            <p:ph type="ftr" sz="quarter" idx="11"/>
          </p:nvPr>
        </p:nvSpPr>
        <p:spPr/>
        <p:txBody>
          <a:bodyPr/>
          <a:lstStyle/>
          <a:p>
            <a:endParaRPr lang="ro-RO"/>
          </a:p>
        </p:txBody>
      </p:sp>
      <p:sp>
        <p:nvSpPr>
          <p:cNvPr id="4" name="Substituent număr diapozitiv 3">
            <a:extLst>
              <a:ext uri="{FF2B5EF4-FFF2-40B4-BE49-F238E27FC236}">
                <a16:creationId xmlns:a16="http://schemas.microsoft.com/office/drawing/2014/main" id="{60B83218-DB1B-31F7-A5BD-04CF1F67C3C3}"/>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846146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E39E3E30-9C4D-D1C5-631B-6C7F924C5F48}"/>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CCB336B7-72EC-E1C4-1E8B-BC7369EF8F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text 3">
            <a:extLst>
              <a:ext uri="{FF2B5EF4-FFF2-40B4-BE49-F238E27FC236}">
                <a16:creationId xmlns:a16="http://schemas.microsoft.com/office/drawing/2014/main" id="{2C575677-AEB4-4AC4-5CC0-72A32A9FA1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92607C5F-94E8-2734-767F-901B52381E7C}"/>
              </a:ext>
            </a:extLst>
          </p:cNvPr>
          <p:cNvSpPr>
            <a:spLocks noGrp="1"/>
          </p:cNvSpPr>
          <p:nvPr>
            <p:ph type="dt" sz="half" idx="10"/>
          </p:nvPr>
        </p:nvSpPr>
        <p:spPr/>
        <p:txBody>
          <a:bodyPr/>
          <a:lstStyle/>
          <a:p>
            <a:fld id="{0124763E-92C5-414E-9A54-5B70B157CFE4}" type="datetimeFigureOut">
              <a:rPr lang="ro-RO" smtClean="0"/>
              <a:t>14.09.2026</a:t>
            </a:fld>
            <a:endParaRPr lang="ro-RO"/>
          </a:p>
        </p:txBody>
      </p:sp>
      <p:sp>
        <p:nvSpPr>
          <p:cNvPr id="6" name="Substituent subsol 5">
            <a:extLst>
              <a:ext uri="{FF2B5EF4-FFF2-40B4-BE49-F238E27FC236}">
                <a16:creationId xmlns:a16="http://schemas.microsoft.com/office/drawing/2014/main" id="{F423E4DE-0BBF-5C74-03A5-A439E2B0947C}"/>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E7C1B8B0-F160-7F76-7158-396C4BC8C0DF}"/>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717342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8D9B1F73-01B8-1A17-78C1-D6AD203210F8}"/>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imagine 2">
            <a:extLst>
              <a:ext uri="{FF2B5EF4-FFF2-40B4-BE49-F238E27FC236}">
                <a16:creationId xmlns:a16="http://schemas.microsoft.com/office/drawing/2014/main" id="{F55E3B01-FD5D-66CC-9BA4-E5BDE12A1D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Substituent text 3">
            <a:extLst>
              <a:ext uri="{FF2B5EF4-FFF2-40B4-BE49-F238E27FC236}">
                <a16:creationId xmlns:a16="http://schemas.microsoft.com/office/drawing/2014/main" id="{B3390556-399F-F840-3745-44FC25AB31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EB2549B5-CD6E-6898-599D-982F8CDF5F7C}"/>
              </a:ext>
            </a:extLst>
          </p:cNvPr>
          <p:cNvSpPr>
            <a:spLocks noGrp="1"/>
          </p:cNvSpPr>
          <p:nvPr>
            <p:ph type="dt" sz="half" idx="10"/>
          </p:nvPr>
        </p:nvSpPr>
        <p:spPr/>
        <p:txBody>
          <a:bodyPr/>
          <a:lstStyle/>
          <a:p>
            <a:fld id="{0124763E-92C5-414E-9A54-5B70B157CFE4}" type="datetimeFigureOut">
              <a:rPr lang="ro-RO" smtClean="0"/>
              <a:t>14.09.2026</a:t>
            </a:fld>
            <a:endParaRPr lang="ro-RO"/>
          </a:p>
        </p:txBody>
      </p:sp>
      <p:sp>
        <p:nvSpPr>
          <p:cNvPr id="6" name="Substituent subsol 5">
            <a:extLst>
              <a:ext uri="{FF2B5EF4-FFF2-40B4-BE49-F238E27FC236}">
                <a16:creationId xmlns:a16="http://schemas.microsoft.com/office/drawing/2014/main" id="{470BF290-ECCF-2343-3CF0-5313918AA147}"/>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21F8F388-8AED-0D60-6E40-F8E68FBF7591}"/>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3019079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EF971CD0-0598-4A52-9ECB-168F9AA2A7EE}"/>
              </a:ext>
            </a:extLst>
          </p:cNvPr>
          <p:cNvSpPr>
            <a:spLocks noGrp="1"/>
          </p:cNvSpPr>
          <p:nvPr>
            <p:ph type="title"/>
          </p:nvPr>
        </p:nvSpPr>
        <p:spPr/>
        <p:txBody>
          <a:bodyPr/>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84363A61-99A4-A488-E1F8-E028265729A0}"/>
              </a:ext>
            </a:extLst>
          </p:cNvPr>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5A4627B6-EB2C-C7AC-44DD-14429B8FE99C}"/>
              </a:ext>
            </a:extLst>
          </p:cNvPr>
          <p:cNvSpPr>
            <a:spLocks noGrp="1"/>
          </p:cNvSpPr>
          <p:nvPr>
            <p:ph type="dt" sz="half" idx="10"/>
          </p:nvPr>
        </p:nvSpPr>
        <p:spPr/>
        <p:txBody>
          <a:bodyPr/>
          <a:lstStyle/>
          <a:p>
            <a:fld id="{0124763E-92C5-414E-9A54-5B70B157CFE4}" type="datetimeFigureOut">
              <a:rPr lang="ro-RO" smtClean="0"/>
              <a:t>14.09.2026</a:t>
            </a:fld>
            <a:endParaRPr lang="ro-RO"/>
          </a:p>
        </p:txBody>
      </p:sp>
      <p:sp>
        <p:nvSpPr>
          <p:cNvPr id="5" name="Substituent subsol 4">
            <a:extLst>
              <a:ext uri="{FF2B5EF4-FFF2-40B4-BE49-F238E27FC236}">
                <a16:creationId xmlns:a16="http://schemas.microsoft.com/office/drawing/2014/main" id="{2EA0FDF8-DB32-F655-6836-93DDE0B3BA97}"/>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CF7638FE-98DD-D84E-EC0E-A1FB0CA887A3}"/>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3310350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a:extLst>
              <a:ext uri="{FF2B5EF4-FFF2-40B4-BE49-F238E27FC236}">
                <a16:creationId xmlns:a16="http://schemas.microsoft.com/office/drawing/2014/main" id="{9D5E0B4C-1479-4E55-63AC-6FFBCB70BFA9}"/>
              </a:ext>
            </a:extLst>
          </p:cNvPr>
          <p:cNvSpPr>
            <a:spLocks noGrp="1"/>
          </p:cNvSpPr>
          <p:nvPr>
            <p:ph type="title" orient="vert"/>
          </p:nvPr>
        </p:nvSpPr>
        <p:spPr>
          <a:xfrm>
            <a:off x="8724900" y="365125"/>
            <a:ext cx="2628900" cy="5811838"/>
          </a:xfrm>
        </p:spPr>
        <p:txBody>
          <a:bodyPr vert="eaVert"/>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0D75D539-CA7A-F72E-D7BE-5CD2B2F3E7E4}"/>
              </a:ext>
            </a:extLst>
          </p:cNvPr>
          <p:cNvSpPr>
            <a:spLocks noGrp="1"/>
          </p:cNvSpPr>
          <p:nvPr>
            <p:ph type="body" orient="vert" idx="1"/>
          </p:nvPr>
        </p:nvSpPr>
        <p:spPr>
          <a:xfrm>
            <a:off x="838200" y="365125"/>
            <a:ext cx="7734300" cy="5811838"/>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A1A709D8-2391-84C7-C775-7CD69E9338B2}"/>
              </a:ext>
            </a:extLst>
          </p:cNvPr>
          <p:cNvSpPr>
            <a:spLocks noGrp="1"/>
          </p:cNvSpPr>
          <p:nvPr>
            <p:ph type="dt" sz="half" idx="10"/>
          </p:nvPr>
        </p:nvSpPr>
        <p:spPr/>
        <p:txBody>
          <a:bodyPr/>
          <a:lstStyle/>
          <a:p>
            <a:fld id="{0124763E-92C5-414E-9A54-5B70B157CFE4}" type="datetimeFigureOut">
              <a:rPr lang="ro-RO" smtClean="0"/>
              <a:t>14.09.2026</a:t>
            </a:fld>
            <a:endParaRPr lang="ro-RO"/>
          </a:p>
        </p:txBody>
      </p:sp>
      <p:sp>
        <p:nvSpPr>
          <p:cNvPr id="5" name="Substituent subsol 4">
            <a:extLst>
              <a:ext uri="{FF2B5EF4-FFF2-40B4-BE49-F238E27FC236}">
                <a16:creationId xmlns:a16="http://schemas.microsoft.com/office/drawing/2014/main" id="{C2E0235B-0081-42D2-17D3-E7E4976EB0AF}"/>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46435E6F-C063-3008-CA0E-BDBB2042C6BB}"/>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3955571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a:extLst>
              <a:ext uri="{FF2B5EF4-FFF2-40B4-BE49-F238E27FC236}">
                <a16:creationId xmlns:a16="http://schemas.microsoft.com/office/drawing/2014/main" id="{81484ADF-9DE0-B981-A835-1B0EA326C5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33DC2FCB-9B32-84DB-DFC8-E43179CF29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23479AE4-527E-C9FF-46F3-437E7C6178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24763E-92C5-414E-9A54-5B70B157CFE4}" type="datetimeFigureOut">
              <a:rPr lang="ro-RO" smtClean="0"/>
              <a:t>14.09.2026</a:t>
            </a:fld>
            <a:endParaRPr lang="ro-RO"/>
          </a:p>
        </p:txBody>
      </p:sp>
      <p:sp>
        <p:nvSpPr>
          <p:cNvPr id="5" name="Substituent subsol 4">
            <a:extLst>
              <a:ext uri="{FF2B5EF4-FFF2-40B4-BE49-F238E27FC236}">
                <a16:creationId xmlns:a16="http://schemas.microsoft.com/office/drawing/2014/main" id="{4AFD80D3-2157-B298-5058-211CF8C39D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ubstituent număr diapozitiv 5">
            <a:extLst>
              <a:ext uri="{FF2B5EF4-FFF2-40B4-BE49-F238E27FC236}">
                <a16:creationId xmlns:a16="http://schemas.microsoft.com/office/drawing/2014/main" id="{65CF13DC-4A79-3C11-7294-9751286654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45447-FF65-4366-A88E-55F09405925D}" type="slidenum">
              <a:rPr lang="ro-RO" smtClean="0"/>
              <a:t>‹#›</a:t>
            </a:fld>
            <a:endParaRPr lang="ro-RO"/>
          </a:p>
        </p:txBody>
      </p:sp>
    </p:spTree>
    <p:extLst>
      <p:ext uri="{BB962C8B-B14F-4D97-AF65-F5344CB8AC3E}">
        <p14:creationId xmlns:p14="http://schemas.microsoft.com/office/powerpoint/2010/main" val="17242723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4D1150E6-A289-1EFE-F450-8D7C30FF5656}"/>
              </a:ext>
            </a:extLst>
          </p:cNvPr>
          <p:cNvSpPr>
            <a:spLocks noGrp="1"/>
          </p:cNvSpPr>
          <p:nvPr>
            <p:ph type="ctrTitle"/>
          </p:nvPr>
        </p:nvSpPr>
        <p:spPr>
          <a:xfrm>
            <a:off x="1126882" y="249867"/>
            <a:ext cx="9938236" cy="389864"/>
          </a:xfrm>
        </p:spPr>
        <p:txBody>
          <a:bodyPr>
            <a:noAutofit/>
          </a:bodyPr>
          <a:lstStyle/>
          <a:p>
            <a:r>
              <a:rPr lang="en-US" sz="2000" b="1" dirty="0">
                <a:latin typeface="Arial" panose="020B0604020202020204" pitchFamily="34" charset="0"/>
                <a:cs typeface="Arial" panose="020B0604020202020204" pitchFamily="34" charset="0"/>
              </a:rPr>
              <a:t>YIELDS OF SIX PLUM VARIETIES IN THE NORTHERN PART OF THE COUNTRY</a:t>
            </a:r>
            <a:endParaRPr lang="ro-RO" sz="2000" b="1" dirty="0">
              <a:latin typeface="Arial" panose="020B0604020202020204" pitchFamily="34" charset="0"/>
              <a:cs typeface="Arial" panose="020B0604020202020204" pitchFamily="34" charset="0"/>
            </a:endParaRPr>
          </a:p>
        </p:txBody>
      </p:sp>
      <p:sp>
        <p:nvSpPr>
          <p:cNvPr id="3" name="Subtitlu 2">
            <a:extLst>
              <a:ext uri="{FF2B5EF4-FFF2-40B4-BE49-F238E27FC236}">
                <a16:creationId xmlns:a16="http://schemas.microsoft.com/office/drawing/2014/main" id="{DC82ED57-52BF-D372-D139-095626AABD76}"/>
              </a:ext>
            </a:extLst>
          </p:cNvPr>
          <p:cNvSpPr>
            <a:spLocks noGrp="1"/>
          </p:cNvSpPr>
          <p:nvPr>
            <p:ph type="subTitle" idx="1"/>
          </p:nvPr>
        </p:nvSpPr>
        <p:spPr>
          <a:xfrm>
            <a:off x="295834" y="1436128"/>
            <a:ext cx="5800166" cy="490567"/>
          </a:xfrm>
        </p:spPr>
        <p:txBody>
          <a:bodyPr>
            <a:noAutofit/>
          </a:bodyPr>
          <a:lstStyle/>
          <a:p>
            <a:pPr algn="just"/>
            <a:r>
              <a:rPr lang="ro-RO" sz="1050" dirty="0"/>
              <a:t>     </a:t>
            </a:r>
            <a:r>
              <a:rPr lang="en-US" sz="1050" b="1" dirty="0">
                <a:cs typeface="Arial" panose="020B0604020202020204" pitchFamily="34" charset="0"/>
              </a:rPr>
              <a:t>Aim of the Study</a:t>
            </a:r>
            <a:r>
              <a:rPr lang="ro-RO" sz="1050" b="1" dirty="0">
                <a:cs typeface="Arial" panose="020B0604020202020204" pitchFamily="34" charset="0"/>
              </a:rPr>
              <a:t> </a:t>
            </a:r>
            <a:r>
              <a:rPr lang="ro-RO" sz="1050" dirty="0">
                <a:cs typeface="Arial" panose="020B0604020202020204" pitchFamily="34" charset="0"/>
              </a:rPr>
              <a:t>was</a:t>
            </a:r>
            <a:r>
              <a:rPr lang="en-US" sz="1050" dirty="0">
                <a:cs typeface="Arial" panose="020B0604020202020204" pitchFamily="34" charset="0"/>
              </a:rPr>
              <a:t> to evaluate the performance of six plum varieties developed at various breeding centers in terms of their growth and productivity in an intensive cultivation system during the fruiting period in the northern part of the country. </a:t>
            </a:r>
            <a:endParaRPr lang="ro-RO" sz="1050" dirty="0">
              <a:cs typeface="Arial" panose="020B0604020202020204" pitchFamily="34" charset="0"/>
            </a:endParaRPr>
          </a:p>
        </p:txBody>
      </p:sp>
      <p:sp>
        <p:nvSpPr>
          <p:cNvPr id="6" name="CasetăText 5">
            <a:extLst>
              <a:ext uri="{FF2B5EF4-FFF2-40B4-BE49-F238E27FC236}">
                <a16:creationId xmlns:a16="http://schemas.microsoft.com/office/drawing/2014/main" id="{F21D845E-BB42-6187-6816-F2D9E4893532}"/>
              </a:ext>
            </a:extLst>
          </p:cNvPr>
          <p:cNvSpPr txBox="1"/>
          <p:nvPr/>
        </p:nvSpPr>
        <p:spPr>
          <a:xfrm>
            <a:off x="2519083" y="719838"/>
            <a:ext cx="6096000" cy="625812"/>
          </a:xfrm>
          <a:prstGeom prst="rect">
            <a:avLst/>
          </a:prstGeom>
          <a:noFill/>
        </p:spPr>
        <p:txBody>
          <a:bodyPr wrap="square">
            <a:spAutoFit/>
          </a:bodyPr>
          <a:lstStyle/>
          <a:p>
            <a:pPr algn="ctr">
              <a:spcAft>
                <a:spcPts val="800"/>
              </a:spcAft>
              <a:buNone/>
            </a:pPr>
            <a:r>
              <a:rPr lang="en-US" sz="1400" b="1" dirty="0">
                <a:effectLst/>
                <a:ea typeface="Calibri" panose="020F0502020204030204" pitchFamily="34" charset="0"/>
                <a:cs typeface="Times New Roman" panose="02020603050405020304" pitchFamily="18" charset="0"/>
              </a:rPr>
              <a:t>BURLACU Maxim</a:t>
            </a:r>
            <a:endParaRPr lang="ro-RO" sz="1400" b="1" dirty="0">
              <a:ea typeface="Calibri" panose="020F0502020204030204" pitchFamily="34" charset="0"/>
              <a:cs typeface="Times New Roman" panose="02020603050405020304" pitchFamily="18" charset="0"/>
            </a:endParaRPr>
          </a:p>
          <a:p>
            <a:pPr algn="ctr">
              <a:spcAft>
                <a:spcPts val="800"/>
              </a:spcAft>
              <a:buNone/>
            </a:pPr>
            <a:r>
              <a:rPr lang="en-US" sz="1400" b="1" dirty="0">
                <a:effectLst/>
                <a:ea typeface="Calibri" panose="020F0502020204030204" pitchFamily="34" charset="0"/>
                <a:cs typeface="Times New Roman" panose="02020603050405020304" pitchFamily="18" charset="0"/>
              </a:rPr>
              <a:t>Technical University of Moldova</a:t>
            </a:r>
            <a:endParaRPr lang="ro-RO" sz="1400" b="1" dirty="0">
              <a:effectLst/>
              <a:ea typeface="Calibri" panose="020F0502020204030204" pitchFamily="34" charset="0"/>
              <a:cs typeface="Times New Roman" panose="02020603050405020304" pitchFamily="18" charset="0"/>
            </a:endParaRPr>
          </a:p>
        </p:txBody>
      </p:sp>
      <p:sp>
        <p:nvSpPr>
          <p:cNvPr id="8" name="CasetăText 7">
            <a:extLst>
              <a:ext uri="{FF2B5EF4-FFF2-40B4-BE49-F238E27FC236}">
                <a16:creationId xmlns:a16="http://schemas.microsoft.com/office/drawing/2014/main" id="{8E9A2053-2840-E823-BCD1-6EA882951217}"/>
              </a:ext>
            </a:extLst>
          </p:cNvPr>
          <p:cNvSpPr txBox="1"/>
          <p:nvPr/>
        </p:nvSpPr>
        <p:spPr>
          <a:xfrm>
            <a:off x="295834" y="1926695"/>
            <a:ext cx="5800166" cy="1392689"/>
          </a:xfrm>
          <a:prstGeom prst="rect">
            <a:avLst/>
          </a:prstGeom>
          <a:noFill/>
        </p:spPr>
        <p:txBody>
          <a:bodyPr wrap="square">
            <a:spAutoFit/>
          </a:bodyPr>
          <a:lstStyle/>
          <a:p>
            <a:pPr algn="just"/>
            <a:r>
              <a:rPr lang="en-US" sz="1100" b="1" dirty="0"/>
              <a:t>Material</a:t>
            </a:r>
            <a:r>
              <a:rPr lang="ro-RO" sz="1100" b="1" dirty="0"/>
              <a:t>s</a:t>
            </a:r>
            <a:r>
              <a:rPr lang="en-US" sz="1100" b="1" dirty="0"/>
              <a:t> and Method</a:t>
            </a:r>
            <a:r>
              <a:rPr lang="ro-RO" sz="1100" b="1" dirty="0"/>
              <a:t>s</a:t>
            </a:r>
            <a:endParaRPr lang="ro-RO" sz="1100" dirty="0"/>
          </a:p>
          <a:p>
            <a:pPr algn="just"/>
            <a:r>
              <a:rPr lang="ro-RO" sz="1050" dirty="0">
                <a:cs typeface="Arial" panose="020B0604020202020204" pitchFamily="34" charset="0"/>
              </a:rPr>
              <a:t>      </a:t>
            </a:r>
            <a:r>
              <a:rPr lang="en-US" sz="1050" dirty="0">
                <a:cs typeface="Arial" panose="020B0604020202020204" pitchFamily="34" charset="0"/>
              </a:rPr>
              <a:t>The research was carried out in the plum plantation in 2025, where 6 cultivars of plum from the European assortment were taken as biological material: Piteștean, Cacanska Najbolia, Empresso, Stanley, Blue Free and President. The</a:t>
            </a:r>
            <a:r>
              <a:rPr lang="ro-RO" sz="1050" dirty="0">
                <a:cs typeface="Arial" panose="020B0604020202020204" pitchFamily="34" charset="0"/>
              </a:rPr>
              <a:t> </a:t>
            </a:r>
            <a:r>
              <a:rPr lang="en-US" sz="1050" dirty="0">
                <a:cs typeface="Arial" panose="020B0604020202020204" pitchFamily="34" charset="0"/>
              </a:rPr>
              <a:t>trees were grafted onto the Mirobalan seedling rootstock, planting distance was 5.0x3.0 m. Research was conducted on the onset of the flowering and harvest maturity stages of the plum varieties studied. As part of the research, the diameter and trunk growth, the trunk cross section area (TCSA), the number of fruits, their average weight, fruit production per tree and per unit area.</a:t>
            </a:r>
            <a:endParaRPr lang="ro-RO" sz="1050" dirty="0">
              <a:cs typeface="Arial" panose="020B0604020202020204" pitchFamily="34" charset="0"/>
            </a:endParaRPr>
          </a:p>
        </p:txBody>
      </p:sp>
      <p:sp>
        <p:nvSpPr>
          <p:cNvPr id="10" name="CasetăText 9">
            <a:extLst>
              <a:ext uri="{FF2B5EF4-FFF2-40B4-BE49-F238E27FC236}">
                <a16:creationId xmlns:a16="http://schemas.microsoft.com/office/drawing/2014/main" id="{2A899AD3-D73A-FDBA-2F15-5AD86DBE5355}"/>
              </a:ext>
            </a:extLst>
          </p:cNvPr>
          <p:cNvSpPr txBox="1"/>
          <p:nvPr/>
        </p:nvSpPr>
        <p:spPr>
          <a:xfrm>
            <a:off x="-130848" y="3282820"/>
            <a:ext cx="2348754" cy="265457"/>
          </a:xfrm>
          <a:prstGeom prst="rect">
            <a:avLst/>
          </a:prstGeom>
          <a:noFill/>
        </p:spPr>
        <p:txBody>
          <a:bodyPr wrap="square">
            <a:spAutoFit/>
          </a:bodyPr>
          <a:lstStyle/>
          <a:p>
            <a:pPr indent="457200">
              <a:lnSpc>
                <a:spcPct val="107000"/>
              </a:lnSpc>
              <a:spcAft>
                <a:spcPts val="800"/>
              </a:spcAft>
              <a:buNone/>
            </a:pPr>
            <a:r>
              <a:rPr lang="en-US" sz="1100" b="1" dirty="0">
                <a:effectLst/>
                <a:ea typeface="Calibri" panose="020F0502020204030204" pitchFamily="34" charset="0"/>
                <a:cs typeface="Times New Roman" panose="02020603050405020304" pitchFamily="18" charset="0"/>
              </a:rPr>
              <a:t>Results</a:t>
            </a:r>
            <a:endParaRPr lang="ro-RO" sz="1100" dirty="0">
              <a:effectLst/>
              <a:ea typeface="Calibri" panose="020F0502020204030204" pitchFamily="34" charset="0"/>
              <a:cs typeface="Times New Roman" panose="02020603050405020304" pitchFamily="18" charset="0"/>
            </a:endParaRPr>
          </a:p>
        </p:txBody>
      </p:sp>
      <p:sp>
        <p:nvSpPr>
          <p:cNvPr id="12" name="CasetăText 11">
            <a:extLst>
              <a:ext uri="{FF2B5EF4-FFF2-40B4-BE49-F238E27FC236}">
                <a16:creationId xmlns:a16="http://schemas.microsoft.com/office/drawing/2014/main" id="{F8D733C8-067A-F366-2D59-FACBD7FDFC5F}"/>
              </a:ext>
            </a:extLst>
          </p:cNvPr>
          <p:cNvSpPr txBox="1"/>
          <p:nvPr/>
        </p:nvSpPr>
        <p:spPr>
          <a:xfrm>
            <a:off x="474009" y="3575427"/>
            <a:ext cx="5683625" cy="446597"/>
          </a:xfrm>
          <a:prstGeom prst="rect">
            <a:avLst/>
          </a:prstGeom>
          <a:noFill/>
        </p:spPr>
        <p:txBody>
          <a:bodyPr wrap="square">
            <a:spAutoFit/>
          </a:bodyPr>
          <a:lstStyle/>
          <a:p>
            <a:pPr algn="ctr">
              <a:lnSpc>
                <a:spcPct val="107000"/>
              </a:lnSpc>
              <a:spcAft>
                <a:spcPts val="800"/>
              </a:spcAft>
              <a:buNone/>
            </a:pPr>
            <a:r>
              <a:rPr lang="en-US" sz="1100" b="1" dirty="0">
                <a:effectLst/>
                <a:ea typeface="Times New Roman" panose="02020603050405020304" pitchFamily="18" charset="0"/>
                <a:cs typeface="Times New Roman" panose="02020603050405020304" pitchFamily="18" charset="0"/>
              </a:rPr>
              <a:t>Table 1. Development of trunk diameter in plum trees depending on the biological</a:t>
            </a:r>
            <a:r>
              <a:rPr lang="ro-RO" sz="1100" b="1" dirty="0">
                <a:effectLst/>
                <a:ea typeface="Times New Roman" panose="02020603050405020304" pitchFamily="18" charset="0"/>
                <a:cs typeface="Times New Roman" panose="02020603050405020304" pitchFamily="18" charset="0"/>
              </a:rPr>
              <a:t> </a:t>
            </a:r>
            <a:r>
              <a:rPr lang="en-US" sz="1100" b="1" dirty="0">
                <a:effectLst/>
                <a:ea typeface="Times New Roman" panose="02020603050405020304" pitchFamily="18" charset="0"/>
                <a:cs typeface="Times New Roman" panose="02020603050405020304" pitchFamily="18" charset="0"/>
              </a:rPr>
              <a:t>characteristics of the variety</a:t>
            </a:r>
            <a:endParaRPr lang="ro-RO" sz="1100" dirty="0">
              <a:effectLst/>
              <a:ea typeface="Calibri" panose="020F0502020204030204" pitchFamily="34" charset="0"/>
              <a:cs typeface="Times New Roman" panose="02020603050405020304" pitchFamily="18" charset="0"/>
            </a:endParaRPr>
          </a:p>
        </p:txBody>
      </p:sp>
      <p:graphicFrame>
        <p:nvGraphicFramePr>
          <p:cNvPr id="13" name="Tabel 12">
            <a:extLst>
              <a:ext uri="{FF2B5EF4-FFF2-40B4-BE49-F238E27FC236}">
                <a16:creationId xmlns:a16="http://schemas.microsoft.com/office/drawing/2014/main" id="{CCC2AD97-7E00-0C5A-EB60-3EAEAF824E77}"/>
              </a:ext>
            </a:extLst>
          </p:cNvPr>
          <p:cNvGraphicFramePr>
            <a:graphicFrameLocks noGrp="1"/>
          </p:cNvGraphicFramePr>
          <p:nvPr>
            <p:extLst>
              <p:ext uri="{D42A27DB-BD31-4B8C-83A1-F6EECF244321}">
                <p14:modId xmlns:p14="http://schemas.microsoft.com/office/powerpoint/2010/main" val="2535084729"/>
              </p:ext>
            </p:extLst>
          </p:nvPr>
        </p:nvGraphicFramePr>
        <p:xfrm>
          <a:off x="657788" y="3976701"/>
          <a:ext cx="5316069" cy="1497203"/>
        </p:xfrm>
        <a:graphic>
          <a:graphicData uri="http://schemas.openxmlformats.org/drawingml/2006/table">
            <a:tbl>
              <a:tblPr firstRow="1" firstCol="1" lastRow="1" lastCol="1" bandRow="1" bandCol="1"/>
              <a:tblGrid>
                <a:gridCol w="1039906">
                  <a:extLst>
                    <a:ext uri="{9D8B030D-6E8A-4147-A177-3AD203B41FA5}">
                      <a16:colId xmlns:a16="http://schemas.microsoft.com/office/drawing/2014/main" val="3863436160"/>
                    </a:ext>
                  </a:extLst>
                </a:gridCol>
                <a:gridCol w="1044387">
                  <a:extLst>
                    <a:ext uri="{9D8B030D-6E8A-4147-A177-3AD203B41FA5}">
                      <a16:colId xmlns:a16="http://schemas.microsoft.com/office/drawing/2014/main" val="239945449"/>
                    </a:ext>
                  </a:extLst>
                </a:gridCol>
                <a:gridCol w="1120588">
                  <a:extLst>
                    <a:ext uri="{9D8B030D-6E8A-4147-A177-3AD203B41FA5}">
                      <a16:colId xmlns:a16="http://schemas.microsoft.com/office/drawing/2014/main" val="1301899578"/>
                    </a:ext>
                  </a:extLst>
                </a:gridCol>
                <a:gridCol w="1008224">
                  <a:extLst>
                    <a:ext uri="{9D8B030D-6E8A-4147-A177-3AD203B41FA5}">
                      <a16:colId xmlns:a16="http://schemas.microsoft.com/office/drawing/2014/main" val="1022323670"/>
                    </a:ext>
                  </a:extLst>
                </a:gridCol>
                <a:gridCol w="1102964">
                  <a:extLst>
                    <a:ext uri="{9D8B030D-6E8A-4147-A177-3AD203B41FA5}">
                      <a16:colId xmlns:a16="http://schemas.microsoft.com/office/drawing/2014/main" val="1385621560"/>
                    </a:ext>
                  </a:extLst>
                </a:gridCol>
              </a:tblGrid>
              <a:tr h="220345">
                <a:tc rowSpan="2">
                  <a:txBody>
                    <a:bodyPr/>
                    <a:lstStyle/>
                    <a:p>
                      <a:pPr algn="ctr">
                        <a:lnSpc>
                          <a:spcPct val="107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Variety</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a:lnSpc>
                          <a:spcPct val="100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Trunk diameter, mm</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ro-RO"/>
                    </a:p>
                  </a:txBody>
                  <a:tcPr/>
                </a:tc>
                <a:tc rowSpan="2">
                  <a:txBody>
                    <a:bodyPr/>
                    <a:lstStyle/>
                    <a:p>
                      <a:pPr algn="ctr">
                        <a:lnSpc>
                          <a:spcPct val="100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Trunk growth,</a:t>
                      </a:r>
                      <a:endParaRPr lang="ro-RO" sz="1000" b="1" dirty="0">
                        <a:effectLst/>
                        <a:latin typeface="+mn-lt"/>
                        <a:ea typeface="Times New Roman" panose="02020603050405020304" pitchFamily="18" charset="0"/>
                        <a:cs typeface="Times New Roman" panose="02020603050405020304" pitchFamily="18" charset="0"/>
                      </a:endParaRPr>
                    </a:p>
                    <a:p>
                      <a:pPr algn="ctr">
                        <a:lnSpc>
                          <a:spcPct val="100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2025, mm</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algn="ctr">
                        <a:lnSpc>
                          <a:spcPct val="100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TCSA,</a:t>
                      </a:r>
                      <a:r>
                        <a:rPr lang="ro-RO" sz="1000" b="1" dirty="0">
                          <a:effectLst/>
                          <a:latin typeface="+mn-lt"/>
                          <a:ea typeface="Times New Roman" panose="02020603050405020304" pitchFamily="18" charset="0"/>
                          <a:cs typeface="Times New Roman" panose="02020603050405020304" pitchFamily="18" charset="0"/>
                        </a:rPr>
                        <a:t> </a:t>
                      </a:r>
                      <a:r>
                        <a:rPr lang="en-US" sz="1000" b="1" dirty="0">
                          <a:effectLst/>
                          <a:latin typeface="+mn-lt"/>
                          <a:ea typeface="Times New Roman" panose="02020603050405020304" pitchFamily="18" charset="0"/>
                          <a:cs typeface="Times New Roman" panose="02020603050405020304" pitchFamily="18" charset="0"/>
                        </a:rPr>
                        <a:t>2025 year, cm</a:t>
                      </a:r>
                      <a:r>
                        <a:rPr lang="en-US" sz="1000" b="1" baseline="30000" dirty="0">
                          <a:effectLst/>
                          <a:latin typeface="+mn-lt"/>
                          <a:ea typeface="Times New Roman" panose="02020603050405020304" pitchFamily="18" charset="0"/>
                          <a:cs typeface="Times New Roman" panose="02020603050405020304" pitchFamily="18" charset="0"/>
                        </a:rPr>
                        <a:t>2</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2025509"/>
                  </a:ext>
                </a:extLst>
              </a:tr>
              <a:tr h="0">
                <a:tc vMerge="1">
                  <a:txBody>
                    <a:bodyPr/>
                    <a:lstStyle/>
                    <a:p>
                      <a:endParaRPr lang="ro-RO"/>
                    </a:p>
                  </a:txBody>
                  <a:tcPr/>
                </a:tc>
                <a:tc>
                  <a:txBody>
                    <a:bodyPr/>
                    <a:lstStyle/>
                    <a:p>
                      <a:pPr algn="ctr">
                        <a:lnSpc>
                          <a:spcPct val="100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Autumn</a:t>
                      </a:r>
                      <a:r>
                        <a:rPr lang="ro-RO" sz="1100" b="0" dirty="0">
                          <a:effectLst/>
                          <a:latin typeface="+mn-lt"/>
                          <a:ea typeface="Calibri" panose="020F0502020204030204" pitchFamily="34" charset="0"/>
                          <a:cs typeface="Times New Roman" panose="02020603050405020304" pitchFamily="18" charset="0"/>
                        </a:rPr>
                        <a:t> </a:t>
                      </a:r>
                      <a:r>
                        <a:rPr lang="en-US" sz="1000" b="1" dirty="0">
                          <a:effectLst/>
                          <a:latin typeface="+mn-lt"/>
                          <a:ea typeface="Times New Roman" panose="02020603050405020304" pitchFamily="18" charset="0"/>
                          <a:cs typeface="Times New Roman" panose="02020603050405020304" pitchFamily="18" charset="0"/>
                        </a:rPr>
                        <a:t>of 2024</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0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Autumn</a:t>
                      </a:r>
                      <a:r>
                        <a:rPr lang="ro-RO" sz="1100" b="0" dirty="0">
                          <a:effectLst/>
                          <a:latin typeface="+mn-lt"/>
                          <a:ea typeface="Calibri" panose="020F0502020204030204" pitchFamily="34" charset="0"/>
                          <a:cs typeface="Times New Roman" panose="02020603050405020304" pitchFamily="18" charset="0"/>
                        </a:rPr>
                        <a:t> </a:t>
                      </a:r>
                      <a:r>
                        <a:rPr lang="en-US" sz="1000" b="1" dirty="0">
                          <a:effectLst/>
                          <a:latin typeface="+mn-lt"/>
                          <a:ea typeface="Times New Roman" panose="02020603050405020304" pitchFamily="18" charset="0"/>
                          <a:cs typeface="Times New Roman" panose="02020603050405020304" pitchFamily="18" charset="0"/>
                        </a:rPr>
                        <a:t>of 2025</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ro-RO"/>
                    </a:p>
                  </a:txBody>
                  <a:tcPr/>
                </a:tc>
                <a:tc vMerge="1">
                  <a:txBody>
                    <a:bodyPr/>
                    <a:lstStyle/>
                    <a:p>
                      <a:endParaRPr lang="ro-RO"/>
                    </a:p>
                  </a:txBody>
                  <a:tcPr/>
                </a:tc>
                <a:extLst>
                  <a:ext uri="{0D108BD9-81ED-4DB2-BD59-A6C34878D82A}">
                    <a16:rowId xmlns:a16="http://schemas.microsoft.com/office/drawing/2014/main" val="283842126"/>
                  </a:ext>
                </a:extLst>
              </a:tr>
              <a:tr h="0">
                <a:tc>
                  <a:txBody>
                    <a:bodyPr/>
                    <a:lstStyle/>
                    <a:p>
                      <a:pPr indent="67945" algn="just">
                        <a:lnSpc>
                          <a:spcPct val="107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Piteștean </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87.8</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95.7</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7.9</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71.9</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3412893"/>
                  </a:ext>
                </a:extLst>
              </a:tr>
              <a:tr h="0">
                <a:tc>
                  <a:txBody>
                    <a:bodyPr/>
                    <a:lstStyle/>
                    <a:p>
                      <a:pPr indent="67945" algn="just">
                        <a:lnSpc>
                          <a:spcPct val="107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C</a:t>
                      </a:r>
                      <a:r>
                        <a:rPr lang="ro-RO" sz="1000" b="1" dirty="0">
                          <a:effectLst/>
                          <a:latin typeface="+mn-lt"/>
                          <a:ea typeface="Times New Roman" panose="02020603050405020304" pitchFamily="18" charset="0"/>
                          <a:cs typeface="Times New Roman" panose="02020603050405020304" pitchFamily="18" charset="0"/>
                        </a:rPr>
                        <a:t>.</a:t>
                      </a:r>
                      <a:r>
                        <a:rPr lang="en-US" sz="1000" b="1" dirty="0">
                          <a:effectLst/>
                          <a:latin typeface="+mn-lt"/>
                          <a:ea typeface="Times New Roman" panose="02020603050405020304" pitchFamily="18" charset="0"/>
                          <a:cs typeface="Times New Roman" panose="02020603050405020304" pitchFamily="18" charset="0"/>
                        </a:rPr>
                        <a:t> Najbolia</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113.4</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123.4</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10.0</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119.5</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8575838"/>
                  </a:ext>
                </a:extLst>
              </a:tr>
              <a:tr h="50800">
                <a:tc>
                  <a:txBody>
                    <a:bodyPr/>
                    <a:lstStyle/>
                    <a:p>
                      <a:pPr indent="67945" algn="just">
                        <a:lnSpc>
                          <a:spcPct val="107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Empresso</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96.5</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105.3</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8.8</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87.0</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4901465"/>
                  </a:ext>
                </a:extLst>
              </a:tr>
              <a:tr h="46990">
                <a:tc>
                  <a:txBody>
                    <a:bodyPr/>
                    <a:lstStyle/>
                    <a:p>
                      <a:pPr indent="67945" algn="just">
                        <a:lnSpc>
                          <a:spcPct val="107000"/>
                        </a:lnSpc>
                        <a:spcAft>
                          <a:spcPts val="800"/>
                        </a:spcAft>
                        <a:buNone/>
                      </a:pPr>
                      <a:r>
                        <a:rPr lang="en-US" sz="1000" b="1">
                          <a:effectLst/>
                          <a:latin typeface="+mn-lt"/>
                          <a:ea typeface="Times New Roman" panose="02020603050405020304" pitchFamily="18" charset="0"/>
                          <a:cs typeface="Times New Roman" panose="02020603050405020304" pitchFamily="18" charset="0"/>
                        </a:rPr>
                        <a:t>Stanley </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97.3</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106.4</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9.1</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88.9</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1687029"/>
                  </a:ext>
                </a:extLst>
              </a:tr>
              <a:tr h="33655">
                <a:tc>
                  <a:txBody>
                    <a:bodyPr/>
                    <a:lstStyle/>
                    <a:p>
                      <a:pPr indent="67945" algn="just">
                        <a:lnSpc>
                          <a:spcPct val="107000"/>
                        </a:lnSpc>
                        <a:spcAft>
                          <a:spcPts val="800"/>
                        </a:spcAft>
                        <a:buNone/>
                      </a:pPr>
                      <a:r>
                        <a:rPr lang="en-US" sz="1000" b="1">
                          <a:effectLst/>
                          <a:latin typeface="+mn-lt"/>
                          <a:ea typeface="Times New Roman" panose="02020603050405020304" pitchFamily="18" charset="0"/>
                          <a:cs typeface="Times New Roman" panose="02020603050405020304" pitchFamily="18" charset="0"/>
                        </a:rPr>
                        <a:t>Blue Free</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103.9</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113.5</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9.0</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101.1</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7180843"/>
                  </a:ext>
                </a:extLst>
              </a:tr>
              <a:tr h="93345">
                <a:tc>
                  <a:txBody>
                    <a:bodyPr/>
                    <a:lstStyle/>
                    <a:p>
                      <a:pPr indent="67945" algn="just">
                        <a:lnSpc>
                          <a:spcPct val="107000"/>
                        </a:lnSpc>
                        <a:spcAft>
                          <a:spcPts val="800"/>
                        </a:spcAft>
                        <a:buNone/>
                      </a:pPr>
                      <a:r>
                        <a:rPr lang="en-US" sz="1000" b="1">
                          <a:effectLst/>
                          <a:latin typeface="+mn-lt"/>
                          <a:ea typeface="Times New Roman" panose="02020603050405020304" pitchFamily="18" charset="0"/>
                          <a:cs typeface="Times New Roman" panose="02020603050405020304" pitchFamily="18" charset="0"/>
                        </a:rPr>
                        <a:t>President (C)</a:t>
                      </a:r>
                      <a:endParaRPr lang="ro-RO" sz="11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96.8</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104.8</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8.0</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86.2</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522888"/>
                  </a:ext>
                </a:extLst>
              </a:tr>
              <a:tr h="93345">
                <a:tc>
                  <a:txBody>
                    <a:bodyPr/>
                    <a:lstStyle/>
                    <a:p>
                      <a:pPr algn="ctr">
                        <a:lnSpc>
                          <a:spcPct val="107000"/>
                        </a:lnSpc>
                        <a:spcAft>
                          <a:spcPts val="800"/>
                        </a:spcAft>
                        <a:buNone/>
                      </a:pPr>
                      <a:r>
                        <a:rPr lang="en-US" sz="1000" b="1">
                          <a:effectLst/>
                          <a:latin typeface="+mn-lt"/>
                          <a:ea typeface="Times New Roman" panose="02020603050405020304" pitchFamily="18" charset="0"/>
                          <a:cs typeface="Times New Roman" panose="02020603050405020304" pitchFamily="18" charset="0"/>
                        </a:rPr>
                        <a:t>LSD 5%</a:t>
                      </a:r>
                      <a:endParaRPr lang="ro-RO" sz="110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4.3</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4.7</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949481"/>
                  </a:ext>
                </a:extLst>
              </a:tr>
            </a:tbl>
          </a:graphicData>
        </a:graphic>
      </p:graphicFrame>
      <p:sp>
        <p:nvSpPr>
          <p:cNvPr id="15" name="CasetăText 14">
            <a:extLst>
              <a:ext uri="{FF2B5EF4-FFF2-40B4-BE49-F238E27FC236}">
                <a16:creationId xmlns:a16="http://schemas.microsoft.com/office/drawing/2014/main" id="{CF0F1574-EE05-8E18-FDC9-7B318A0813E4}"/>
              </a:ext>
            </a:extLst>
          </p:cNvPr>
          <p:cNvSpPr txBox="1"/>
          <p:nvPr/>
        </p:nvSpPr>
        <p:spPr>
          <a:xfrm>
            <a:off x="6174444" y="3924956"/>
            <a:ext cx="5800166" cy="413318"/>
          </a:xfrm>
          <a:prstGeom prst="rect">
            <a:avLst/>
          </a:prstGeom>
          <a:noFill/>
        </p:spPr>
        <p:txBody>
          <a:bodyPr wrap="square">
            <a:spAutoFit/>
          </a:bodyPr>
          <a:lstStyle/>
          <a:p>
            <a:pPr algn="ctr">
              <a:lnSpc>
                <a:spcPct val="107000"/>
              </a:lnSpc>
              <a:spcAft>
                <a:spcPts val="800"/>
              </a:spcAft>
              <a:buNone/>
            </a:pPr>
            <a:r>
              <a:rPr lang="en-US" sz="1000" b="1" dirty="0">
                <a:effectLst/>
                <a:ea typeface="Times New Roman" panose="02020603050405020304" pitchFamily="18" charset="0"/>
                <a:cs typeface="Times New Roman" panose="02020603050405020304" pitchFamily="18" charset="0"/>
              </a:rPr>
              <a:t>Table </a:t>
            </a:r>
            <a:r>
              <a:rPr lang="ro-RO" sz="1000" b="1" dirty="0">
                <a:effectLst/>
                <a:ea typeface="Times New Roman" panose="02020603050405020304" pitchFamily="18" charset="0"/>
                <a:cs typeface="Times New Roman" panose="02020603050405020304" pitchFamily="18" charset="0"/>
              </a:rPr>
              <a:t>2</a:t>
            </a:r>
            <a:r>
              <a:rPr lang="en-US" sz="1000" b="1" dirty="0">
                <a:effectLst/>
                <a:ea typeface="Times New Roman" panose="02020603050405020304" pitchFamily="18" charset="0"/>
                <a:cs typeface="Times New Roman" panose="02020603050405020304" pitchFamily="18" charset="0"/>
              </a:rPr>
              <a:t>. Plum plantation productivity and fruit weight depending on the biological characteristics</a:t>
            </a:r>
            <a:r>
              <a:rPr lang="ro-RO" sz="1000" b="1" dirty="0">
                <a:effectLst/>
                <a:ea typeface="Times New Roman" panose="02020603050405020304" pitchFamily="18" charset="0"/>
                <a:cs typeface="Times New Roman" panose="02020603050405020304" pitchFamily="18" charset="0"/>
              </a:rPr>
              <a:t> </a:t>
            </a:r>
            <a:r>
              <a:rPr lang="en-US" sz="1000" b="1" dirty="0">
                <a:effectLst/>
                <a:ea typeface="Times New Roman" panose="02020603050405020304" pitchFamily="18" charset="0"/>
                <a:cs typeface="Times New Roman" panose="02020603050405020304" pitchFamily="18" charset="0"/>
              </a:rPr>
              <a:t>of the variety, 2025</a:t>
            </a:r>
            <a:endParaRPr lang="ro-RO" sz="1100" dirty="0">
              <a:effectLst/>
              <a:ea typeface="Calibri" panose="020F0502020204030204" pitchFamily="34" charset="0"/>
              <a:cs typeface="Times New Roman" panose="02020603050405020304" pitchFamily="18" charset="0"/>
            </a:endParaRPr>
          </a:p>
        </p:txBody>
      </p:sp>
      <p:graphicFrame>
        <p:nvGraphicFramePr>
          <p:cNvPr id="16" name="Tabel 15">
            <a:extLst>
              <a:ext uri="{FF2B5EF4-FFF2-40B4-BE49-F238E27FC236}">
                <a16:creationId xmlns:a16="http://schemas.microsoft.com/office/drawing/2014/main" id="{1304D7B2-72F0-DEA1-E2E4-9DD465A73498}"/>
              </a:ext>
            </a:extLst>
          </p:cNvPr>
          <p:cNvGraphicFramePr>
            <a:graphicFrameLocks noGrp="1"/>
          </p:cNvGraphicFramePr>
          <p:nvPr>
            <p:extLst>
              <p:ext uri="{D42A27DB-BD31-4B8C-83A1-F6EECF244321}">
                <p14:modId xmlns:p14="http://schemas.microsoft.com/office/powerpoint/2010/main" val="792653838"/>
              </p:ext>
            </p:extLst>
          </p:nvPr>
        </p:nvGraphicFramePr>
        <p:xfrm>
          <a:off x="6499415" y="4338274"/>
          <a:ext cx="5316067" cy="1585595"/>
        </p:xfrm>
        <a:graphic>
          <a:graphicData uri="http://schemas.openxmlformats.org/drawingml/2006/table">
            <a:tbl>
              <a:tblPr/>
              <a:tblGrid>
                <a:gridCol w="991075">
                  <a:extLst>
                    <a:ext uri="{9D8B030D-6E8A-4147-A177-3AD203B41FA5}">
                      <a16:colId xmlns:a16="http://schemas.microsoft.com/office/drawing/2014/main" val="3703412184"/>
                    </a:ext>
                  </a:extLst>
                </a:gridCol>
                <a:gridCol w="829916">
                  <a:extLst>
                    <a:ext uri="{9D8B030D-6E8A-4147-A177-3AD203B41FA5}">
                      <a16:colId xmlns:a16="http://schemas.microsoft.com/office/drawing/2014/main" val="977268055"/>
                    </a:ext>
                  </a:extLst>
                </a:gridCol>
                <a:gridCol w="974082">
                  <a:extLst>
                    <a:ext uri="{9D8B030D-6E8A-4147-A177-3AD203B41FA5}">
                      <a16:colId xmlns:a16="http://schemas.microsoft.com/office/drawing/2014/main" val="500011911"/>
                    </a:ext>
                  </a:extLst>
                </a:gridCol>
                <a:gridCol w="611302">
                  <a:extLst>
                    <a:ext uri="{9D8B030D-6E8A-4147-A177-3AD203B41FA5}">
                      <a16:colId xmlns:a16="http://schemas.microsoft.com/office/drawing/2014/main" val="4166463122"/>
                    </a:ext>
                  </a:extLst>
                </a:gridCol>
                <a:gridCol w="613619">
                  <a:extLst>
                    <a:ext uri="{9D8B030D-6E8A-4147-A177-3AD203B41FA5}">
                      <a16:colId xmlns:a16="http://schemas.microsoft.com/office/drawing/2014/main" val="995326216"/>
                    </a:ext>
                  </a:extLst>
                </a:gridCol>
                <a:gridCol w="1296073">
                  <a:extLst>
                    <a:ext uri="{9D8B030D-6E8A-4147-A177-3AD203B41FA5}">
                      <a16:colId xmlns:a16="http://schemas.microsoft.com/office/drawing/2014/main" val="4158486098"/>
                    </a:ext>
                  </a:extLst>
                </a:gridCol>
              </a:tblGrid>
              <a:tr h="0">
                <a:tc rowSpan="2">
                  <a:txBody>
                    <a:bodyPr/>
                    <a:lstStyle/>
                    <a:p>
                      <a:pPr indent="-67310" algn="ctr">
                        <a:lnSpc>
                          <a:spcPct val="107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Variety</a:t>
                      </a:r>
                      <a:endParaRPr lang="ro-RO" sz="1100" b="1"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algn="ctr">
                        <a:lnSpc>
                          <a:spcPct val="107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Quantity of fruit, pcs/tree</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algn="ctr">
                        <a:lnSpc>
                          <a:spcPct val="107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Average fruit weight, g</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a:lnSpc>
                          <a:spcPct val="107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Productivity</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ro-RO"/>
                    </a:p>
                  </a:txBody>
                  <a:tcPr/>
                </a:tc>
                <a:tc rowSpan="2">
                  <a:txBody>
                    <a:bodyPr/>
                    <a:lstStyle/>
                    <a:p>
                      <a:pPr algn="ctr">
                        <a:lnSpc>
                          <a:spcPct val="107000"/>
                        </a:lnSpc>
                        <a:spcAft>
                          <a:spcPts val="800"/>
                        </a:spcAft>
                        <a:buNone/>
                      </a:pPr>
                      <a:r>
                        <a:rPr lang="en-US" sz="1000" b="1">
                          <a:effectLst/>
                          <a:latin typeface="+mn-lt"/>
                          <a:ea typeface="Times New Roman" panose="02020603050405020304" pitchFamily="18" charset="0"/>
                          <a:cs typeface="Times New Roman" panose="02020603050405020304" pitchFamily="18" charset="0"/>
                        </a:rPr>
                        <a:t>Difference from control, t/ha</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8397613"/>
                  </a:ext>
                </a:extLst>
              </a:tr>
              <a:tr h="58420">
                <a:tc vMerge="1">
                  <a:txBody>
                    <a:bodyPr/>
                    <a:lstStyle/>
                    <a:p>
                      <a:endParaRPr lang="ro-RO"/>
                    </a:p>
                  </a:txBody>
                  <a:tcPr/>
                </a:tc>
                <a:tc vMerge="1">
                  <a:txBody>
                    <a:bodyPr/>
                    <a:lstStyle/>
                    <a:p>
                      <a:endParaRPr lang="ro-RO"/>
                    </a:p>
                  </a:txBody>
                  <a:tcPr/>
                </a:tc>
                <a:tc vMerge="1">
                  <a:txBody>
                    <a:bodyPr/>
                    <a:lstStyle/>
                    <a:p>
                      <a:endParaRPr lang="ro-RO"/>
                    </a:p>
                  </a:txBody>
                  <a:tcPr/>
                </a:tc>
                <a:tc>
                  <a:txBody>
                    <a:bodyPr/>
                    <a:lstStyle/>
                    <a:p>
                      <a:pPr algn="ctr">
                        <a:lnSpc>
                          <a:spcPct val="107000"/>
                        </a:lnSpc>
                        <a:spcAft>
                          <a:spcPts val="800"/>
                        </a:spcAft>
                        <a:buNone/>
                      </a:pPr>
                      <a:r>
                        <a:rPr lang="en-US" sz="1000" b="1">
                          <a:effectLst/>
                          <a:latin typeface="+mn-lt"/>
                          <a:ea typeface="Times New Roman" panose="02020603050405020304" pitchFamily="18" charset="0"/>
                          <a:cs typeface="Times New Roman" panose="02020603050405020304" pitchFamily="18" charset="0"/>
                        </a:rPr>
                        <a:t>kg/tree</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t/ha</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ro-RO"/>
                    </a:p>
                  </a:txBody>
                  <a:tcPr/>
                </a:tc>
                <a:extLst>
                  <a:ext uri="{0D108BD9-81ED-4DB2-BD59-A6C34878D82A}">
                    <a16:rowId xmlns:a16="http://schemas.microsoft.com/office/drawing/2014/main" val="3069750006"/>
                  </a:ext>
                </a:extLst>
              </a:tr>
              <a:tr h="151130">
                <a:tc>
                  <a:txBody>
                    <a:bodyPr/>
                    <a:lstStyle/>
                    <a:p>
                      <a:pPr algn="just">
                        <a:lnSpc>
                          <a:spcPct val="107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Piteștean </a:t>
                      </a:r>
                      <a:endParaRPr lang="ro-RO" sz="1100" b="1"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917</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40.0</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36.7</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24.5</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+6.2</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3102785"/>
                  </a:ext>
                </a:extLst>
              </a:tr>
              <a:tr h="151130">
                <a:tc>
                  <a:txBody>
                    <a:bodyPr/>
                    <a:lstStyle/>
                    <a:p>
                      <a:pPr algn="just">
                        <a:lnSpc>
                          <a:spcPct val="107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C</a:t>
                      </a:r>
                      <a:r>
                        <a:rPr lang="ro-RO" sz="1000" b="1" dirty="0">
                          <a:effectLst/>
                          <a:latin typeface="+mn-lt"/>
                          <a:ea typeface="Times New Roman" panose="02020603050405020304" pitchFamily="18" charset="0"/>
                          <a:cs typeface="Times New Roman" panose="02020603050405020304" pitchFamily="18" charset="0"/>
                        </a:rPr>
                        <a:t>.</a:t>
                      </a:r>
                      <a:r>
                        <a:rPr lang="en-US" sz="1000" b="1" dirty="0">
                          <a:effectLst/>
                          <a:latin typeface="+mn-lt"/>
                          <a:ea typeface="Times New Roman" panose="02020603050405020304" pitchFamily="18" charset="0"/>
                          <a:cs typeface="Times New Roman" panose="02020603050405020304" pitchFamily="18" charset="0"/>
                        </a:rPr>
                        <a:t> Najbolia</a:t>
                      </a:r>
                      <a:endParaRPr lang="ro-RO" sz="1100" b="1"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826</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50.1</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41.4</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27.6</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+9.3</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0373321"/>
                  </a:ext>
                </a:extLst>
              </a:tr>
              <a:tr h="158750">
                <a:tc>
                  <a:txBody>
                    <a:bodyPr/>
                    <a:lstStyle/>
                    <a:p>
                      <a:pPr algn="just">
                        <a:lnSpc>
                          <a:spcPct val="107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Empresso</a:t>
                      </a:r>
                      <a:endParaRPr lang="ro-RO" sz="1100" b="1"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533</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57.2</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30.5</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20.4</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+2.1</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8648480"/>
                  </a:ext>
                </a:extLst>
              </a:tr>
              <a:tr h="151130">
                <a:tc>
                  <a:txBody>
                    <a:bodyPr/>
                    <a:lstStyle/>
                    <a:p>
                      <a:pPr algn="just">
                        <a:lnSpc>
                          <a:spcPct val="107000"/>
                        </a:lnSpc>
                        <a:spcAft>
                          <a:spcPts val="800"/>
                        </a:spcAft>
                        <a:buNone/>
                      </a:pPr>
                      <a:r>
                        <a:rPr lang="en-US" sz="1000" b="1">
                          <a:effectLst/>
                          <a:latin typeface="+mn-lt"/>
                          <a:ea typeface="Times New Roman" panose="02020603050405020304" pitchFamily="18" charset="0"/>
                          <a:cs typeface="Times New Roman" panose="02020603050405020304" pitchFamily="18" charset="0"/>
                        </a:rPr>
                        <a:t>Stanley </a:t>
                      </a:r>
                      <a:endParaRPr lang="ro-RO" sz="11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759</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42,8</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32.5</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21.7</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+3.4</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4247578"/>
                  </a:ext>
                </a:extLst>
              </a:tr>
              <a:tr h="151130">
                <a:tc>
                  <a:txBody>
                    <a:bodyPr/>
                    <a:lstStyle/>
                    <a:p>
                      <a:pPr algn="just">
                        <a:lnSpc>
                          <a:spcPct val="107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Blue Free</a:t>
                      </a:r>
                      <a:endParaRPr lang="ro-RO" sz="1100" b="1"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328</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54.0</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17.7</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11.8</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-6.5</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3267415"/>
                  </a:ext>
                </a:extLst>
              </a:tr>
              <a:tr h="151130">
                <a:tc>
                  <a:txBody>
                    <a:bodyPr/>
                    <a:lstStyle/>
                    <a:p>
                      <a:pPr algn="just">
                        <a:lnSpc>
                          <a:spcPct val="107000"/>
                        </a:lnSpc>
                        <a:spcAft>
                          <a:spcPts val="800"/>
                        </a:spcAft>
                        <a:buNone/>
                      </a:pPr>
                      <a:r>
                        <a:rPr lang="en-US" sz="1000" b="1">
                          <a:effectLst/>
                          <a:latin typeface="+mn-lt"/>
                          <a:ea typeface="Times New Roman" panose="02020603050405020304" pitchFamily="18" charset="0"/>
                          <a:cs typeface="Times New Roman" panose="02020603050405020304" pitchFamily="18" charset="0"/>
                        </a:rPr>
                        <a:t>President (C)</a:t>
                      </a:r>
                      <a:endParaRPr lang="ro-RO" sz="11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468</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58.5</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27.4</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18.3</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0.0</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5513311"/>
                  </a:ext>
                </a:extLst>
              </a:tr>
              <a:tr h="165735">
                <a:tc>
                  <a:txBody>
                    <a:bodyPr/>
                    <a:lstStyle/>
                    <a:p>
                      <a:pPr algn="ctr">
                        <a:lnSpc>
                          <a:spcPct val="107000"/>
                        </a:lnSpc>
                        <a:spcAft>
                          <a:spcPts val="800"/>
                        </a:spcAft>
                        <a:buNone/>
                      </a:pPr>
                      <a:r>
                        <a:rPr lang="en-US" sz="1000" b="1" dirty="0">
                          <a:effectLst/>
                          <a:latin typeface="+mn-lt"/>
                          <a:ea typeface="Times New Roman" panose="02020603050405020304" pitchFamily="18" charset="0"/>
                          <a:cs typeface="Times New Roman" panose="02020603050405020304" pitchFamily="18" charset="0"/>
                        </a:rPr>
                        <a:t>LSD 5%</a:t>
                      </a:r>
                      <a:endParaRPr lang="ro-RO" sz="1100" b="1"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36.2</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2.2</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1.7</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a:effectLst/>
                          <a:latin typeface="+mn-lt"/>
                          <a:ea typeface="Times New Roman" panose="02020603050405020304" pitchFamily="18" charset="0"/>
                          <a:cs typeface="Times New Roman" panose="02020603050405020304" pitchFamily="18" charset="0"/>
                        </a:rPr>
                        <a:t>1.2</a:t>
                      </a:r>
                      <a:endParaRPr lang="ro-RO" sz="11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US" sz="1000" dirty="0">
                          <a:effectLst/>
                          <a:latin typeface="+mn-lt"/>
                          <a:ea typeface="Times New Roman" panose="02020603050405020304" pitchFamily="18" charset="0"/>
                          <a:cs typeface="Times New Roman" panose="02020603050405020304" pitchFamily="18" charset="0"/>
                        </a:rPr>
                        <a:t>-</a:t>
                      </a:r>
                      <a:endParaRPr lang="ro-RO" sz="11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5670144"/>
                  </a:ext>
                </a:extLst>
              </a:tr>
            </a:tbl>
          </a:graphicData>
        </a:graphic>
      </p:graphicFrame>
      <p:graphicFrame>
        <p:nvGraphicFramePr>
          <p:cNvPr id="17" name="Диаграмма 3">
            <a:extLst>
              <a:ext uri="{FF2B5EF4-FFF2-40B4-BE49-F238E27FC236}">
                <a16:creationId xmlns:a16="http://schemas.microsoft.com/office/drawing/2014/main" id="{C25A3C2F-2BF6-B15B-BF6D-B53E8835F29D}"/>
              </a:ext>
            </a:extLst>
          </p:cNvPr>
          <p:cNvGraphicFramePr/>
          <p:nvPr>
            <p:extLst>
              <p:ext uri="{D42A27DB-BD31-4B8C-83A1-F6EECF244321}">
                <p14:modId xmlns:p14="http://schemas.microsoft.com/office/powerpoint/2010/main" val="2558882608"/>
              </p:ext>
            </p:extLst>
          </p:nvPr>
        </p:nvGraphicFramePr>
        <p:xfrm>
          <a:off x="6754906" y="1437542"/>
          <a:ext cx="4393565" cy="2110735"/>
        </p:xfrm>
        <a:graphic>
          <a:graphicData uri="http://schemas.openxmlformats.org/drawingml/2006/chart">
            <c:chart xmlns:c="http://schemas.openxmlformats.org/drawingml/2006/chart" xmlns:r="http://schemas.openxmlformats.org/officeDocument/2006/relationships" r:id="rId2"/>
          </a:graphicData>
        </a:graphic>
      </p:graphicFrame>
      <p:sp>
        <p:nvSpPr>
          <p:cNvPr id="21" name="CasetăText 20">
            <a:extLst>
              <a:ext uri="{FF2B5EF4-FFF2-40B4-BE49-F238E27FC236}">
                <a16:creationId xmlns:a16="http://schemas.microsoft.com/office/drawing/2014/main" id="{08840FB4-9AFD-904E-6A96-ABB32500E8B9}"/>
              </a:ext>
            </a:extLst>
          </p:cNvPr>
          <p:cNvSpPr txBox="1"/>
          <p:nvPr/>
        </p:nvSpPr>
        <p:spPr>
          <a:xfrm>
            <a:off x="6174444" y="3481871"/>
            <a:ext cx="5721722" cy="446597"/>
          </a:xfrm>
          <a:prstGeom prst="rect">
            <a:avLst/>
          </a:prstGeom>
          <a:noFill/>
        </p:spPr>
        <p:txBody>
          <a:bodyPr wrap="square">
            <a:spAutoFit/>
          </a:bodyPr>
          <a:lstStyle/>
          <a:p>
            <a:pPr algn="ctr">
              <a:lnSpc>
                <a:spcPct val="107000"/>
              </a:lnSpc>
              <a:spcAft>
                <a:spcPts val="800"/>
              </a:spcAft>
              <a:buNone/>
            </a:pPr>
            <a:r>
              <a:rPr lang="en-US" sz="1100" b="1" dirty="0">
                <a:effectLst/>
                <a:ea typeface="Times New Roman" panose="02020603050405020304" pitchFamily="18" charset="0"/>
                <a:cs typeface="Arial" panose="020B0604020202020204" pitchFamily="34" charset="0"/>
              </a:rPr>
              <a:t>Figure 1. Influence of biological characteristics of plum cultivars on the period from the beginning of tree flowering to fruit harvest maturity, days, 2025</a:t>
            </a:r>
            <a:r>
              <a:rPr lang="en-US" sz="1000" dirty="0">
                <a:effectLst/>
                <a:ea typeface="Times New Roman" panose="02020603050405020304" pitchFamily="18" charset="0"/>
                <a:cs typeface="Times New Roman" panose="02020603050405020304" pitchFamily="18" charset="0"/>
              </a:rPr>
              <a:t> </a:t>
            </a:r>
            <a:endParaRPr lang="ro-RO" sz="1100" dirty="0">
              <a:effectLst/>
              <a:ea typeface="Calibri" panose="020F0502020204030204" pitchFamily="34" charset="0"/>
              <a:cs typeface="Times New Roman" panose="02020603050405020304" pitchFamily="18" charset="0"/>
            </a:endParaRPr>
          </a:p>
        </p:txBody>
      </p:sp>
      <p:sp>
        <p:nvSpPr>
          <p:cNvPr id="23" name="CasetăText 22">
            <a:extLst>
              <a:ext uri="{FF2B5EF4-FFF2-40B4-BE49-F238E27FC236}">
                <a16:creationId xmlns:a16="http://schemas.microsoft.com/office/drawing/2014/main" id="{83BAB3CC-0B83-2C9E-C54A-5857CCE414AD}"/>
              </a:ext>
            </a:extLst>
          </p:cNvPr>
          <p:cNvSpPr txBox="1"/>
          <p:nvPr/>
        </p:nvSpPr>
        <p:spPr>
          <a:xfrm>
            <a:off x="6333569" y="5972797"/>
            <a:ext cx="5641041" cy="838819"/>
          </a:xfrm>
          <a:prstGeom prst="rect">
            <a:avLst/>
          </a:prstGeom>
          <a:noFill/>
        </p:spPr>
        <p:txBody>
          <a:bodyPr wrap="square">
            <a:spAutoFit/>
          </a:bodyPr>
          <a:lstStyle/>
          <a:p>
            <a:pPr algn="just">
              <a:lnSpc>
                <a:spcPct val="107000"/>
              </a:lnSpc>
              <a:spcAft>
                <a:spcPts val="800"/>
              </a:spcAft>
              <a:buNone/>
            </a:pPr>
            <a:r>
              <a:rPr lang="en-US" sz="1050" b="1" dirty="0">
                <a:effectLst/>
                <a:ea typeface="Times New Roman" panose="02020603050405020304" pitchFamily="18" charset="0"/>
                <a:cs typeface="Times New Roman" panose="02020603050405020304" pitchFamily="18" charset="0"/>
              </a:rPr>
              <a:t>Acknowledgments: </a:t>
            </a:r>
            <a:r>
              <a:rPr lang="en-US" sz="1050" dirty="0">
                <a:effectLst/>
                <a:ea typeface="Calibri" panose="020F0502020204030204" pitchFamily="34" charset="0"/>
                <a:cs typeface="Times New Roman" panose="02020603050405020304" pitchFamily="18" charset="0"/>
              </a:rPr>
              <a:t>The research was supported by the Institutional Project, subprogram 020407 „Development and implementation of good practices of sustainable agriculture and climate resilience” GREEN, implemented at the Technical University of Moldova.</a:t>
            </a:r>
            <a:endParaRPr lang="ro-RO" sz="1050" dirty="0">
              <a:effectLst/>
              <a:ea typeface="Calibri" panose="020F0502020204030204" pitchFamily="34" charset="0"/>
              <a:cs typeface="Times New Roman" panose="02020603050405020304" pitchFamily="18" charset="0"/>
            </a:endParaRPr>
          </a:p>
          <a:p>
            <a:pPr algn="just">
              <a:lnSpc>
                <a:spcPct val="107000"/>
              </a:lnSpc>
              <a:spcAft>
                <a:spcPts val="800"/>
              </a:spcAft>
              <a:buNone/>
            </a:pPr>
            <a:r>
              <a:rPr lang="en-US" sz="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o-RO"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CasetăText 26">
            <a:extLst>
              <a:ext uri="{FF2B5EF4-FFF2-40B4-BE49-F238E27FC236}">
                <a16:creationId xmlns:a16="http://schemas.microsoft.com/office/drawing/2014/main" id="{9526484A-9B36-57BC-C0B7-DAE63ECF4CF4}"/>
              </a:ext>
            </a:extLst>
          </p:cNvPr>
          <p:cNvSpPr txBox="1"/>
          <p:nvPr/>
        </p:nvSpPr>
        <p:spPr>
          <a:xfrm>
            <a:off x="376518" y="5781682"/>
            <a:ext cx="5878610" cy="776110"/>
          </a:xfrm>
          <a:prstGeom prst="rect">
            <a:avLst/>
          </a:prstGeom>
          <a:noFill/>
        </p:spPr>
        <p:txBody>
          <a:bodyPr wrap="square">
            <a:spAutoFit/>
          </a:bodyPr>
          <a:lstStyle/>
          <a:p>
            <a:pPr indent="180340" algn="just">
              <a:lnSpc>
                <a:spcPct val="107000"/>
              </a:lnSpc>
              <a:spcAft>
                <a:spcPts val="800"/>
              </a:spcAft>
              <a:buNone/>
            </a:pPr>
            <a:r>
              <a:rPr lang="en-US" sz="1050" dirty="0">
                <a:effectLst/>
                <a:ea typeface="Calibri" panose="020F0502020204030204" pitchFamily="34" charset="0"/>
                <a:cs typeface="Times New Roman" panose="02020603050405020304" pitchFamily="18" charset="0"/>
              </a:rPr>
              <a:t>Higher fruit production of the cultivars studied in 2025 per unit area was obtained for the Piteștean variety 24.5 t/ha and Cacanska Najbolia 27.6 t/ha, and the President, Empresso and Stanley cultivars formed average yields (18.3-21.7 t/ha), which are typical for intensive plum orchards without irrigation in the country. The Blue Free variety recorded the lowest fruit production among the cultivars studied.</a:t>
            </a:r>
            <a:endParaRPr lang="ro-RO" sz="1050" dirty="0">
              <a:effectLst/>
              <a:ea typeface="Calibri" panose="020F0502020204030204" pitchFamily="34" charset="0"/>
              <a:cs typeface="Times New Roman" panose="02020603050405020304" pitchFamily="18" charset="0"/>
            </a:endParaRPr>
          </a:p>
        </p:txBody>
      </p:sp>
      <p:sp>
        <p:nvSpPr>
          <p:cNvPr id="29" name="CasetăText 28">
            <a:extLst>
              <a:ext uri="{FF2B5EF4-FFF2-40B4-BE49-F238E27FC236}">
                <a16:creationId xmlns:a16="http://schemas.microsoft.com/office/drawing/2014/main" id="{821C20E9-2A69-4D9B-3A61-3B701B50E1C1}"/>
              </a:ext>
            </a:extLst>
          </p:cNvPr>
          <p:cNvSpPr txBox="1"/>
          <p:nvPr/>
        </p:nvSpPr>
        <p:spPr>
          <a:xfrm>
            <a:off x="385483" y="5559019"/>
            <a:ext cx="1084729" cy="261610"/>
          </a:xfrm>
          <a:prstGeom prst="rect">
            <a:avLst/>
          </a:prstGeom>
          <a:noFill/>
        </p:spPr>
        <p:txBody>
          <a:bodyPr wrap="square">
            <a:spAutoFit/>
          </a:bodyPr>
          <a:lstStyle/>
          <a:p>
            <a:r>
              <a:rPr kumimoji="0" lang="ro-RO" sz="1100" b="1" i="0" u="none" strike="noStrike" kern="1200" cap="none" spc="0" normalizeH="0" baseline="0" noProof="0" dirty="0">
                <a:ln>
                  <a:noFill/>
                </a:ln>
                <a:solidFill>
                  <a:prstClr val="black"/>
                </a:solidFill>
                <a:effectLst/>
                <a:uLnTx/>
                <a:uFillTx/>
                <a:latin typeface="Calibri" panose="020F0502020204030204"/>
                <a:ea typeface="+mn-ea"/>
                <a:cs typeface="+mn-cs"/>
              </a:rPr>
              <a:t>Conclusions</a:t>
            </a:r>
            <a:endParaRPr lang="ro-RO" sz="1100" b="1" dirty="0"/>
          </a:p>
        </p:txBody>
      </p:sp>
    </p:spTree>
    <p:extLst>
      <p:ext uri="{BB962C8B-B14F-4D97-AF65-F5344CB8AC3E}">
        <p14:creationId xmlns:p14="http://schemas.microsoft.com/office/powerpoint/2010/main" val="785093257"/>
      </p:ext>
    </p:extLst>
  </p:cSld>
  <p:clrMapOvr>
    <a:masterClrMapping/>
  </p:clrMapOvr>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TotalTime>
  <Words>507</Words>
  <Application>Microsoft Office PowerPoint</Application>
  <PresentationFormat>Ecran lat</PresentationFormat>
  <Paragraphs>105</Paragraphs>
  <Slides>1</Slides>
  <Notes>0</Notes>
  <HiddenSlides>0</HiddenSlides>
  <MMClips>0</MMClips>
  <ScaleCrop>false</ScaleCrop>
  <HeadingPairs>
    <vt:vector size="6" baseType="variant">
      <vt:variant>
        <vt:lpstr>Fonturi utilizate</vt:lpstr>
      </vt:variant>
      <vt:variant>
        <vt:i4>4</vt:i4>
      </vt:variant>
      <vt:variant>
        <vt:lpstr>Temă</vt:lpstr>
      </vt:variant>
      <vt:variant>
        <vt:i4>1</vt:i4>
      </vt:variant>
      <vt:variant>
        <vt:lpstr>Titluri diapozitive</vt:lpstr>
      </vt:variant>
      <vt:variant>
        <vt:i4>1</vt:i4>
      </vt:variant>
    </vt:vector>
  </HeadingPairs>
  <TitlesOfParts>
    <vt:vector size="6" baseType="lpstr">
      <vt:lpstr>Arial</vt:lpstr>
      <vt:lpstr>Calibri</vt:lpstr>
      <vt:lpstr>Calibri Light</vt:lpstr>
      <vt:lpstr>Times New Roman</vt:lpstr>
      <vt:lpstr>Temă Office</vt:lpstr>
      <vt:lpstr>YIELDS OF SIX PLUM VARIETIES IN THE NORTHERN PART OF THE COUNTRY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UTM</dc:creator>
  <cp:lastModifiedBy>UTM</cp:lastModifiedBy>
  <cp:revision>5</cp:revision>
  <dcterms:created xsi:type="dcterms:W3CDTF">2026-09-14T12:55:51Z</dcterms:created>
  <dcterms:modified xsi:type="dcterms:W3CDTF">2026-09-14T13:03:53Z</dcterms:modified>
</cp:coreProperties>
</file>