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
  </p:notesMasterIdLst>
  <p:sldIdLst>
    <p:sldId id="260" r:id="rId2"/>
  </p:sldIdLst>
  <p:sldSz cx="12192000" cy="6858000"/>
  <p:notesSz cx="9144000" cy="6858000"/>
  <p:defaultTextStyle>
    <a:defPPr>
      <a:defRPr lang="en-US"/>
    </a:defPPr>
    <a:lvl1pPr marL="0" algn="l" defTabSz="94572" rtl="0" eaLnBrk="1" latinLnBrk="0" hangingPunct="1">
      <a:defRPr sz="372" kern="1200">
        <a:solidFill>
          <a:schemeClr val="tx1"/>
        </a:solidFill>
        <a:latin typeface="+mn-lt"/>
        <a:ea typeface="+mn-ea"/>
        <a:cs typeface="+mn-cs"/>
      </a:defRPr>
    </a:lvl1pPr>
    <a:lvl2pPr marL="94572" algn="l" defTabSz="94572" rtl="0" eaLnBrk="1" latinLnBrk="0" hangingPunct="1">
      <a:defRPr sz="372" kern="1200">
        <a:solidFill>
          <a:schemeClr val="tx1"/>
        </a:solidFill>
        <a:latin typeface="+mn-lt"/>
        <a:ea typeface="+mn-ea"/>
        <a:cs typeface="+mn-cs"/>
      </a:defRPr>
    </a:lvl2pPr>
    <a:lvl3pPr marL="189143" algn="l" defTabSz="94572" rtl="0" eaLnBrk="1" latinLnBrk="0" hangingPunct="1">
      <a:defRPr sz="372" kern="1200">
        <a:solidFill>
          <a:schemeClr val="tx1"/>
        </a:solidFill>
        <a:latin typeface="+mn-lt"/>
        <a:ea typeface="+mn-ea"/>
        <a:cs typeface="+mn-cs"/>
      </a:defRPr>
    </a:lvl3pPr>
    <a:lvl4pPr marL="283714" algn="l" defTabSz="94572" rtl="0" eaLnBrk="1" latinLnBrk="0" hangingPunct="1">
      <a:defRPr sz="372" kern="1200">
        <a:solidFill>
          <a:schemeClr val="tx1"/>
        </a:solidFill>
        <a:latin typeface="+mn-lt"/>
        <a:ea typeface="+mn-ea"/>
        <a:cs typeface="+mn-cs"/>
      </a:defRPr>
    </a:lvl4pPr>
    <a:lvl5pPr marL="378286" algn="l" defTabSz="94572" rtl="0" eaLnBrk="1" latinLnBrk="0" hangingPunct="1">
      <a:defRPr sz="372" kern="1200">
        <a:solidFill>
          <a:schemeClr val="tx1"/>
        </a:solidFill>
        <a:latin typeface="+mn-lt"/>
        <a:ea typeface="+mn-ea"/>
        <a:cs typeface="+mn-cs"/>
      </a:defRPr>
    </a:lvl5pPr>
    <a:lvl6pPr marL="472857" algn="l" defTabSz="94572" rtl="0" eaLnBrk="1" latinLnBrk="0" hangingPunct="1">
      <a:defRPr sz="372" kern="1200">
        <a:solidFill>
          <a:schemeClr val="tx1"/>
        </a:solidFill>
        <a:latin typeface="+mn-lt"/>
        <a:ea typeface="+mn-ea"/>
        <a:cs typeface="+mn-cs"/>
      </a:defRPr>
    </a:lvl6pPr>
    <a:lvl7pPr marL="567428" algn="l" defTabSz="94572" rtl="0" eaLnBrk="1" latinLnBrk="0" hangingPunct="1">
      <a:defRPr sz="372" kern="1200">
        <a:solidFill>
          <a:schemeClr val="tx1"/>
        </a:solidFill>
        <a:latin typeface="+mn-lt"/>
        <a:ea typeface="+mn-ea"/>
        <a:cs typeface="+mn-cs"/>
      </a:defRPr>
    </a:lvl7pPr>
    <a:lvl8pPr marL="661999" algn="l" defTabSz="94572" rtl="0" eaLnBrk="1" latinLnBrk="0" hangingPunct="1">
      <a:defRPr sz="372" kern="1200">
        <a:solidFill>
          <a:schemeClr val="tx1"/>
        </a:solidFill>
        <a:latin typeface="+mn-lt"/>
        <a:ea typeface="+mn-ea"/>
        <a:cs typeface="+mn-cs"/>
      </a:defRPr>
    </a:lvl8pPr>
    <a:lvl9pPr marL="756571" algn="l" defTabSz="94572" rtl="0" eaLnBrk="1" latinLnBrk="0" hangingPunct="1">
      <a:defRPr sz="37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0F7"/>
    <a:srgbClr val="1777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90985" autoAdjust="0"/>
  </p:normalViewPr>
  <p:slideViewPr>
    <p:cSldViewPr snapToGrid="0">
      <p:cViewPr varScale="1">
        <p:scale>
          <a:sx n="63" d="100"/>
          <a:sy n="63" d="100"/>
        </p:scale>
        <p:origin x="8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CB9B356-D332-4F59-A07D-E5F09C86B24F}" type="datetimeFigureOut">
              <a:rPr lang="ru-RU" smtClean="0"/>
              <a:t>11.09.2026</a:t>
            </a:fld>
            <a:endParaRPr lang="ru-RU"/>
          </a:p>
        </p:txBody>
      </p:sp>
      <p:sp>
        <p:nvSpPr>
          <p:cNvPr id="4" name="Образ слайда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E72247E-4CF5-4E87-965F-A30AABECD6A3}" type="slidenum">
              <a:rPr lang="ru-RU" smtClean="0"/>
              <a:t>‹#›</a:t>
            </a:fld>
            <a:endParaRPr lang="ru-RU"/>
          </a:p>
        </p:txBody>
      </p:sp>
    </p:spTree>
    <p:extLst>
      <p:ext uri="{BB962C8B-B14F-4D97-AF65-F5344CB8AC3E}">
        <p14:creationId xmlns:p14="http://schemas.microsoft.com/office/powerpoint/2010/main" val="3696094048"/>
      </p:ext>
    </p:extLst>
  </p:cSld>
  <p:clrMap bg1="lt1" tx1="dk1" bg2="lt2" tx2="dk2" accent1="accent1" accent2="accent2" accent3="accent3" accent4="accent4" accent5="accent5" accent6="accent6" hlink="hlink" folHlink="folHlink"/>
  <p:notesStyle>
    <a:lvl1pPr marL="0" algn="l" defTabSz="414772" rtl="0" eaLnBrk="1" latinLnBrk="0" hangingPunct="1">
      <a:defRPr sz="544" kern="1200">
        <a:solidFill>
          <a:schemeClr val="tx1"/>
        </a:solidFill>
        <a:latin typeface="+mn-lt"/>
        <a:ea typeface="+mn-ea"/>
        <a:cs typeface="+mn-cs"/>
      </a:defRPr>
    </a:lvl1pPr>
    <a:lvl2pPr marL="207386" algn="l" defTabSz="414772" rtl="0" eaLnBrk="1" latinLnBrk="0" hangingPunct="1">
      <a:defRPr sz="544" kern="1200">
        <a:solidFill>
          <a:schemeClr val="tx1"/>
        </a:solidFill>
        <a:latin typeface="+mn-lt"/>
        <a:ea typeface="+mn-ea"/>
        <a:cs typeface="+mn-cs"/>
      </a:defRPr>
    </a:lvl2pPr>
    <a:lvl3pPr marL="414772" algn="l" defTabSz="414772" rtl="0" eaLnBrk="1" latinLnBrk="0" hangingPunct="1">
      <a:defRPr sz="544" kern="1200">
        <a:solidFill>
          <a:schemeClr val="tx1"/>
        </a:solidFill>
        <a:latin typeface="+mn-lt"/>
        <a:ea typeface="+mn-ea"/>
        <a:cs typeface="+mn-cs"/>
      </a:defRPr>
    </a:lvl3pPr>
    <a:lvl4pPr marL="622158" algn="l" defTabSz="414772" rtl="0" eaLnBrk="1" latinLnBrk="0" hangingPunct="1">
      <a:defRPr sz="544" kern="1200">
        <a:solidFill>
          <a:schemeClr val="tx1"/>
        </a:solidFill>
        <a:latin typeface="+mn-lt"/>
        <a:ea typeface="+mn-ea"/>
        <a:cs typeface="+mn-cs"/>
      </a:defRPr>
    </a:lvl4pPr>
    <a:lvl5pPr marL="829544" algn="l" defTabSz="414772" rtl="0" eaLnBrk="1" latinLnBrk="0" hangingPunct="1">
      <a:defRPr sz="544" kern="1200">
        <a:solidFill>
          <a:schemeClr val="tx1"/>
        </a:solidFill>
        <a:latin typeface="+mn-lt"/>
        <a:ea typeface="+mn-ea"/>
        <a:cs typeface="+mn-cs"/>
      </a:defRPr>
    </a:lvl5pPr>
    <a:lvl6pPr marL="1036930" algn="l" defTabSz="414772" rtl="0" eaLnBrk="1" latinLnBrk="0" hangingPunct="1">
      <a:defRPr sz="544" kern="1200">
        <a:solidFill>
          <a:schemeClr val="tx1"/>
        </a:solidFill>
        <a:latin typeface="+mn-lt"/>
        <a:ea typeface="+mn-ea"/>
        <a:cs typeface="+mn-cs"/>
      </a:defRPr>
    </a:lvl6pPr>
    <a:lvl7pPr marL="1244316" algn="l" defTabSz="414772" rtl="0" eaLnBrk="1" latinLnBrk="0" hangingPunct="1">
      <a:defRPr sz="544" kern="1200">
        <a:solidFill>
          <a:schemeClr val="tx1"/>
        </a:solidFill>
        <a:latin typeface="+mn-lt"/>
        <a:ea typeface="+mn-ea"/>
        <a:cs typeface="+mn-cs"/>
      </a:defRPr>
    </a:lvl7pPr>
    <a:lvl8pPr marL="1451701" algn="l" defTabSz="414772" rtl="0" eaLnBrk="1" latinLnBrk="0" hangingPunct="1">
      <a:defRPr sz="544" kern="1200">
        <a:solidFill>
          <a:schemeClr val="tx1"/>
        </a:solidFill>
        <a:latin typeface="+mn-lt"/>
        <a:ea typeface="+mn-ea"/>
        <a:cs typeface="+mn-cs"/>
      </a:defRPr>
    </a:lvl8pPr>
    <a:lvl9pPr marL="1659087" algn="l" defTabSz="414772" rtl="0" eaLnBrk="1" latinLnBrk="0" hangingPunct="1">
      <a:defRPr sz="54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84697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570493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877464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74626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12BCBB2-9C95-4568-A35B-154A72ECD64A}" type="datetimeFigureOut">
              <a:rPr lang="ru-RU" smtClean="0"/>
              <a:t>11.09.2026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97271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12BCBB2-9C95-4568-A35B-154A72ECD64A}" type="datetimeFigureOut">
              <a:rPr lang="ru-RU" smtClean="0"/>
              <a:t>11.09.2026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80030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BCBB2-9C95-4568-A35B-154A72ECD64A}" type="datetimeFigureOut">
              <a:rPr lang="ru-RU" smtClean="0"/>
              <a:t>11.09.2026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38599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11018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146362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98735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110834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BCBB2-9C95-4568-A35B-154A72ECD64A}" type="datetimeFigureOut">
              <a:rPr lang="ru-RU" smtClean="0"/>
              <a:t>11.09.2026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DED53-1593-4A63-9867-CC21F10AAD85}" type="slidenum">
              <a:rPr lang="ru-RU" smtClean="0"/>
              <a:t>‹#›</a:t>
            </a:fld>
            <a:endParaRPr lang="ru-RU"/>
          </a:p>
        </p:txBody>
      </p:sp>
    </p:spTree>
    <p:extLst>
      <p:ext uri="{BB962C8B-B14F-4D97-AF65-F5344CB8AC3E}">
        <p14:creationId xmlns:p14="http://schemas.microsoft.com/office/powerpoint/2010/main" val="324935560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E9E44E8-ACC8-59F1-92E2-FB0CD1239DBA}"/>
              </a:ext>
            </a:extLst>
          </p:cNvPr>
          <p:cNvSpPr txBox="1"/>
          <p:nvPr/>
        </p:nvSpPr>
        <p:spPr>
          <a:xfrm>
            <a:off x="176450" y="1245438"/>
            <a:ext cx="11798516" cy="356123"/>
          </a:xfrm>
          <a:prstGeom prst="rect">
            <a:avLst/>
          </a:prstGeom>
          <a:solidFill>
            <a:schemeClr val="accent4">
              <a:lumMod val="40000"/>
              <a:lumOff val="60000"/>
            </a:schemeClr>
          </a:solidFill>
          <a:ln>
            <a:solidFill>
              <a:srgbClr val="7030A0"/>
            </a:solidFill>
          </a:ln>
        </p:spPr>
        <p:txBody>
          <a:bodyPr wrap="square">
            <a:spAutoFit/>
          </a:bodyPr>
          <a:lstStyle/>
          <a:p>
            <a:pPr algn="ctr"/>
            <a:r>
              <a:rPr lang="en-US" sz="1714" b="1" dirty="0">
                <a:latin typeface="Times New Roman" panose="02020603050405020304" pitchFamily="18" charset="0"/>
                <a:cs typeface="Times New Roman" panose="02020603050405020304" pitchFamily="18" charset="0"/>
              </a:rPr>
              <a:t>MAIN COMPONENTS OF ESSENTIAL OIL IN PROMISING LAVENDER HYBRIDS</a:t>
            </a:r>
            <a:endParaRPr lang="ru-RU" sz="1714" b="1"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B41774D6-C7BE-06F5-5D42-2D6AACC521E6}"/>
              </a:ext>
            </a:extLst>
          </p:cNvPr>
          <p:cNvPicPr>
            <a:picLocks noChangeAspect="1"/>
          </p:cNvPicPr>
          <p:nvPr/>
        </p:nvPicPr>
        <p:blipFill>
          <a:blip r:embed="rId2"/>
          <a:stretch>
            <a:fillRect/>
          </a:stretch>
        </p:blipFill>
        <p:spPr>
          <a:xfrm>
            <a:off x="212056" y="161352"/>
            <a:ext cx="932092" cy="948978"/>
          </a:xfrm>
          <a:prstGeom prst="rect">
            <a:avLst/>
          </a:prstGeom>
        </p:spPr>
      </p:pic>
      <p:pic>
        <p:nvPicPr>
          <p:cNvPr id="5" name="Рисунок 4">
            <a:extLst>
              <a:ext uri="{FF2B5EF4-FFF2-40B4-BE49-F238E27FC236}">
                <a16:creationId xmlns:a16="http://schemas.microsoft.com/office/drawing/2014/main" id="{E31209CB-909D-3855-C2F0-7F94A35B9349}"/>
              </a:ext>
            </a:extLst>
          </p:cNvPr>
          <p:cNvPicPr>
            <a:picLocks noChangeAspect="1"/>
          </p:cNvPicPr>
          <p:nvPr/>
        </p:nvPicPr>
        <p:blipFill>
          <a:blip r:embed="rId3"/>
          <a:stretch>
            <a:fillRect/>
          </a:stretch>
        </p:blipFill>
        <p:spPr>
          <a:xfrm>
            <a:off x="10748495" y="202692"/>
            <a:ext cx="1008076" cy="907638"/>
          </a:xfrm>
          <a:prstGeom prst="rect">
            <a:avLst/>
          </a:prstGeom>
        </p:spPr>
      </p:pic>
      <p:sp>
        <p:nvSpPr>
          <p:cNvPr id="17" name="TextBox 16">
            <a:extLst>
              <a:ext uri="{FF2B5EF4-FFF2-40B4-BE49-F238E27FC236}">
                <a16:creationId xmlns:a16="http://schemas.microsoft.com/office/drawing/2014/main" id="{23ED390D-5CB8-D97A-9E73-BFB8D6E34486}"/>
              </a:ext>
            </a:extLst>
          </p:cNvPr>
          <p:cNvSpPr txBox="1"/>
          <p:nvPr/>
        </p:nvSpPr>
        <p:spPr>
          <a:xfrm>
            <a:off x="1377709" y="161352"/>
            <a:ext cx="9370786" cy="1019318"/>
          </a:xfrm>
          <a:prstGeom prst="rect">
            <a:avLst/>
          </a:prstGeom>
          <a:solidFill>
            <a:schemeClr val="accent6">
              <a:lumMod val="20000"/>
              <a:lumOff val="80000"/>
            </a:schemeClr>
          </a:solidFill>
          <a:ln w="19050">
            <a:solidFill>
              <a:schemeClr val="accent6">
                <a:lumMod val="75000"/>
              </a:schemeClr>
            </a:solidFill>
          </a:ln>
        </p:spPr>
        <p:txBody>
          <a:bodyPr wrap="square">
            <a:spAutoFit/>
          </a:bodyPr>
          <a:lstStyle/>
          <a:p>
            <a:pPr algn="ctr" defTabSz="1229300">
              <a:defRPr/>
            </a:pPr>
            <a:r>
              <a:rPr lang="en-US" sz="1452" b="1" dirty="0">
                <a:solidFill>
                  <a:prstClr val="black"/>
                </a:solidFill>
                <a:latin typeface="Times New Roman" panose="02020603050405020304" pitchFamily="18" charset="0"/>
                <a:cs typeface="Times New Roman" panose="02020603050405020304" pitchFamily="18" charset="0"/>
              </a:rPr>
              <a:t>MOLDOVA STATE UNIVERSITY</a:t>
            </a:r>
          </a:p>
          <a:p>
            <a:pPr algn="ctr" defTabSz="1229300">
              <a:tabLst>
                <a:tab pos="336620" algn="l"/>
              </a:tabLst>
              <a:defRPr/>
            </a:pPr>
            <a:r>
              <a:rPr lang="en-US" sz="1238"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INSTITUTE OF GENETICS, PHYSIOLOGY AND PLANT PROTECTION</a:t>
            </a:r>
            <a:r>
              <a:rPr lang="en-US" sz="1238" b="1" dirty="0">
                <a:solidFill>
                  <a:prstClr val="black"/>
                </a:solidFill>
                <a:latin typeface="Times New Roman" panose="02020603050405020304" pitchFamily="18" charset="0"/>
                <a:cs typeface="Times New Roman" panose="02020603050405020304" pitchFamily="18" charset="0"/>
              </a:rPr>
              <a:t>        </a:t>
            </a:r>
          </a:p>
          <a:p>
            <a:pPr algn="ctr" defTabSz="1229300">
              <a:defRPr/>
            </a:pPr>
            <a:r>
              <a:rPr lang="en-US" sz="1238" b="1" dirty="0">
                <a:solidFill>
                  <a:prstClr val="black"/>
                </a:solidFill>
                <a:latin typeface="Times New Roman" panose="02020603050405020304" pitchFamily="18" charset="0"/>
                <a:cs typeface="Times New Roman" panose="02020603050405020304" pitchFamily="18" charset="0"/>
              </a:rPr>
              <a:t> Scientific Research Laboratory</a:t>
            </a:r>
            <a:r>
              <a:rPr lang="ro-RO" sz="1238" b="1" dirty="0">
                <a:solidFill>
                  <a:prstClr val="black"/>
                </a:solidFill>
                <a:latin typeface="Times New Roman" panose="02020603050405020304" pitchFamily="18" charset="0"/>
                <a:cs typeface="Times New Roman" panose="02020603050405020304" pitchFamily="18" charset="0"/>
              </a:rPr>
              <a:t> of </a:t>
            </a:r>
            <a:r>
              <a:rPr lang="en-US"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Aromatic</a:t>
            </a:r>
            <a:r>
              <a:rPr lang="ro-RO"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a:t>
            </a:r>
            <a:r>
              <a:rPr lang="en-US"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Medi</a:t>
            </a:r>
            <a:r>
              <a:rPr lang="ro-RO"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t>
            </a:r>
            <a:r>
              <a:rPr lang="en-US"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a:t>
            </a:r>
            <a:r>
              <a:rPr lang="ro-RO"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al</a:t>
            </a:r>
            <a:r>
              <a:rPr lang="en-US"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o-RO"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a:t>
            </a:r>
            <a:r>
              <a:rPr lang="en-US"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lants</a:t>
            </a:r>
            <a:endParaRPr lang="ro-RO" sz="1238"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ctr" defTabSz="1229300">
              <a:defRPr/>
            </a:pPr>
            <a:r>
              <a:rPr lang="ro-RO" sz="1048" b="1" kern="100" dirty="0">
                <a:solidFill>
                  <a:prstClr val="black"/>
                </a:solidFill>
                <a:latin typeface="Times New Roman" panose="02020603050405020304" pitchFamily="18" charset="0"/>
                <a:cs typeface="Times New Roman" panose="02020603050405020304" pitchFamily="18" charset="0"/>
              </a:rPr>
              <a:t>60, Alexei Mateevici str., MD2009, Chisinau, Republic of Moldova</a:t>
            </a:r>
          </a:p>
          <a:p>
            <a:pPr algn="ctr" defTabSz="1229300">
              <a:defRPr/>
            </a:pPr>
            <a:r>
              <a:rPr lang="ro-RO" sz="1048" b="1" kern="100" dirty="0">
                <a:solidFill>
                  <a:prstClr val="black"/>
                </a:solidFill>
                <a:latin typeface="Times New Roman" panose="02020603050405020304" pitchFamily="18" charset="0"/>
                <a:cs typeface="Times New Roman" panose="02020603050405020304" pitchFamily="18" charset="0"/>
              </a:rPr>
              <a:t>Tel.: +373 690 38 289; E-mail: violeta.butnaras@sti.usm.md</a:t>
            </a:r>
            <a:endParaRPr lang="en-US" sz="1048" b="1" dirty="0">
              <a:solidFill>
                <a:prstClr val="black"/>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AA84FF35-5A32-24CC-6D96-F89C1135C1ED}"/>
              </a:ext>
            </a:extLst>
          </p:cNvPr>
          <p:cNvSpPr txBox="1"/>
          <p:nvPr/>
        </p:nvSpPr>
        <p:spPr>
          <a:xfrm>
            <a:off x="823963" y="1631921"/>
            <a:ext cx="10012375" cy="331437"/>
          </a:xfrm>
          <a:prstGeom prst="rect">
            <a:avLst/>
          </a:prstGeom>
          <a:solidFill>
            <a:schemeClr val="accent4">
              <a:lumMod val="40000"/>
              <a:lumOff val="60000"/>
            </a:schemeClr>
          </a:solidFill>
          <a:ln>
            <a:solidFill>
              <a:srgbClr val="7030A0"/>
            </a:solidFill>
          </a:ln>
        </p:spPr>
        <p:txBody>
          <a:bodyPr wrap="square">
            <a:spAutoFit/>
          </a:bodyPr>
          <a:lstStyle/>
          <a:p>
            <a:pPr algn="ctr">
              <a:lnSpc>
                <a:spcPct val="107000"/>
              </a:lnSpc>
            </a:pPr>
            <a:r>
              <a:rPr lang="ro-RO" sz="1452" b="1" dirty="0">
                <a:latin typeface="Times New Roman" panose="02020603050405020304" pitchFamily="18" charset="0"/>
                <a:cs typeface="Times New Roman" panose="02020603050405020304" pitchFamily="18" charset="0"/>
              </a:rPr>
              <a:t>AUT</a:t>
            </a:r>
            <a:r>
              <a:rPr lang="en-US" sz="1452" b="1" dirty="0">
                <a:latin typeface="Times New Roman" panose="02020603050405020304" pitchFamily="18" charset="0"/>
                <a:cs typeface="Times New Roman" panose="02020603050405020304" pitchFamily="18" charset="0"/>
              </a:rPr>
              <a:t>H</a:t>
            </a:r>
            <a:r>
              <a:rPr lang="ro-RO" sz="1452" b="1" dirty="0">
                <a:latin typeface="Times New Roman" panose="02020603050405020304" pitchFamily="18" charset="0"/>
                <a:cs typeface="Times New Roman" panose="02020603050405020304" pitchFamily="18" charset="0"/>
              </a:rPr>
              <a:t>OR</a:t>
            </a:r>
            <a:r>
              <a:rPr lang="en-US" sz="1452" b="1" dirty="0">
                <a:latin typeface="Times New Roman" panose="02020603050405020304" pitchFamily="18" charset="0"/>
                <a:cs typeface="Times New Roman" panose="02020603050405020304" pitchFamily="18" charset="0"/>
              </a:rPr>
              <a:t>S</a:t>
            </a:r>
            <a:r>
              <a:rPr lang="ro-RO" sz="1452" b="1" dirty="0">
                <a:latin typeface="Times New Roman" panose="02020603050405020304" pitchFamily="18" charset="0"/>
                <a:cs typeface="Times New Roman" panose="02020603050405020304" pitchFamily="18" charset="0"/>
              </a:rPr>
              <a:t>:</a:t>
            </a:r>
            <a:r>
              <a:rPr lang="it-IT" sz="1452"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Violeta</a:t>
            </a:r>
            <a:r>
              <a:rPr lang="ro-RO" sz="1452"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BUTNARA</a:t>
            </a:r>
            <a:r>
              <a:rPr lang="ro-RO" sz="1452" b="1" dirty="0">
                <a:latin typeface="Times New Roman" panose="02020603050405020304" pitchFamily="18" charset="0"/>
                <a:ea typeface="Times New Roman" panose="02020603050405020304" pitchFamily="18" charset="0"/>
                <a:cs typeface="Times New Roman" panose="02020603050405020304" pitchFamily="18" charset="0"/>
              </a:rPr>
              <a:t>S</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 *</a:t>
            </a:r>
            <a:r>
              <a:rPr lang="ro-RO" sz="1452" b="1" dirty="0">
                <a:latin typeface="Times New Roman" panose="02020603050405020304" pitchFamily="18" charset="0"/>
                <a:ea typeface="Calibri" panose="020F0502020204030204" pitchFamily="34" charset="0"/>
                <a:cs typeface="Times New Roman" panose="02020603050405020304" pitchFamily="18" charset="0"/>
              </a:rPr>
              <a:t>, </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Zinaida</a:t>
            </a:r>
            <a:r>
              <a:rPr lang="ro-RO" sz="1452"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BALMU</a:t>
            </a:r>
            <a:r>
              <a:rPr lang="ro-RO" sz="1452" b="1" dirty="0">
                <a:latin typeface="Times New Roman" panose="02020603050405020304" pitchFamily="18" charset="0"/>
                <a:ea typeface="Times New Roman" panose="02020603050405020304" pitchFamily="18" charset="0"/>
                <a:cs typeface="Times New Roman" panose="02020603050405020304" pitchFamily="18" charset="0"/>
              </a:rPr>
              <a:t>S</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 Ludmila</a:t>
            </a:r>
            <a:r>
              <a:rPr lang="ro-RO" sz="1452"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52" b="1" dirty="0">
                <a:latin typeface="Times New Roman" panose="02020603050405020304" pitchFamily="18" charset="0"/>
                <a:ea typeface="Times New Roman" panose="02020603050405020304" pitchFamily="18" charset="0"/>
                <a:cs typeface="Times New Roman" panose="02020603050405020304" pitchFamily="18" charset="0"/>
              </a:rPr>
              <a:t>COTELEA </a:t>
            </a:r>
            <a:endParaRPr lang="ru-RU" sz="1452"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Скругленный прямоугольник 8"/>
          <p:cNvSpPr/>
          <p:nvPr/>
        </p:nvSpPr>
        <p:spPr>
          <a:xfrm>
            <a:off x="163845" y="2065218"/>
            <a:ext cx="11798515" cy="542288"/>
          </a:xfrm>
          <a:prstGeom prst="roundRect">
            <a:avLst/>
          </a:prstGeom>
          <a:solidFill>
            <a:schemeClr val="accent6">
              <a:lumMod val="20000"/>
              <a:lumOff val="80000"/>
            </a:scheme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29" b="1" i="1" dirty="0">
                <a:solidFill>
                  <a:schemeClr val="tx1"/>
                </a:solidFill>
                <a:latin typeface="Times New Roman" panose="02020603050405020304" pitchFamily="18" charset="0"/>
                <a:cs typeface="Times New Roman" panose="02020603050405020304" pitchFamily="18" charset="0"/>
              </a:rPr>
              <a:t>Lavandula angustifolia </a:t>
            </a:r>
            <a:r>
              <a:rPr lang="en-US" sz="1429" b="1" dirty="0">
                <a:solidFill>
                  <a:schemeClr val="tx1"/>
                </a:solidFill>
                <a:latin typeface="Times New Roman" panose="02020603050405020304" pitchFamily="18" charset="0"/>
                <a:cs typeface="Times New Roman" panose="02020603050405020304" pitchFamily="18" charset="0"/>
              </a:rPr>
              <a:t>Mill., one of the most well-known and extensively </a:t>
            </a:r>
            <a:r>
              <a:rPr lang="en-US" sz="1429" b="1" dirty="0">
                <a:solidFill>
                  <a:schemeClr val="tx1"/>
                </a:solidFill>
                <a:latin typeface="Times New Roman" panose="02020603050405020304" pitchFamily="18" charset="0"/>
                <a:cs typeface="Times New Roman" panose="02020603050405020304" pitchFamily="18" charset="0"/>
              </a:rPr>
              <a:t>studiedspecies</a:t>
            </a:r>
            <a:r>
              <a:rPr lang="en-US" sz="1429" b="1" dirty="0">
                <a:solidFill>
                  <a:schemeClr val="tx1"/>
                </a:solidFill>
                <a:latin typeface="Times New Roman" panose="02020603050405020304" pitchFamily="18" charset="0"/>
                <a:cs typeface="Times New Roman" panose="02020603050405020304" pitchFamily="18" charset="0"/>
              </a:rPr>
              <a:t>, is of great importance for the pharmaceutical, medical, and cosmetic industries and is recognized for its high yield of superior-quality essential oil</a:t>
            </a:r>
            <a:r>
              <a:rPr lang="en-US" sz="1571" b="1" dirty="0">
                <a:solidFill>
                  <a:schemeClr val="tx1"/>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336465" y="6186128"/>
            <a:ext cx="11638502" cy="671872"/>
          </a:xfrm>
          <a:prstGeom prst="roundRect">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ru-RU" sz="1452" b="1" i="1" u="sng"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Acknowledgments</a:t>
            </a:r>
            <a:r>
              <a:rPr lang="en-US" altLang="ru-RU" sz="1452" b="1" u="sng"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This </a:t>
            </a:r>
            <a:r>
              <a:rPr lang="en-US"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study was supported by the research project </a:t>
            </a:r>
            <a:r>
              <a:rPr lang="ro-RO" altLang="ru-RU" sz="1452"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011102 </a:t>
            </a:r>
            <a:r>
              <a:rPr lang="ro-RO"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Increasing and conservation genetic diversity, agricultural crop breeding </a:t>
            </a:r>
            <a:r>
              <a:rPr lang="ro-RO"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a:t>
            </a:r>
            <a:r>
              <a:rPr lang="ro-RO"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context of climate change</a:t>
            </a:r>
            <a:r>
              <a:rPr lang="en-US" altLang="ru-RU" sz="1452"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funded by </a:t>
            </a:r>
            <a:r>
              <a:rPr lang="ru-RU" altLang="ru-RU" sz="1452"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Ministry of Education and Research</a:t>
            </a:r>
            <a:r>
              <a:rPr lang="ro-RO" altLang="ru-RU" sz="1452"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r>
              <a:rPr lang="ru-RU" altLang="ru-RU" sz="1452"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altLang="ru-RU" sz="1452" b="1" dirty="0">
              <a:solidFill>
                <a:schemeClr val="tx1"/>
              </a:solidFill>
              <a:latin typeface="Times New Roman" panose="02020603050405020304" pitchFamily="18" charset="0"/>
              <a:cs typeface="Times New Roman" panose="02020603050405020304" pitchFamily="18" charset="0"/>
            </a:endParaRPr>
          </a:p>
          <a:p>
            <a:pPr algn="ctr"/>
            <a:endParaRPr lang="ru-RU" sz="429" dirty="0">
              <a:solidFill>
                <a:schemeClr val="tx1"/>
              </a:solidFill>
            </a:endParaRPr>
          </a:p>
        </p:txBody>
      </p:sp>
      <p:pic>
        <p:nvPicPr>
          <p:cNvPr id="18" name="Рисунок 17"/>
          <p:cNvPicPr>
            <a:picLocks noChangeAspect="1"/>
          </p:cNvPicPr>
          <p:nvPr/>
        </p:nvPicPr>
        <p:blipFill>
          <a:blip r:embed="rId4"/>
          <a:stretch>
            <a:fillRect/>
          </a:stretch>
        </p:blipFill>
        <p:spPr>
          <a:xfrm>
            <a:off x="5038531" y="2819400"/>
            <a:ext cx="2674775" cy="3413379"/>
          </a:xfrm>
          <a:prstGeom prst="rect">
            <a:avLst/>
          </a:prstGeom>
          <a:scene3d>
            <a:camera prst="orthographicFront"/>
            <a:lightRig rig="threePt" dir="t"/>
          </a:scene3d>
          <a:sp3d>
            <a:bevelT prst="angle"/>
          </a:sp3d>
        </p:spPr>
      </p:pic>
      <p:sp>
        <p:nvSpPr>
          <p:cNvPr id="2" name="Горизонтальный свиток 1"/>
          <p:cNvSpPr/>
          <p:nvPr/>
        </p:nvSpPr>
        <p:spPr>
          <a:xfrm>
            <a:off x="39436" y="2607506"/>
            <a:ext cx="4999095" cy="3625274"/>
          </a:xfrm>
          <a:prstGeom prst="horizontalScroll">
            <a:avLst/>
          </a:prstGeom>
          <a:solidFill>
            <a:schemeClr val="accent3">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286" b="1" dirty="0">
                <a:solidFill>
                  <a:schemeClr val="tx1"/>
                </a:solidFill>
                <a:latin typeface="Times New Roman" panose="02020603050405020304" pitchFamily="18" charset="0"/>
                <a:cs typeface="Times New Roman" panose="02020603050405020304" pitchFamily="18" charset="0"/>
              </a:rPr>
              <a:t>The biological material used inthis study consisted of third-year F1 hybrids derived from 4 maternal forms: Fr.1; Fr.5; Fr.8; Cr.13. As a result of the research conducd during 2025 on 5 hybrid genotypes (1Fr.1-3-22; 2Fr.5-3-7; 5Fr.8-3-19; 3Cr.13-3-10; 4Cr.13-3-24), which distinguished themselves by a high essential oil content ranging from 5.526% to 6.176%, the concentration of chemical constituents was also determined. The created and evaluated hybrids also differ in the concentration of their major components. Specifically, the concentration of linalyl acetate varied from 14.17% in the essential oil extracted from the inflorescences of hybrid 5Fr.8-3-19 to 37.180% recorded in the essential oil of hybrid 1Fr.1-3-22. </a:t>
            </a:r>
          </a:p>
        </p:txBody>
      </p:sp>
      <p:sp>
        <p:nvSpPr>
          <p:cNvPr id="3" name="Горизонтальный свиток 2"/>
          <p:cNvSpPr/>
          <p:nvPr/>
        </p:nvSpPr>
        <p:spPr>
          <a:xfrm>
            <a:off x="7713306" y="2607506"/>
            <a:ext cx="4421674" cy="3737310"/>
          </a:xfrm>
          <a:prstGeom prst="horizontalScroll">
            <a:avLst/>
          </a:prstGeom>
          <a:solidFill>
            <a:schemeClr val="accent3">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286" b="1" dirty="0">
                <a:solidFill>
                  <a:schemeClr val="tx1"/>
                </a:solidFill>
                <a:latin typeface="Times New Roman" panose="02020603050405020304" pitchFamily="18" charset="0"/>
                <a:cs typeface="Times New Roman" panose="02020603050405020304" pitchFamily="18" charset="0"/>
              </a:rPr>
              <a:t>The concentration of linalool in the essential oil obtained from the inflorescences ranged from 28.31% in hybrid 1Fr.1-3-22 to 69.51% in hybrid 5Fr.8-3-19. The proportion of the main components of the lavender essential oil in the hybrids derived from the Cr.13 form amounted to 75.67% in genotype 4Cr.13-2-24 and 76.07% in 3Cr.13-3-10, including linalool at 45.68% and 46.13%, and linalyl acetate at 29.99% and 29.94%, respectively. </a:t>
            </a:r>
          </a:p>
          <a:p>
            <a:pPr algn="just"/>
            <a:r>
              <a:rPr lang="ro-RO" sz="1400" b="1" i="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Conclusion</a:t>
            </a:r>
            <a:r>
              <a:rPr lang="ro-RO" sz="1400" b="1"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en-US" sz="1400" b="1" i="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286" b="1" dirty="0" smtClean="0">
                <a:solidFill>
                  <a:schemeClr val="tx1"/>
                </a:solidFill>
                <a:latin typeface="Times New Roman" panose="02020603050405020304" pitchFamily="18" charset="0"/>
                <a:cs typeface="Times New Roman" panose="02020603050405020304" pitchFamily="18" charset="0"/>
              </a:rPr>
              <a:t>The </a:t>
            </a:r>
            <a:r>
              <a:rPr lang="en-US" sz="1286" b="1" dirty="0">
                <a:solidFill>
                  <a:schemeClr val="tx1"/>
                </a:solidFill>
                <a:latin typeface="Times New Roman" panose="02020603050405020304" pitchFamily="18" charset="0"/>
                <a:cs typeface="Times New Roman" panose="02020603050405020304" pitchFamily="18" charset="0"/>
              </a:rPr>
              <a:t>quality of the essential oil in the evaluated hybrids is high, with a pleasant characteristic lavender fragrance and optimal concentrations of the main chemical components.</a:t>
            </a:r>
          </a:p>
        </p:txBody>
      </p:sp>
    </p:spTree>
    <p:extLst>
      <p:ext uri="{BB962C8B-B14F-4D97-AF65-F5344CB8AC3E}">
        <p14:creationId xmlns:p14="http://schemas.microsoft.com/office/powerpoint/2010/main" val="4022405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2737</TotalTime>
  <Words>376</Words>
  <Application>Microsoft Office PowerPoint</Application>
  <PresentationFormat>Широкоэкранный</PresentationFormat>
  <Paragraphs>12</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BalmusZ</dc:creator>
  <cp:lastModifiedBy>Violeta</cp:lastModifiedBy>
  <cp:revision>121</cp:revision>
  <dcterms:created xsi:type="dcterms:W3CDTF">2024-09-09T09:12:02Z</dcterms:created>
  <dcterms:modified xsi:type="dcterms:W3CDTF">2026-09-11T09:29:49Z</dcterms:modified>
</cp:coreProperties>
</file>