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C2F9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1E8A8-48A8-4F03-9E04-52134D92873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948E-722D-4CD1-A7D9-6F5B4B3D2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298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1E8A8-48A8-4F03-9E04-52134D92873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948E-722D-4CD1-A7D9-6F5B4B3D2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74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1E8A8-48A8-4F03-9E04-52134D92873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948E-722D-4CD1-A7D9-6F5B4B3D2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42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1E8A8-48A8-4F03-9E04-52134D92873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948E-722D-4CD1-A7D9-6F5B4B3D2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5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1E8A8-48A8-4F03-9E04-52134D92873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948E-722D-4CD1-A7D9-6F5B4B3D2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97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1E8A8-48A8-4F03-9E04-52134D92873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948E-722D-4CD1-A7D9-6F5B4B3D2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041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1E8A8-48A8-4F03-9E04-52134D92873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948E-722D-4CD1-A7D9-6F5B4B3D2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254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1E8A8-48A8-4F03-9E04-52134D92873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948E-722D-4CD1-A7D9-6F5B4B3D2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35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1E8A8-48A8-4F03-9E04-52134D92873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948E-722D-4CD1-A7D9-6F5B4B3D2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2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1E8A8-48A8-4F03-9E04-52134D92873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948E-722D-4CD1-A7D9-6F5B4B3D2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395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1E8A8-48A8-4F03-9E04-52134D92873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A948E-722D-4CD1-A7D9-6F5B4B3D2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883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1E8A8-48A8-4F03-9E04-52134D92873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A948E-722D-4CD1-A7D9-6F5B4B3D2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72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3"/>
          <p:cNvPicPr>
            <a:picLocks noChangeAspect="1"/>
          </p:cNvPicPr>
          <p:nvPr/>
        </p:nvPicPr>
        <p:blipFill rotWithShape="1">
          <a:blip r:embed="rId2"/>
          <a:srcRect l="18884" r="9558" b="82524"/>
          <a:stretch/>
        </p:blipFill>
        <p:spPr>
          <a:xfrm>
            <a:off x="11732" y="0"/>
            <a:ext cx="12180268" cy="1370393"/>
          </a:xfrm>
          <a:prstGeom prst="rect">
            <a:avLst/>
          </a:prstGeom>
          <a:solidFill>
            <a:srgbClr val="0070C0"/>
          </a:solidFill>
        </p:spPr>
      </p:pic>
      <p:sp>
        <p:nvSpPr>
          <p:cNvPr id="5" name="Прямоугольник 4"/>
          <p:cNvSpPr/>
          <p:nvPr/>
        </p:nvSpPr>
        <p:spPr>
          <a:xfrm>
            <a:off x="2686050" y="17069"/>
            <a:ext cx="6751864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000" b="1" kern="18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 APPROACHES TO</a:t>
            </a:r>
            <a:r>
              <a:rPr lang="en-US" sz="2000" b="1" i="1" kern="18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VITRO</a:t>
            </a:r>
            <a:r>
              <a:rPr lang="en-US" sz="2000" b="1" kern="1800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CULTURES OF PROMISING MEDICINAL PLANTS</a:t>
            </a:r>
            <a:endParaRPr lang="en-US" sz="2800" dirty="0">
              <a:solidFill>
                <a:schemeClr val="bg1"/>
              </a:solidFill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03021" y="702128"/>
            <a:ext cx="7230836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PT" sz="1200" b="1" u="sng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Tatiana Calalb</a:t>
            </a:r>
            <a:r>
              <a:rPr lang="it-IT" sz="1200" b="1" u="sng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pt-PT" sz="1200" b="1" u="sng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pt-PT" sz="1200" b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Cornelia Fursenco, Angelica Ohindovschi, Mariana Lozinschi, Iulia Bozbei, </a:t>
            </a:r>
            <a:r>
              <a:rPr lang="en-US" sz="1200" b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Alina Bogdan</a:t>
            </a:r>
            <a:endParaRPr lang="en-US" sz="12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03021" y="992079"/>
            <a:ext cx="73396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Plant Biotechnology Laboratory, Center for Drug Development, </a:t>
            </a:r>
            <a:r>
              <a:rPr lang="en-US" sz="1100" i="1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Nicolae</a:t>
            </a:r>
            <a:r>
              <a:rPr lang="en-US" sz="1100" i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Testemitanu</a:t>
            </a:r>
            <a:r>
              <a:rPr lang="en-US" sz="1100" i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SUMPh</a:t>
            </a:r>
            <a:r>
              <a:rPr lang="en-US" sz="1100" i="1" dirty="0">
                <a:solidFill>
                  <a:schemeClr val="bg1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, Chisinau, Republic of Moldova</a:t>
            </a:r>
            <a:endParaRPr lang="en-US" sz="1100" i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1718733"/>
            <a:ext cx="2686050" cy="51392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2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1732" y="1395791"/>
            <a:ext cx="2686050" cy="31447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o-RO" sz="14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AIM OF THE STUDY</a:t>
            </a:r>
            <a:endParaRPr lang="en-US" sz="1400" b="1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6284" y="1757609"/>
            <a:ext cx="268605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1100" b="1" dirty="0">
                <a:latin typeface="Cambria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lang="en-US" sz="1100" b="1" dirty="0">
                <a:latin typeface="Cambria" panose="020405030504060302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o-RO" sz="1100" b="1" dirty="0">
                <a:latin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ru-RU" sz="1100" b="1" dirty="0">
                <a:latin typeface="Cambria" panose="02040503050406030204" pitchFamily="18" charset="0"/>
                <a:cs typeface="Times New Roman" panose="02020603050405020304" pitchFamily="18" charset="0"/>
              </a:rPr>
              <a:t>The aim</a:t>
            </a:r>
            <a:r>
              <a:rPr lang="en-US" sz="1100" b="1" dirty="0">
                <a:latin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o test modern</a:t>
            </a:r>
            <a:endParaRPr lang="en-US" sz="11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approaches for the initiation of 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in vitro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 cultures of </a:t>
            </a:r>
            <a:r>
              <a:rPr lang="en-US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MP 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with pharmaceutical potential and to optimize the factors influencing culture establishment </a:t>
            </a:r>
            <a:r>
              <a:rPr lang="en-US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in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the Plant Biotechnology Laboratory of the Center for Drug Development, 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Nicolae Testemitanu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SUMPh. </a:t>
            </a:r>
            <a:endParaRPr lang="en-US" sz="11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100" dirty="0">
              <a:latin typeface="Cambria" panose="02040503050406030204" pitchFamily="18" charset="0"/>
            </a:endParaRPr>
          </a:p>
        </p:txBody>
      </p:sp>
      <p:pic>
        <p:nvPicPr>
          <p:cNvPr id="51" name="Изображение 23" descr="b0d5643a-b21c-4bcc-9616-8c82af9ee1c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85" y="3428999"/>
            <a:ext cx="2293806" cy="3382839"/>
          </a:xfrm>
          <a:prstGeom prst="rect">
            <a:avLst/>
          </a:prstGeom>
        </p:spPr>
      </p:pic>
      <p:sp>
        <p:nvSpPr>
          <p:cNvPr id="52" name="Прямоугольник 51"/>
          <p:cNvSpPr/>
          <p:nvPr/>
        </p:nvSpPr>
        <p:spPr>
          <a:xfrm>
            <a:off x="2802467" y="1718733"/>
            <a:ext cx="2686050" cy="51392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2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802467" y="1404257"/>
            <a:ext cx="2686050" cy="31447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MATERIALS AND METHODS</a:t>
            </a:r>
            <a:endParaRPr lang="en-US" sz="1400" b="1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02467" y="1735665"/>
            <a:ext cx="268605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The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research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included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medicinal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plant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species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rich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in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biologically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active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compounds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pharmaceutical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interest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such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phenolic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compounds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Aronia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melanocarpa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Rubus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fruticosus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),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volatile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oils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Mentha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piperita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, M. 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citriodora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Origanum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vulgare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Lavandula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vera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natural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sweeteners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Stevia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rebaudiana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).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Different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explant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types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sterilization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protocols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nutrient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media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hormonal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combinations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light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conditions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were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tested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to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optimize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 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in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vitro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 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culture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initiation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n-US" sz="9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2902702" y="4013865"/>
            <a:ext cx="2474596" cy="2795477"/>
            <a:chOff x="2910204" y="3912360"/>
            <a:chExt cx="2474596" cy="2409933"/>
          </a:xfrm>
        </p:grpSpPr>
        <p:pic>
          <p:nvPicPr>
            <p:cNvPr id="57" name="Изображение 11" descr="as_photography-chokeberry-fruit-7359954_1920 (1)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10205" y="3912360"/>
              <a:ext cx="1204595" cy="803311"/>
            </a:xfrm>
            <a:prstGeom prst="rect">
              <a:avLst/>
            </a:prstGeom>
          </p:spPr>
        </p:pic>
        <p:pic>
          <p:nvPicPr>
            <p:cNvPr id="1028" name="Picture 4" descr="Shrubby Blackberry (Rubus fruticosus) Bush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59" r="13599"/>
            <a:stretch/>
          </p:blipFill>
          <p:spPr bwMode="auto">
            <a:xfrm>
              <a:off x="4114800" y="3912360"/>
              <a:ext cx="1270000" cy="803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Peppermint (Mentha x piperita)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0205" y="4715671"/>
              <a:ext cx="1204595" cy="803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диво оригано | novalek.mk - Part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4711068"/>
              <a:ext cx="1270000" cy="807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Lavandula Vera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1" t="27142" r="10565" b="11133"/>
            <a:stretch/>
          </p:blipFill>
          <p:spPr bwMode="auto">
            <a:xfrm>
              <a:off x="2910204" y="5518982"/>
              <a:ext cx="1204595" cy="803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Stevia rebaudiana Bertoni - Stevia plant - Palma Verde Exoten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79" b="20234"/>
            <a:stretch/>
          </p:blipFill>
          <p:spPr bwMode="auto">
            <a:xfrm>
              <a:off x="4114798" y="5514379"/>
              <a:ext cx="1270001" cy="803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5" name="Прямоугольник 64"/>
          <p:cNvSpPr/>
          <p:nvPr/>
        </p:nvSpPr>
        <p:spPr>
          <a:xfrm>
            <a:off x="5604934" y="1718733"/>
            <a:ext cx="3689350" cy="51392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2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5604934" y="1404257"/>
            <a:ext cx="3689350" cy="31447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RESULTS</a:t>
            </a:r>
            <a:endParaRPr lang="en-US" sz="1400" b="1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604934" y="1735665"/>
            <a:ext cx="3689350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Meristematic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explants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especially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root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apex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tissues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demonstrated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superior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viability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lower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contamination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rates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higher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regenerative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potential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compared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to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mature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leaf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tissues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Hydrogen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peroxide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10-15%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ethanol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70%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showed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the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best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balance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between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contamination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control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explant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survival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The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MS (1962)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medium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supplemented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with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optimized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hormonal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combinations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showed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the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most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favorable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results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for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culture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establishment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morphogenesis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. BAP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stimulated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shoot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formation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cell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division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while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IAA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promoted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root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initiation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biomass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development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Different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sucrose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concentrations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were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evaluated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with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30 g/L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identified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optimal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for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explant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adaptation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biomass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accumulation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in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most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species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In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addition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inoculation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techniques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explant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positioning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controlled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photoperiodic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conditions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significantly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influenced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regenerative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responses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culture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stability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during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the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early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stages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cultivation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n-US" sz="5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5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38220" y="4666011"/>
            <a:ext cx="3055172" cy="1261445"/>
          </a:xfrm>
          <a:prstGeom prst="rect">
            <a:avLst/>
          </a:prstGeom>
        </p:spPr>
      </p:pic>
      <p:pic>
        <p:nvPicPr>
          <p:cNvPr id="76" name="Изображение 20"/>
          <p:cNvPicPr>
            <a:picLocks noChangeAspect="1"/>
          </p:cNvPicPr>
          <p:nvPr/>
        </p:nvPicPr>
        <p:blipFill rotWithShape="1">
          <a:blip r:embed="rId11"/>
          <a:srcRect t="9629" b="29831"/>
          <a:stretch/>
        </p:blipFill>
        <p:spPr>
          <a:xfrm>
            <a:off x="5938221" y="5912497"/>
            <a:ext cx="3055172" cy="896845"/>
          </a:xfrm>
          <a:prstGeom prst="rect">
            <a:avLst/>
          </a:prstGeom>
        </p:spPr>
      </p:pic>
      <p:sp>
        <p:nvSpPr>
          <p:cNvPr id="77" name="Прямоугольник 76"/>
          <p:cNvSpPr/>
          <p:nvPr/>
        </p:nvSpPr>
        <p:spPr>
          <a:xfrm>
            <a:off x="9410701" y="1718733"/>
            <a:ext cx="2778880" cy="51392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2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9410701" y="1404257"/>
            <a:ext cx="2778880" cy="31447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CONCLUSIONS</a:t>
            </a:r>
            <a:endParaRPr lang="en-US" sz="1400" b="1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9410701" y="1735665"/>
            <a:ext cx="2778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Successful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initiation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medicinal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plant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 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in</a:t>
            </a:r>
            <a:r>
              <a:rPr lang="ru-RU" sz="1100" i="1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vitro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 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cultures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depends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the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optimization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explant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selection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sterilization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procedures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nutrient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media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culture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conditions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The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optimal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parameters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were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species-specific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closely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related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to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the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phytochemical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characteristics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each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medicinal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plant</a:t>
            </a:r>
            <a:r>
              <a:rPr lang="ru-RU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413120" y="5296733"/>
            <a:ext cx="2778880" cy="31447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ACKNOWLEDGEMENTS</a:t>
            </a:r>
            <a:endParaRPr lang="en-US" sz="1400" b="1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89533" y="5624402"/>
            <a:ext cx="2778880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1100" dirty="0">
                <a:latin typeface="Cambria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lang="en-US" sz="1000" dirty="0">
                <a:latin typeface="Cambria" panose="02040503050406030204" pitchFamily="18" charset="0"/>
                <a:cs typeface="Times New Roman" panose="02020603050405020304" pitchFamily="18" charset="0"/>
              </a:rPr>
              <a:t>This study was supported by the research project code 080301: “Development, analysis, standardization, and quality control of single-ingredient and combined pharmaceutical products and dietary supplements of synthetic and natural origin” funded by </a:t>
            </a:r>
            <a:r>
              <a:rPr lang="ru-RU" sz="10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Nicolae</a:t>
            </a:r>
            <a:r>
              <a:rPr lang="ru-RU" sz="1000" i="1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000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Testemitanu</a:t>
            </a:r>
            <a:r>
              <a:rPr lang="ru-RU" sz="10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SUMPh</a:t>
            </a:r>
            <a:r>
              <a:rPr lang="ru-RU" sz="1000" dirty="0">
                <a:latin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n-US" sz="10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7" t="16753" r="18890"/>
          <a:stretch/>
        </p:blipFill>
        <p:spPr>
          <a:xfrm rot="5400000">
            <a:off x="9691867" y="3172311"/>
            <a:ext cx="1028699" cy="112184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3"/>
          <a:stretch/>
        </p:blipFill>
        <p:spPr>
          <a:xfrm>
            <a:off x="10757457" y="3217758"/>
            <a:ext cx="1121842" cy="10273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10" b="11033"/>
          <a:stretch/>
        </p:blipFill>
        <p:spPr>
          <a:xfrm>
            <a:off x="9645295" y="4241218"/>
            <a:ext cx="1121844" cy="9307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" t="27484" r="4167" b="10713"/>
          <a:stretch/>
        </p:blipFill>
        <p:spPr>
          <a:xfrm>
            <a:off x="10767139" y="4251695"/>
            <a:ext cx="1121843" cy="930728"/>
          </a:xfrm>
          <a:prstGeom prst="rect">
            <a:avLst/>
          </a:prstGeom>
        </p:spPr>
      </p:pic>
      <p:pic>
        <p:nvPicPr>
          <p:cNvPr id="1025" name="Picture 1" descr="page1image43803376">
            <a:extLst>
              <a:ext uri="{FF2B5EF4-FFF2-40B4-BE49-F238E27FC236}">
                <a16:creationId xmlns:a16="http://schemas.microsoft.com/office/drawing/2014/main" id="{26AECE18-48FC-BAE5-6650-D7C1C79E8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8" y="81338"/>
            <a:ext cx="1263110" cy="124158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6" name="Picture 2" descr="page1image43125184">
            <a:extLst>
              <a:ext uri="{FF2B5EF4-FFF2-40B4-BE49-F238E27FC236}">
                <a16:creationId xmlns:a16="http://schemas.microsoft.com/office/drawing/2014/main" id="{1E096ED7-D044-0274-F508-DD4C4E9F4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" y="1438887"/>
            <a:ext cx="721610" cy="65859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Imagine 9">
            <a:extLst>
              <a:ext uri="{FF2B5EF4-FFF2-40B4-BE49-F238E27FC236}">
                <a16:creationId xmlns:a16="http://schemas.microsoft.com/office/drawing/2014/main" id="{F73233D5-B7BD-3465-457A-45BB3F9D7E2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85579" y="117497"/>
            <a:ext cx="1054699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0539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396</Words>
  <Application>Microsoft Office PowerPoint</Application>
  <PresentationFormat>Ecran lat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4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Тема Office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User</cp:lastModifiedBy>
  <cp:revision>18</cp:revision>
  <dcterms:created xsi:type="dcterms:W3CDTF">2026-09-11T13:37:54Z</dcterms:created>
  <dcterms:modified xsi:type="dcterms:W3CDTF">2026-09-15T07:09:59Z</dcterms:modified>
</cp:coreProperties>
</file>