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
  </p:notesMasterIdLst>
  <p:sldIdLst>
    <p:sldId id="256"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4F8F"/>
    <a:srgbClr val="BBCAE9"/>
    <a:srgbClr val="BBCAEB"/>
    <a:srgbClr val="00C5B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 mediu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9804" autoAdjust="0"/>
  </p:normalViewPr>
  <p:slideViewPr>
    <p:cSldViewPr snapToGrid="0">
      <p:cViewPr>
        <p:scale>
          <a:sx n="80" d="100"/>
          <a:sy n="80" d="100"/>
        </p:scale>
        <p:origin x="6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0NoLn">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NoLn">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tNode1NoLn">
    <dgm:fillClrLst meth="repeat">
      <a:schemeClr val="lt1">
        <a:tint val="75000"/>
      </a:schemeClr>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2NoLn">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NoLn">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NoLn">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meth="repeat">
      <a:schemeClr val="dk1"/>
    </dgm:txFillClrLst>
    <dgm:txEffectClrLst/>
  </dgm:styleLbl>
</dgm:colorsDef>
</file>

<file path=ppt/diagrams/data1.xml><?xml version="1.0" encoding="utf-8"?>
<dgm:dataModel xmlns:dgm="http://schemas.openxmlformats.org/drawingml/2006/diagram" xmlns:a="http://schemas.openxmlformats.org/drawingml/2006/main">
  <dgm:ptLst>
    <dgm:pt modelId="{7255B5EA-9E62-448B-A625-E5CAC083151F}" type="doc">
      <dgm:prSet loTypeId="urn:microsoft.com/office/officeart/2005/8/layout/process1" loCatId="process" qsTypeId="urn:microsoft.com/office/officeart/2005/8/quickstyle/simple5" qsCatId="simple" csTypeId="urn:microsoft.com/office/officeart/2005/8/colors/accent4_1" csCatId="accent4" phldr="1"/>
      <dgm:spPr/>
      <dgm:t>
        <a:bodyPr/>
        <a:lstStyle/>
        <a:p>
          <a:endParaRPr lang="ro-RO"/>
        </a:p>
      </dgm:t>
    </dgm:pt>
    <dgm:pt modelId="{C3F980E4-9098-4D6E-9260-87ED1F5DE186}">
      <dgm:prSet phldrT="[Text]" custT="1"/>
      <dgm:spPr/>
      <dgm:t>
        <a:bodyPr/>
        <a:lstStyle/>
        <a:p>
          <a:pPr>
            <a:buNone/>
          </a:pPr>
          <a:r>
            <a:rPr lang="ro-RO" sz="1200" b="1" dirty="0">
              <a:solidFill>
                <a:srgbClr val="002060"/>
              </a:solidFill>
              <a:latin typeface="Times New Roman" panose="02020603050405020304" pitchFamily="18" charset="0"/>
              <a:cs typeface="Times New Roman" panose="02020603050405020304" pitchFamily="18" charset="0"/>
            </a:rPr>
            <a:t>1</a:t>
          </a:r>
          <a:r>
            <a:rPr lang="en-US" sz="1200" b="1" dirty="0">
              <a:solidFill>
                <a:srgbClr val="002060"/>
              </a:solidFill>
              <a:latin typeface="Times New Roman" panose="02020603050405020304" pitchFamily="18" charset="0"/>
              <a:cs typeface="Times New Roman" panose="02020603050405020304" pitchFamily="18" charset="0"/>
            </a:rPr>
            <a:t>05</a:t>
          </a:r>
          <a:r>
            <a:rPr lang="ro-RO" sz="1200" b="1" dirty="0">
              <a:solidFill>
                <a:srgbClr val="002060"/>
              </a:solidFill>
              <a:latin typeface="Times New Roman" panose="02020603050405020304" pitchFamily="18" charset="0"/>
              <a:cs typeface="Times New Roman" panose="02020603050405020304" pitchFamily="18" charset="0"/>
            </a:rPr>
            <a:t> </a:t>
          </a:r>
          <a:r>
            <a:rPr lang="ro-RO" sz="1200" b="1" dirty="0" err="1">
              <a:solidFill>
                <a:srgbClr val="002060"/>
              </a:solidFill>
              <a:latin typeface="Times New Roman" panose="02020603050405020304" pitchFamily="18" charset="0"/>
              <a:cs typeface="Times New Roman" panose="02020603050405020304" pitchFamily="18" charset="0"/>
            </a:rPr>
            <a:t>children</a:t>
          </a:r>
          <a:br>
            <a:rPr lang="ro-RO" sz="1200" dirty="0">
              <a:solidFill>
                <a:srgbClr val="002060"/>
              </a:solidFill>
              <a:latin typeface="Times New Roman" panose="02020603050405020304" pitchFamily="18" charset="0"/>
              <a:cs typeface="Times New Roman" panose="02020603050405020304" pitchFamily="18" charset="0"/>
            </a:rPr>
          </a:br>
          <a:r>
            <a:rPr lang="ro-RO" sz="1200" i="1" dirty="0" err="1">
              <a:solidFill>
                <a:srgbClr val="002060"/>
              </a:solidFill>
              <a:latin typeface="Times New Roman" panose="02020603050405020304" pitchFamily="18" charset="0"/>
              <a:cs typeface="Times New Roman" panose="02020603050405020304" pitchFamily="18" charset="0"/>
            </a:rPr>
            <a:t>Observational</a:t>
          </a:r>
          <a:r>
            <a:rPr lang="ro-RO" sz="1200" i="1" dirty="0">
              <a:solidFill>
                <a:srgbClr val="002060"/>
              </a:solidFill>
              <a:latin typeface="Times New Roman" panose="02020603050405020304" pitchFamily="18" charset="0"/>
              <a:cs typeface="Times New Roman" panose="02020603050405020304" pitchFamily="18" charset="0"/>
            </a:rPr>
            <a:t> </a:t>
          </a:r>
          <a:r>
            <a:rPr lang="ro-RO" sz="1200" i="1" dirty="0" err="1">
              <a:solidFill>
                <a:srgbClr val="002060"/>
              </a:solidFill>
              <a:latin typeface="Times New Roman" panose="02020603050405020304" pitchFamily="18" charset="0"/>
              <a:cs typeface="Times New Roman" panose="02020603050405020304" pitchFamily="18" charset="0"/>
            </a:rPr>
            <a:t>analytical</a:t>
          </a:r>
          <a:r>
            <a:rPr lang="ro-RO" sz="1200" i="1" dirty="0">
              <a:solidFill>
                <a:srgbClr val="002060"/>
              </a:solidFill>
              <a:latin typeface="Times New Roman" panose="02020603050405020304" pitchFamily="18" charset="0"/>
              <a:cs typeface="Times New Roman" panose="02020603050405020304" pitchFamily="18" charset="0"/>
            </a:rPr>
            <a:t> </a:t>
          </a:r>
          <a:r>
            <a:rPr lang="ro-RO" sz="1200" i="1" dirty="0" err="1">
              <a:solidFill>
                <a:srgbClr val="002060"/>
              </a:solidFill>
              <a:latin typeface="Times New Roman" panose="02020603050405020304" pitchFamily="18" charset="0"/>
              <a:cs typeface="Times New Roman" panose="02020603050405020304" pitchFamily="18" charset="0"/>
            </a:rPr>
            <a:t>cohort</a:t>
          </a:r>
          <a:r>
            <a:rPr lang="ro-RO" sz="1200" i="1" dirty="0">
              <a:solidFill>
                <a:srgbClr val="002060"/>
              </a:solidFill>
              <a:latin typeface="Times New Roman" panose="02020603050405020304" pitchFamily="18" charset="0"/>
              <a:cs typeface="Times New Roman" panose="02020603050405020304" pitchFamily="18" charset="0"/>
            </a:rPr>
            <a:t> </a:t>
          </a:r>
          <a:r>
            <a:rPr lang="ro-RO" sz="1200" i="1" dirty="0" err="1">
              <a:solidFill>
                <a:srgbClr val="002060"/>
              </a:solidFill>
              <a:latin typeface="Times New Roman" panose="02020603050405020304" pitchFamily="18" charset="0"/>
              <a:cs typeface="Times New Roman" panose="02020603050405020304" pitchFamily="18" charset="0"/>
            </a:rPr>
            <a:t>study</a:t>
          </a:r>
          <a:r>
            <a:rPr lang="ro-RO" sz="1200" i="1" dirty="0">
              <a:solidFill>
                <a:srgbClr val="002060"/>
              </a:solidFill>
              <a:latin typeface="Times New Roman" panose="02020603050405020304" pitchFamily="18" charset="0"/>
              <a:cs typeface="Times New Roman" panose="02020603050405020304" pitchFamily="18" charset="0"/>
            </a:rPr>
            <a:t> </a:t>
          </a:r>
          <a:r>
            <a:rPr lang="ro-RO" sz="1200" i="1" dirty="0" err="1">
              <a:solidFill>
                <a:srgbClr val="002060"/>
              </a:solidFill>
              <a:latin typeface="Times New Roman" panose="02020603050405020304" pitchFamily="18" charset="0"/>
              <a:cs typeface="Times New Roman" panose="02020603050405020304" pitchFamily="18" charset="0"/>
            </a:rPr>
            <a:t>conducted</a:t>
          </a:r>
          <a:r>
            <a:rPr lang="ro-RO" sz="1200" i="1" dirty="0">
              <a:solidFill>
                <a:srgbClr val="002060"/>
              </a:solidFill>
              <a:latin typeface="Times New Roman" panose="02020603050405020304" pitchFamily="18" charset="0"/>
              <a:cs typeface="Times New Roman" panose="02020603050405020304" pitchFamily="18" charset="0"/>
            </a:rPr>
            <a:t> in </a:t>
          </a:r>
          <a:r>
            <a:rPr lang="ro-RO" sz="1200" i="1" dirty="0" err="1">
              <a:solidFill>
                <a:srgbClr val="002060"/>
              </a:solidFill>
              <a:latin typeface="Times New Roman" panose="02020603050405020304" pitchFamily="18" charset="0"/>
              <a:cs typeface="Times New Roman" panose="02020603050405020304" pitchFamily="18" charset="0"/>
            </a:rPr>
            <a:t>primary</a:t>
          </a:r>
          <a:r>
            <a:rPr lang="ro-RO" sz="1200" i="1" dirty="0">
              <a:solidFill>
                <a:srgbClr val="002060"/>
              </a:solidFill>
              <a:latin typeface="Times New Roman" panose="02020603050405020304" pitchFamily="18" charset="0"/>
              <a:cs typeface="Times New Roman" panose="02020603050405020304" pitchFamily="18" charset="0"/>
            </a:rPr>
            <a:t> </a:t>
          </a:r>
          <a:r>
            <a:rPr lang="ro-RO" sz="1200" i="1" dirty="0" err="1">
              <a:solidFill>
                <a:srgbClr val="002060"/>
              </a:solidFill>
              <a:latin typeface="Times New Roman" panose="02020603050405020304" pitchFamily="18" charset="0"/>
              <a:cs typeface="Times New Roman" panose="02020603050405020304" pitchFamily="18" charset="0"/>
            </a:rPr>
            <a:t>healthcare</a:t>
          </a:r>
          <a:endParaRPr lang="ro-RO" sz="1200" dirty="0">
            <a:solidFill>
              <a:srgbClr val="002060"/>
            </a:solidFill>
            <a:latin typeface="Times New Roman" panose="02020603050405020304" pitchFamily="18" charset="0"/>
            <a:cs typeface="Times New Roman" panose="02020603050405020304" pitchFamily="18" charset="0"/>
          </a:endParaRPr>
        </a:p>
      </dgm:t>
    </dgm:pt>
    <dgm:pt modelId="{AF6EBBA4-8BEE-4F1B-8454-893AD0B09651}" type="parTrans" cxnId="{AA837799-5310-4F4A-8CBE-3E518D9DED93}">
      <dgm:prSet/>
      <dgm:spPr/>
      <dgm:t>
        <a:bodyPr/>
        <a:lstStyle/>
        <a:p>
          <a:endParaRPr lang="ro-RO"/>
        </a:p>
      </dgm:t>
    </dgm:pt>
    <dgm:pt modelId="{840A7552-57CE-48E4-B1C2-58CF5968BB80}" type="sibTrans" cxnId="{AA837799-5310-4F4A-8CBE-3E518D9DED93}">
      <dgm:prSet/>
      <dgm:spPr/>
      <dgm:t>
        <a:bodyPr/>
        <a:lstStyle/>
        <a:p>
          <a:endParaRPr lang="ro-RO"/>
        </a:p>
      </dgm:t>
    </dgm:pt>
    <dgm:pt modelId="{83CBB52F-478F-4D2D-BB6D-86B68A3BA879}">
      <dgm:prSet phldrT="[Text]" custT="1"/>
      <dgm:spPr/>
      <dgm:t>
        <a:bodyPr/>
        <a:lstStyle/>
        <a:p>
          <a:pPr>
            <a:buNone/>
          </a:pPr>
          <a:r>
            <a:rPr lang="ro-RO" sz="1200" b="1" dirty="0" err="1">
              <a:solidFill>
                <a:srgbClr val="002060"/>
              </a:solidFill>
              <a:latin typeface="Times New Roman" panose="02020603050405020304" pitchFamily="18" charset="0"/>
              <a:cs typeface="Times New Roman" panose="02020603050405020304" pitchFamily="18" charset="0"/>
            </a:rPr>
            <a:t>Gut</a:t>
          </a:r>
          <a:r>
            <a:rPr lang="ro-RO" sz="1200" b="1" dirty="0">
              <a:solidFill>
                <a:srgbClr val="002060"/>
              </a:solidFill>
              <a:latin typeface="Times New Roman" panose="02020603050405020304" pitchFamily="18" charset="0"/>
              <a:cs typeface="Times New Roman" panose="02020603050405020304" pitchFamily="18" charset="0"/>
            </a:rPr>
            <a:t> </a:t>
          </a:r>
          <a:r>
            <a:rPr lang="ro-RO" sz="1200" b="1" dirty="0" err="1">
              <a:solidFill>
                <a:srgbClr val="002060"/>
              </a:solidFill>
              <a:latin typeface="Times New Roman" panose="02020603050405020304" pitchFamily="18" charset="0"/>
              <a:cs typeface="Times New Roman" panose="02020603050405020304" pitchFamily="18" charset="0"/>
            </a:rPr>
            <a:t>microbiome</a:t>
          </a:r>
          <a:r>
            <a:rPr lang="ro-RO" sz="1200" b="1" dirty="0">
              <a:solidFill>
                <a:srgbClr val="002060"/>
              </a:solidFill>
              <a:latin typeface="Times New Roman" panose="02020603050405020304" pitchFamily="18" charset="0"/>
              <a:cs typeface="Times New Roman" panose="02020603050405020304" pitchFamily="18" charset="0"/>
            </a:rPr>
            <a:t> </a:t>
          </a:r>
          <a:r>
            <a:rPr lang="ro-RO" sz="1200" b="1" dirty="0" err="1">
              <a:solidFill>
                <a:srgbClr val="002060"/>
              </a:solidFill>
              <a:latin typeface="Times New Roman" panose="02020603050405020304" pitchFamily="18" charset="0"/>
              <a:cs typeface="Times New Roman" panose="02020603050405020304" pitchFamily="18" charset="0"/>
            </a:rPr>
            <a:t>analysis</a:t>
          </a:r>
          <a:r>
            <a:rPr lang="ro-RO" sz="1200" b="1" dirty="0">
              <a:solidFill>
                <a:srgbClr val="002060"/>
              </a:solidFill>
              <a:latin typeface="Times New Roman" panose="02020603050405020304" pitchFamily="18" charset="0"/>
              <a:cs typeface="Times New Roman" panose="02020603050405020304" pitchFamily="18" charset="0"/>
            </a:rPr>
            <a:t> – </a:t>
          </a:r>
          <a:br>
            <a:rPr lang="ro-RO" sz="1200" dirty="0">
              <a:solidFill>
                <a:srgbClr val="002060"/>
              </a:solidFill>
              <a:latin typeface="Times New Roman" panose="02020603050405020304" pitchFamily="18" charset="0"/>
              <a:cs typeface="Times New Roman" panose="02020603050405020304" pitchFamily="18" charset="0"/>
            </a:rPr>
          </a:br>
          <a:r>
            <a:rPr lang="ro-RO" sz="1200" i="1" dirty="0">
              <a:solidFill>
                <a:srgbClr val="002060"/>
              </a:solidFill>
              <a:latin typeface="Times New Roman" panose="02020603050405020304" pitchFamily="18" charset="0"/>
              <a:cs typeface="Times New Roman" panose="02020603050405020304" pitchFamily="18" charset="0"/>
            </a:rPr>
            <a:t>Real-Time PCR</a:t>
          </a:r>
          <a:r>
            <a:rPr lang="en-US" sz="1200" i="1" dirty="0">
              <a:solidFill>
                <a:srgbClr val="002060"/>
              </a:solidFill>
              <a:latin typeface="Times New Roman" panose="02020603050405020304" pitchFamily="18" charset="0"/>
              <a:cs typeface="Times New Roman" panose="02020603050405020304" pitchFamily="18" charset="0"/>
            </a:rPr>
            <a:t>-</a:t>
          </a:r>
          <a:r>
            <a:rPr lang="ro-RO" sz="1200" i="1" dirty="0">
              <a:solidFill>
                <a:srgbClr val="002060"/>
              </a:solidFill>
              <a:latin typeface="Times New Roman" panose="02020603050405020304" pitchFamily="18" charset="0"/>
              <a:cs typeface="Times New Roman" panose="02020603050405020304" pitchFamily="18" charset="0"/>
            </a:rPr>
            <a:t> </a:t>
          </a:r>
          <a:r>
            <a:rPr lang="ro-RO" sz="1200" i="1" dirty="0" err="1">
              <a:solidFill>
                <a:srgbClr val="002060"/>
              </a:solidFill>
              <a:latin typeface="Times New Roman" panose="02020603050405020304" pitchFamily="18" charset="0"/>
              <a:cs typeface="Times New Roman" panose="02020603050405020304" pitchFamily="18" charset="0"/>
            </a:rPr>
            <a:t>bacterial</a:t>
          </a:r>
          <a:r>
            <a:rPr lang="ro-RO" sz="1200" i="1" dirty="0">
              <a:solidFill>
                <a:srgbClr val="002060"/>
              </a:solidFill>
              <a:latin typeface="Times New Roman" panose="02020603050405020304" pitchFamily="18" charset="0"/>
              <a:cs typeface="Times New Roman" panose="02020603050405020304" pitchFamily="18" charset="0"/>
            </a:rPr>
            <a:t> DNA in fecal </a:t>
          </a:r>
          <a:r>
            <a:rPr lang="ro-RO" sz="1200" i="1" dirty="0" err="1">
              <a:solidFill>
                <a:srgbClr val="002060"/>
              </a:solidFill>
              <a:latin typeface="Times New Roman" panose="02020603050405020304" pitchFamily="18" charset="0"/>
              <a:cs typeface="Times New Roman" panose="02020603050405020304" pitchFamily="18" charset="0"/>
            </a:rPr>
            <a:t>samples</a:t>
          </a:r>
          <a:endParaRPr lang="ro-RO" sz="1200" dirty="0">
            <a:solidFill>
              <a:srgbClr val="002060"/>
            </a:solidFill>
            <a:latin typeface="Times New Roman" panose="02020603050405020304" pitchFamily="18" charset="0"/>
            <a:cs typeface="Times New Roman" panose="02020603050405020304" pitchFamily="18" charset="0"/>
          </a:endParaRPr>
        </a:p>
      </dgm:t>
    </dgm:pt>
    <dgm:pt modelId="{65B34DB0-A656-4218-8D5D-245A78CC7034}" type="parTrans" cxnId="{89E832BD-3649-44FC-BE94-CF9DDB636732}">
      <dgm:prSet/>
      <dgm:spPr/>
      <dgm:t>
        <a:bodyPr/>
        <a:lstStyle/>
        <a:p>
          <a:endParaRPr lang="ro-RO"/>
        </a:p>
      </dgm:t>
    </dgm:pt>
    <dgm:pt modelId="{E7AADAEF-9663-4F44-AE49-EE08700CED22}" type="sibTrans" cxnId="{89E832BD-3649-44FC-BE94-CF9DDB636732}">
      <dgm:prSet/>
      <dgm:spPr/>
      <dgm:t>
        <a:bodyPr/>
        <a:lstStyle/>
        <a:p>
          <a:endParaRPr lang="ro-RO"/>
        </a:p>
      </dgm:t>
    </dgm:pt>
    <dgm:pt modelId="{CFBB5E74-3379-46E9-86EC-A3D5DCD5A13B}">
      <dgm:prSet phldrT="[Text]" custT="1"/>
      <dgm:spPr/>
      <dgm:t>
        <a:bodyPr/>
        <a:lstStyle/>
        <a:p>
          <a:pPr>
            <a:buNone/>
          </a:pPr>
          <a:r>
            <a:rPr lang="ro-RO" sz="1200" b="1" dirty="0" err="1">
              <a:solidFill>
                <a:srgbClr val="002060"/>
              </a:solidFill>
              <a:latin typeface="Times New Roman" panose="02020603050405020304" pitchFamily="18" charset="0"/>
              <a:cs typeface="Times New Roman" panose="02020603050405020304" pitchFamily="18" charset="0"/>
            </a:rPr>
            <a:t>Statistical</a:t>
          </a:r>
          <a:r>
            <a:rPr lang="ro-RO" sz="1200" b="1" dirty="0">
              <a:solidFill>
                <a:srgbClr val="002060"/>
              </a:solidFill>
              <a:latin typeface="Times New Roman" panose="02020603050405020304" pitchFamily="18" charset="0"/>
              <a:cs typeface="Times New Roman" panose="02020603050405020304" pitchFamily="18" charset="0"/>
            </a:rPr>
            <a:t> </a:t>
          </a:r>
          <a:r>
            <a:rPr lang="ro-RO" sz="1200" b="1" dirty="0" err="1">
              <a:solidFill>
                <a:srgbClr val="002060"/>
              </a:solidFill>
              <a:latin typeface="Times New Roman" panose="02020603050405020304" pitchFamily="18" charset="0"/>
              <a:cs typeface="Times New Roman" panose="02020603050405020304" pitchFamily="18" charset="0"/>
            </a:rPr>
            <a:t>analysis</a:t>
          </a:r>
          <a:br>
            <a:rPr lang="ro-RO" sz="1200" dirty="0">
              <a:solidFill>
                <a:srgbClr val="002060"/>
              </a:solidFill>
              <a:latin typeface="Times New Roman" panose="02020603050405020304" pitchFamily="18" charset="0"/>
              <a:cs typeface="Times New Roman" panose="02020603050405020304" pitchFamily="18" charset="0"/>
            </a:rPr>
          </a:br>
          <a:r>
            <a:rPr lang="ro-RO" sz="1200" i="1" dirty="0">
              <a:solidFill>
                <a:srgbClr val="002060"/>
              </a:solidFill>
              <a:latin typeface="Times New Roman" panose="02020603050405020304" pitchFamily="18" charset="0"/>
              <a:cs typeface="Times New Roman" panose="02020603050405020304" pitchFamily="18" charset="0"/>
            </a:rPr>
            <a:t>Microsoft Excel 365</a:t>
          </a:r>
          <a:endParaRPr lang="ro-RO" sz="1200" dirty="0">
            <a:solidFill>
              <a:srgbClr val="002060"/>
            </a:solidFill>
            <a:latin typeface="Times New Roman" panose="02020603050405020304" pitchFamily="18" charset="0"/>
            <a:cs typeface="Times New Roman" panose="02020603050405020304" pitchFamily="18" charset="0"/>
          </a:endParaRPr>
        </a:p>
      </dgm:t>
    </dgm:pt>
    <dgm:pt modelId="{50ACCBFF-1AA3-4ECF-A585-6BC53E2EA1F8}" type="parTrans" cxnId="{14FDAD49-6CDD-4B70-896C-A316F4752B5F}">
      <dgm:prSet/>
      <dgm:spPr/>
      <dgm:t>
        <a:bodyPr/>
        <a:lstStyle/>
        <a:p>
          <a:endParaRPr lang="ro-RO"/>
        </a:p>
      </dgm:t>
    </dgm:pt>
    <dgm:pt modelId="{3D8A9ECE-BFD1-4194-80F0-C9A041F28D65}" type="sibTrans" cxnId="{14FDAD49-6CDD-4B70-896C-A316F4752B5F}">
      <dgm:prSet/>
      <dgm:spPr/>
      <dgm:t>
        <a:bodyPr/>
        <a:lstStyle/>
        <a:p>
          <a:endParaRPr lang="ro-RO"/>
        </a:p>
      </dgm:t>
    </dgm:pt>
    <dgm:pt modelId="{B1E29ECF-3830-4543-B2CE-D8907D08F84C}" type="pres">
      <dgm:prSet presAssocID="{7255B5EA-9E62-448B-A625-E5CAC083151F}" presName="Name0" presStyleCnt="0">
        <dgm:presLayoutVars>
          <dgm:dir/>
          <dgm:resizeHandles val="exact"/>
        </dgm:presLayoutVars>
      </dgm:prSet>
      <dgm:spPr/>
    </dgm:pt>
    <dgm:pt modelId="{0041388B-3BC0-4CF4-9FED-58C619D4FE90}" type="pres">
      <dgm:prSet presAssocID="{C3F980E4-9098-4D6E-9260-87ED1F5DE186}" presName="node" presStyleLbl="node1" presStyleIdx="0" presStyleCnt="3">
        <dgm:presLayoutVars>
          <dgm:bulletEnabled val="1"/>
        </dgm:presLayoutVars>
      </dgm:prSet>
      <dgm:spPr/>
    </dgm:pt>
    <dgm:pt modelId="{33369A3A-CEEC-4012-810C-ABAB0E438758}" type="pres">
      <dgm:prSet presAssocID="{840A7552-57CE-48E4-B1C2-58CF5968BB80}" presName="sibTrans" presStyleLbl="sibTrans2D1" presStyleIdx="0" presStyleCnt="2"/>
      <dgm:spPr/>
    </dgm:pt>
    <dgm:pt modelId="{F88DD12E-C5E9-4854-A281-F72EC9E9CD9F}" type="pres">
      <dgm:prSet presAssocID="{840A7552-57CE-48E4-B1C2-58CF5968BB80}" presName="connectorText" presStyleLbl="sibTrans2D1" presStyleIdx="0" presStyleCnt="2"/>
      <dgm:spPr/>
    </dgm:pt>
    <dgm:pt modelId="{051DA59E-3FBC-415F-B6E4-3C43A16738D6}" type="pres">
      <dgm:prSet presAssocID="{83CBB52F-478F-4D2D-BB6D-86B68A3BA879}" presName="node" presStyleLbl="node1" presStyleIdx="1" presStyleCnt="3">
        <dgm:presLayoutVars>
          <dgm:bulletEnabled val="1"/>
        </dgm:presLayoutVars>
      </dgm:prSet>
      <dgm:spPr/>
    </dgm:pt>
    <dgm:pt modelId="{BEFB47E0-61DD-4F3C-905C-3FD29AFECD88}" type="pres">
      <dgm:prSet presAssocID="{E7AADAEF-9663-4F44-AE49-EE08700CED22}" presName="sibTrans" presStyleLbl="sibTrans2D1" presStyleIdx="1" presStyleCnt="2"/>
      <dgm:spPr/>
    </dgm:pt>
    <dgm:pt modelId="{004EA8F7-10A4-4BA1-9144-4C9C51BF95F2}" type="pres">
      <dgm:prSet presAssocID="{E7AADAEF-9663-4F44-AE49-EE08700CED22}" presName="connectorText" presStyleLbl="sibTrans2D1" presStyleIdx="1" presStyleCnt="2"/>
      <dgm:spPr/>
    </dgm:pt>
    <dgm:pt modelId="{06F75489-FE2C-4985-B914-027DC597977F}" type="pres">
      <dgm:prSet presAssocID="{CFBB5E74-3379-46E9-86EC-A3D5DCD5A13B}" presName="node" presStyleLbl="node1" presStyleIdx="2" presStyleCnt="3">
        <dgm:presLayoutVars>
          <dgm:bulletEnabled val="1"/>
        </dgm:presLayoutVars>
      </dgm:prSet>
      <dgm:spPr/>
    </dgm:pt>
  </dgm:ptLst>
  <dgm:cxnLst>
    <dgm:cxn modelId="{7DC5C409-8B5C-4CEE-95D1-AFB0A6B73195}" type="presOf" srcId="{7255B5EA-9E62-448B-A625-E5CAC083151F}" destId="{B1E29ECF-3830-4543-B2CE-D8907D08F84C}" srcOrd="0" destOrd="0" presId="urn:microsoft.com/office/officeart/2005/8/layout/process1"/>
    <dgm:cxn modelId="{D199CE22-AC26-4413-A200-778A3928433C}" type="presOf" srcId="{E7AADAEF-9663-4F44-AE49-EE08700CED22}" destId="{BEFB47E0-61DD-4F3C-905C-3FD29AFECD88}" srcOrd="0" destOrd="0" presId="urn:microsoft.com/office/officeart/2005/8/layout/process1"/>
    <dgm:cxn modelId="{1F163327-594C-4DF0-AB1B-1902D41B9A04}" type="presOf" srcId="{840A7552-57CE-48E4-B1C2-58CF5968BB80}" destId="{33369A3A-CEEC-4012-810C-ABAB0E438758}" srcOrd="0" destOrd="0" presId="urn:microsoft.com/office/officeart/2005/8/layout/process1"/>
    <dgm:cxn modelId="{14FDAD49-6CDD-4B70-896C-A316F4752B5F}" srcId="{7255B5EA-9E62-448B-A625-E5CAC083151F}" destId="{CFBB5E74-3379-46E9-86EC-A3D5DCD5A13B}" srcOrd="2" destOrd="0" parTransId="{50ACCBFF-1AA3-4ECF-A585-6BC53E2EA1F8}" sibTransId="{3D8A9ECE-BFD1-4194-80F0-C9A041F28D65}"/>
    <dgm:cxn modelId="{B1E6DD58-0F04-4F5A-A85C-35640037B7C8}" type="presOf" srcId="{E7AADAEF-9663-4F44-AE49-EE08700CED22}" destId="{004EA8F7-10A4-4BA1-9144-4C9C51BF95F2}" srcOrd="1" destOrd="0" presId="urn:microsoft.com/office/officeart/2005/8/layout/process1"/>
    <dgm:cxn modelId="{AA837799-5310-4F4A-8CBE-3E518D9DED93}" srcId="{7255B5EA-9E62-448B-A625-E5CAC083151F}" destId="{C3F980E4-9098-4D6E-9260-87ED1F5DE186}" srcOrd="0" destOrd="0" parTransId="{AF6EBBA4-8BEE-4F1B-8454-893AD0B09651}" sibTransId="{840A7552-57CE-48E4-B1C2-58CF5968BB80}"/>
    <dgm:cxn modelId="{1650EEA2-7A02-47C2-8860-494D27529532}" type="presOf" srcId="{CFBB5E74-3379-46E9-86EC-A3D5DCD5A13B}" destId="{06F75489-FE2C-4985-B914-027DC597977F}" srcOrd="0" destOrd="0" presId="urn:microsoft.com/office/officeart/2005/8/layout/process1"/>
    <dgm:cxn modelId="{89E832BD-3649-44FC-BE94-CF9DDB636732}" srcId="{7255B5EA-9E62-448B-A625-E5CAC083151F}" destId="{83CBB52F-478F-4D2D-BB6D-86B68A3BA879}" srcOrd="1" destOrd="0" parTransId="{65B34DB0-A656-4218-8D5D-245A78CC7034}" sibTransId="{E7AADAEF-9663-4F44-AE49-EE08700CED22}"/>
    <dgm:cxn modelId="{0A4091ED-05AE-44FA-822F-6A297F84075F}" type="presOf" srcId="{840A7552-57CE-48E4-B1C2-58CF5968BB80}" destId="{F88DD12E-C5E9-4854-A281-F72EC9E9CD9F}" srcOrd="1" destOrd="0" presId="urn:microsoft.com/office/officeart/2005/8/layout/process1"/>
    <dgm:cxn modelId="{E89C8FFB-9DE8-4A65-BA40-9B546CFB40E2}" type="presOf" srcId="{C3F980E4-9098-4D6E-9260-87ED1F5DE186}" destId="{0041388B-3BC0-4CF4-9FED-58C619D4FE90}" srcOrd="0" destOrd="0" presId="urn:microsoft.com/office/officeart/2005/8/layout/process1"/>
    <dgm:cxn modelId="{68BEE8FF-82B1-4FD0-8386-0D0FFD0A90EC}" type="presOf" srcId="{83CBB52F-478F-4D2D-BB6D-86B68A3BA879}" destId="{051DA59E-3FBC-415F-B6E4-3C43A16738D6}" srcOrd="0" destOrd="0" presId="urn:microsoft.com/office/officeart/2005/8/layout/process1"/>
    <dgm:cxn modelId="{2480F8BF-D0E5-4063-BC53-12FC9F018D7B}" type="presParOf" srcId="{B1E29ECF-3830-4543-B2CE-D8907D08F84C}" destId="{0041388B-3BC0-4CF4-9FED-58C619D4FE90}" srcOrd="0" destOrd="0" presId="urn:microsoft.com/office/officeart/2005/8/layout/process1"/>
    <dgm:cxn modelId="{15AC32B4-803D-4114-B6FE-27A22BB7CA65}" type="presParOf" srcId="{B1E29ECF-3830-4543-B2CE-D8907D08F84C}" destId="{33369A3A-CEEC-4012-810C-ABAB0E438758}" srcOrd="1" destOrd="0" presId="urn:microsoft.com/office/officeart/2005/8/layout/process1"/>
    <dgm:cxn modelId="{FE303CFD-039C-41C9-8CFA-CB185CB72255}" type="presParOf" srcId="{33369A3A-CEEC-4012-810C-ABAB0E438758}" destId="{F88DD12E-C5E9-4854-A281-F72EC9E9CD9F}" srcOrd="0" destOrd="0" presId="urn:microsoft.com/office/officeart/2005/8/layout/process1"/>
    <dgm:cxn modelId="{6BE93D55-EBD9-484F-B8FC-CE9A6D101CA5}" type="presParOf" srcId="{B1E29ECF-3830-4543-B2CE-D8907D08F84C}" destId="{051DA59E-3FBC-415F-B6E4-3C43A16738D6}" srcOrd="2" destOrd="0" presId="urn:microsoft.com/office/officeart/2005/8/layout/process1"/>
    <dgm:cxn modelId="{618C33EA-E9E3-443A-94A5-11E647479977}" type="presParOf" srcId="{B1E29ECF-3830-4543-B2CE-D8907D08F84C}" destId="{BEFB47E0-61DD-4F3C-905C-3FD29AFECD88}" srcOrd="3" destOrd="0" presId="urn:microsoft.com/office/officeart/2005/8/layout/process1"/>
    <dgm:cxn modelId="{F2B19F1C-419E-45CE-B21F-D50E085B00DA}" type="presParOf" srcId="{BEFB47E0-61DD-4F3C-905C-3FD29AFECD88}" destId="{004EA8F7-10A4-4BA1-9144-4C9C51BF95F2}" srcOrd="0" destOrd="0" presId="urn:microsoft.com/office/officeart/2005/8/layout/process1"/>
    <dgm:cxn modelId="{7F2DFE61-C5FB-472B-B4A4-DE1268091926}" type="presParOf" srcId="{B1E29ECF-3830-4543-B2CE-D8907D08F84C}" destId="{06F75489-FE2C-4985-B914-027DC597977F}"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41388B-3BC0-4CF4-9FED-58C619D4FE90}">
      <dsp:nvSpPr>
        <dsp:cNvPr id="0" name=""/>
        <dsp:cNvSpPr/>
      </dsp:nvSpPr>
      <dsp:spPr>
        <a:xfrm>
          <a:off x="8186" y="0"/>
          <a:ext cx="1572367" cy="925455"/>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ro-RO" sz="1200" b="1" kern="1200" dirty="0">
              <a:solidFill>
                <a:srgbClr val="002060"/>
              </a:solidFill>
              <a:latin typeface="Times New Roman" panose="02020603050405020304" pitchFamily="18" charset="0"/>
              <a:cs typeface="Times New Roman" panose="02020603050405020304" pitchFamily="18" charset="0"/>
            </a:rPr>
            <a:t>1</a:t>
          </a:r>
          <a:r>
            <a:rPr lang="en-US" sz="1200" b="1" kern="1200" dirty="0">
              <a:solidFill>
                <a:srgbClr val="002060"/>
              </a:solidFill>
              <a:latin typeface="Times New Roman" panose="02020603050405020304" pitchFamily="18" charset="0"/>
              <a:cs typeface="Times New Roman" panose="02020603050405020304" pitchFamily="18" charset="0"/>
            </a:rPr>
            <a:t>05</a:t>
          </a:r>
          <a:r>
            <a:rPr lang="ro-RO" sz="1200" b="1" kern="1200" dirty="0">
              <a:solidFill>
                <a:srgbClr val="002060"/>
              </a:solidFill>
              <a:latin typeface="Times New Roman" panose="02020603050405020304" pitchFamily="18" charset="0"/>
              <a:cs typeface="Times New Roman" panose="02020603050405020304" pitchFamily="18" charset="0"/>
            </a:rPr>
            <a:t> </a:t>
          </a:r>
          <a:r>
            <a:rPr lang="ro-RO" sz="1200" b="1" kern="1200" dirty="0" err="1">
              <a:solidFill>
                <a:srgbClr val="002060"/>
              </a:solidFill>
              <a:latin typeface="Times New Roman" panose="02020603050405020304" pitchFamily="18" charset="0"/>
              <a:cs typeface="Times New Roman" panose="02020603050405020304" pitchFamily="18" charset="0"/>
            </a:rPr>
            <a:t>children</a:t>
          </a:r>
          <a:br>
            <a:rPr lang="ro-RO" sz="1200" kern="1200" dirty="0">
              <a:solidFill>
                <a:srgbClr val="002060"/>
              </a:solidFill>
              <a:latin typeface="Times New Roman" panose="02020603050405020304" pitchFamily="18" charset="0"/>
              <a:cs typeface="Times New Roman" panose="02020603050405020304" pitchFamily="18" charset="0"/>
            </a:rPr>
          </a:br>
          <a:r>
            <a:rPr lang="ro-RO" sz="1200" i="1" kern="1200" dirty="0" err="1">
              <a:solidFill>
                <a:srgbClr val="002060"/>
              </a:solidFill>
              <a:latin typeface="Times New Roman" panose="02020603050405020304" pitchFamily="18" charset="0"/>
              <a:cs typeface="Times New Roman" panose="02020603050405020304" pitchFamily="18" charset="0"/>
            </a:rPr>
            <a:t>Observational</a:t>
          </a:r>
          <a:r>
            <a:rPr lang="ro-RO" sz="1200" i="1" kern="1200" dirty="0">
              <a:solidFill>
                <a:srgbClr val="002060"/>
              </a:solidFill>
              <a:latin typeface="Times New Roman" panose="02020603050405020304" pitchFamily="18" charset="0"/>
              <a:cs typeface="Times New Roman" panose="02020603050405020304" pitchFamily="18" charset="0"/>
            </a:rPr>
            <a:t> </a:t>
          </a:r>
          <a:r>
            <a:rPr lang="ro-RO" sz="1200" i="1" kern="1200" dirty="0" err="1">
              <a:solidFill>
                <a:srgbClr val="002060"/>
              </a:solidFill>
              <a:latin typeface="Times New Roman" panose="02020603050405020304" pitchFamily="18" charset="0"/>
              <a:cs typeface="Times New Roman" panose="02020603050405020304" pitchFamily="18" charset="0"/>
            </a:rPr>
            <a:t>analytical</a:t>
          </a:r>
          <a:r>
            <a:rPr lang="ro-RO" sz="1200" i="1" kern="1200" dirty="0">
              <a:solidFill>
                <a:srgbClr val="002060"/>
              </a:solidFill>
              <a:latin typeface="Times New Roman" panose="02020603050405020304" pitchFamily="18" charset="0"/>
              <a:cs typeface="Times New Roman" panose="02020603050405020304" pitchFamily="18" charset="0"/>
            </a:rPr>
            <a:t> </a:t>
          </a:r>
          <a:r>
            <a:rPr lang="ro-RO" sz="1200" i="1" kern="1200" dirty="0" err="1">
              <a:solidFill>
                <a:srgbClr val="002060"/>
              </a:solidFill>
              <a:latin typeface="Times New Roman" panose="02020603050405020304" pitchFamily="18" charset="0"/>
              <a:cs typeface="Times New Roman" panose="02020603050405020304" pitchFamily="18" charset="0"/>
            </a:rPr>
            <a:t>cohort</a:t>
          </a:r>
          <a:r>
            <a:rPr lang="ro-RO" sz="1200" i="1" kern="1200" dirty="0">
              <a:solidFill>
                <a:srgbClr val="002060"/>
              </a:solidFill>
              <a:latin typeface="Times New Roman" panose="02020603050405020304" pitchFamily="18" charset="0"/>
              <a:cs typeface="Times New Roman" panose="02020603050405020304" pitchFamily="18" charset="0"/>
            </a:rPr>
            <a:t> </a:t>
          </a:r>
          <a:r>
            <a:rPr lang="ro-RO" sz="1200" i="1" kern="1200" dirty="0" err="1">
              <a:solidFill>
                <a:srgbClr val="002060"/>
              </a:solidFill>
              <a:latin typeface="Times New Roman" panose="02020603050405020304" pitchFamily="18" charset="0"/>
              <a:cs typeface="Times New Roman" panose="02020603050405020304" pitchFamily="18" charset="0"/>
            </a:rPr>
            <a:t>study</a:t>
          </a:r>
          <a:r>
            <a:rPr lang="ro-RO" sz="1200" i="1" kern="1200" dirty="0">
              <a:solidFill>
                <a:srgbClr val="002060"/>
              </a:solidFill>
              <a:latin typeface="Times New Roman" panose="02020603050405020304" pitchFamily="18" charset="0"/>
              <a:cs typeface="Times New Roman" panose="02020603050405020304" pitchFamily="18" charset="0"/>
            </a:rPr>
            <a:t> </a:t>
          </a:r>
          <a:r>
            <a:rPr lang="ro-RO" sz="1200" i="1" kern="1200" dirty="0" err="1">
              <a:solidFill>
                <a:srgbClr val="002060"/>
              </a:solidFill>
              <a:latin typeface="Times New Roman" panose="02020603050405020304" pitchFamily="18" charset="0"/>
              <a:cs typeface="Times New Roman" panose="02020603050405020304" pitchFamily="18" charset="0"/>
            </a:rPr>
            <a:t>conducted</a:t>
          </a:r>
          <a:r>
            <a:rPr lang="ro-RO" sz="1200" i="1" kern="1200" dirty="0">
              <a:solidFill>
                <a:srgbClr val="002060"/>
              </a:solidFill>
              <a:latin typeface="Times New Roman" panose="02020603050405020304" pitchFamily="18" charset="0"/>
              <a:cs typeface="Times New Roman" panose="02020603050405020304" pitchFamily="18" charset="0"/>
            </a:rPr>
            <a:t> in </a:t>
          </a:r>
          <a:r>
            <a:rPr lang="ro-RO" sz="1200" i="1" kern="1200" dirty="0" err="1">
              <a:solidFill>
                <a:srgbClr val="002060"/>
              </a:solidFill>
              <a:latin typeface="Times New Roman" panose="02020603050405020304" pitchFamily="18" charset="0"/>
              <a:cs typeface="Times New Roman" panose="02020603050405020304" pitchFamily="18" charset="0"/>
            </a:rPr>
            <a:t>primary</a:t>
          </a:r>
          <a:r>
            <a:rPr lang="ro-RO" sz="1200" i="1" kern="1200" dirty="0">
              <a:solidFill>
                <a:srgbClr val="002060"/>
              </a:solidFill>
              <a:latin typeface="Times New Roman" panose="02020603050405020304" pitchFamily="18" charset="0"/>
              <a:cs typeface="Times New Roman" panose="02020603050405020304" pitchFamily="18" charset="0"/>
            </a:rPr>
            <a:t> </a:t>
          </a:r>
          <a:r>
            <a:rPr lang="ro-RO" sz="1200" i="1" kern="1200" dirty="0" err="1">
              <a:solidFill>
                <a:srgbClr val="002060"/>
              </a:solidFill>
              <a:latin typeface="Times New Roman" panose="02020603050405020304" pitchFamily="18" charset="0"/>
              <a:cs typeface="Times New Roman" panose="02020603050405020304" pitchFamily="18" charset="0"/>
            </a:rPr>
            <a:t>healthcare</a:t>
          </a:r>
          <a:endParaRPr lang="ro-RO" sz="1200" kern="1200" dirty="0">
            <a:solidFill>
              <a:srgbClr val="002060"/>
            </a:solidFill>
            <a:latin typeface="Times New Roman" panose="02020603050405020304" pitchFamily="18" charset="0"/>
            <a:cs typeface="Times New Roman" panose="02020603050405020304" pitchFamily="18" charset="0"/>
          </a:endParaRPr>
        </a:p>
      </dsp:txBody>
      <dsp:txXfrm>
        <a:off x="35292" y="27106"/>
        <a:ext cx="1518155" cy="871243"/>
      </dsp:txXfrm>
    </dsp:sp>
    <dsp:sp modelId="{33369A3A-CEEC-4012-810C-ABAB0E438758}">
      <dsp:nvSpPr>
        <dsp:cNvPr id="0" name=""/>
        <dsp:cNvSpPr/>
      </dsp:nvSpPr>
      <dsp:spPr>
        <a:xfrm>
          <a:off x="1737789" y="267753"/>
          <a:ext cx="333341" cy="389947"/>
        </a:xfrm>
        <a:prstGeom prst="rightArrow">
          <a:avLst>
            <a:gd name="adj1" fmla="val 60000"/>
            <a:gd name="adj2" fmla="val 50000"/>
          </a:avLst>
        </a:prstGeom>
        <a:gradFill rotWithShape="0">
          <a:gsLst>
            <a:gs pos="0">
              <a:schemeClr val="accent4">
                <a:tint val="60000"/>
                <a:hueOff val="0"/>
                <a:satOff val="0"/>
                <a:lumOff val="0"/>
                <a:alphaOff val="0"/>
                <a:satMod val="103000"/>
                <a:lumMod val="102000"/>
                <a:tint val="94000"/>
              </a:schemeClr>
            </a:gs>
            <a:gs pos="50000">
              <a:schemeClr val="accent4">
                <a:tint val="60000"/>
                <a:hueOff val="0"/>
                <a:satOff val="0"/>
                <a:lumOff val="0"/>
                <a:alphaOff val="0"/>
                <a:satMod val="110000"/>
                <a:lumMod val="100000"/>
                <a:shade val="100000"/>
              </a:schemeClr>
            </a:gs>
            <a:gs pos="100000">
              <a:schemeClr val="accent4">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ro-RO" sz="1600" kern="1200"/>
        </a:p>
      </dsp:txBody>
      <dsp:txXfrm>
        <a:off x="1737789" y="345742"/>
        <a:ext cx="233339" cy="233969"/>
      </dsp:txXfrm>
    </dsp:sp>
    <dsp:sp modelId="{051DA59E-3FBC-415F-B6E4-3C43A16738D6}">
      <dsp:nvSpPr>
        <dsp:cNvPr id="0" name=""/>
        <dsp:cNvSpPr/>
      </dsp:nvSpPr>
      <dsp:spPr>
        <a:xfrm>
          <a:off x="2209499" y="0"/>
          <a:ext cx="1572367" cy="925455"/>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ro-RO" sz="1200" b="1" kern="1200" dirty="0" err="1">
              <a:solidFill>
                <a:srgbClr val="002060"/>
              </a:solidFill>
              <a:latin typeface="Times New Roman" panose="02020603050405020304" pitchFamily="18" charset="0"/>
              <a:cs typeface="Times New Roman" panose="02020603050405020304" pitchFamily="18" charset="0"/>
            </a:rPr>
            <a:t>Gut</a:t>
          </a:r>
          <a:r>
            <a:rPr lang="ro-RO" sz="1200" b="1" kern="1200" dirty="0">
              <a:solidFill>
                <a:srgbClr val="002060"/>
              </a:solidFill>
              <a:latin typeface="Times New Roman" panose="02020603050405020304" pitchFamily="18" charset="0"/>
              <a:cs typeface="Times New Roman" panose="02020603050405020304" pitchFamily="18" charset="0"/>
            </a:rPr>
            <a:t> </a:t>
          </a:r>
          <a:r>
            <a:rPr lang="ro-RO" sz="1200" b="1" kern="1200" dirty="0" err="1">
              <a:solidFill>
                <a:srgbClr val="002060"/>
              </a:solidFill>
              <a:latin typeface="Times New Roman" panose="02020603050405020304" pitchFamily="18" charset="0"/>
              <a:cs typeface="Times New Roman" panose="02020603050405020304" pitchFamily="18" charset="0"/>
            </a:rPr>
            <a:t>microbiome</a:t>
          </a:r>
          <a:r>
            <a:rPr lang="ro-RO" sz="1200" b="1" kern="1200" dirty="0">
              <a:solidFill>
                <a:srgbClr val="002060"/>
              </a:solidFill>
              <a:latin typeface="Times New Roman" panose="02020603050405020304" pitchFamily="18" charset="0"/>
              <a:cs typeface="Times New Roman" panose="02020603050405020304" pitchFamily="18" charset="0"/>
            </a:rPr>
            <a:t> </a:t>
          </a:r>
          <a:r>
            <a:rPr lang="ro-RO" sz="1200" b="1" kern="1200" dirty="0" err="1">
              <a:solidFill>
                <a:srgbClr val="002060"/>
              </a:solidFill>
              <a:latin typeface="Times New Roman" panose="02020603050405020304" pitchFamily="18" charset="0"/>
              <a:cs typeface="Times New Roman" panose="02020603050405020304" pitchFamily="18" charset="0"/>
            </a:rPr>
            <a:t>analysis</a:t>
          </a:r>
          <a:r>
            <a:rPr lang="ro-RO" sz="1200" b="1" kern="1200" dirty="0">
              <a:solidFill>
                <a:srgbClr val="002060"/>
              </a:solidFill>
              <a:latin typeface="Times New Roman" panose="02020603050405020304" pitchFamily="18" charset="0"/>
              <a:cs typeface="Times New Roman" panose="02020603050405020304" pitchFamily="18" charset="0"/>
            </a:rPr>
            <a:t> – </a:t>
          </a:r>
          <a:br>
            <a:rPr lang="ro-RO" sz="1200" kern="1200" dirty="0">
              <a:solidFill>
                <a:srgbClr val="002060"/>
              </a:solidFill>
              <a:latin typeface="Times New Roman" panose="02020603050405020304" pitchFamily="18" charset="0"/>
              <a:cs typeface="Times New Roman" panose="02020603050405020304" pitchFamily="18" charset="0"/>
            </a:rPr>
          </a:br>
          <a:r>
            <a:rPr lang="ro-RO" sz="1200" i="1" kern="1200" dirty="0">
              <a:solidFill>
                <a:srgbClr val="002060"/>
              </a:solidFill>
              <a:latin typeface="Times New Roman" panose="02020603050405020304" pitchFamily="18" charset="0"/>
              <a:cs typeface="Times New Roman" panose="02020603050405020304" pitchFamily="18" charset="0"/>
            </a:rPr>
            <a:t>Real-Time PCR</a:t>
          </a:r>
          <a:r>
            <a:rPr lang="en-US" sz="1200" i="1" kern="1200" dirty="0">
              <a:solidFill>
                <a:srgbClr val="002060"/>
              </a:solidFill>
              <a:latin typeface="Times New Roman" panose="02020603050405020304" pitchFamily="18" charset="0"/>
              <a:cs typeface="Times New Roman" panose="02020603050405020304" pitchFamily="18" charset="0"/>
            </a:rPr>
            <a:t>-</a:t>
          </a:r>
          <a:r>
            <a:rPr lang="ro-RO" sz="1200" i="1" kern="1200" dirty="0">
              <a:solidFill>
                <a:srgbClr val="002060"/>
              </a:solidFill>
              <a:latin typeface="Times New Roman" panose="02020603050405020304" pitchFamily="18" charset="0"/>
              <a:cs typeface="Times New Roman" panose="02020603050405020304" pitchFamily="18" charset="0"/>
            </a:rPr>
            <a:t> </a:t>
          </a:r>
          <a:r>
            <a:rPr lang="ro-RO" sz="1200" i="1" kern="1200" dirty="0" err="1">
              <a:solidFill>
                <a:srgbClr val="002060"/>
              </a:solidFill>
              <a:latin typeface="Times New Roman" panose="02020603050405020304" pitchFamily="18" charset="0"/>
              <a:cs typeface="Times New Roman" panose="02020603050405020304" pitchFamily="18" charset="0"/>
            </a:rPr>
            <a:t>bacterial</a:t>
          </a:r>
          <a:r>
            <a:rPr lang="ro-RO" sz="1200" i="1" kern="1200" dirty="0">
              <a:solidFill>
                <a:srgbClr val="002060"/>
              </a:solidFill>
              <a:latin typeface="Times New Roman" panose="02020603050405020304" pitchFamily="18" charset="0"/>
              <a:cs typeface="Times New Roman" panose="02020603050405020304" pitchFamily="18" charset="0"/>
            </a:rPr>
            <a:t> DNA in fecal </a:t>
          </a:r>
          <a:r>
            <a:rPr lang="ro-RO" sz="1200" i="1" kern="1200" dirty="0" err="1">
              <a:solidFill>
                <a:srgbClr val="002060"/>
              </a:solidFill>
              <a:latin typeface="Times New Roman" panose="02020603050405020304" pitchFamily="18" charset="0"/>
              <a:cs typeface="Times New Roman" panose="02020603050405020304" pitchFamily="18" charset="0"/>
            </a:rPr>
            <a:t>samples</a:t>
          </a:r>
          <a:endParaRPr lang="ro-RO" sz="1200" kern="1200" dirty="0">
            <a:solidFill>
              <a:srgbClr val="002060"/>
            </a:solidFill>
            <a:latin typeface="Times New Roman" panose="02020603050405020304" pitchFamily="18" charset="0"/>
            <a:cs typeface="Times New Roman" panose="02020603050405020304" pitchFamily="18" charset="0"/>
          </a:endParaRPr>
        </a:p>
      </dsp:txBody>
      <dsp:txXfrm>
        <a:off x="2236605" y="27106"/>
        <a:ext cx="1518155" cy="871243"/>
      </dsp:txXfrm>
    </dsp:sp>
    <dsp:sp modelId="{BEFB47E0-61DD-4F3C-905C-3FD29AFECD88}">
      <dsp:nvSpPr>
        <dsp:cNvPr id="0" name=""/>
        <dsp:cNvSpPr/>
      </dsp:nvSpPr>
      <dsp:spPr>
        <a:xfrm>
          <a:off x="3939103" y="267753"/>
          <a:ext cx="333341" cy="389947"/>
        </a:xfrm>
        <a:prstGeom prst="rightArrow">
          <a:avLst>
            <a:gd name="adj1" fmla="val 60000"/>
            <a:gd name="adj2" fmla="val 50000"/>
          </a:avLst>
        </a:prstGeom>
        <a:gradFill rotWithShape="0">
          <a:gsLst>
            <a:gs pos="0">
              <a:schemeClr val="accent4">
                <a:tint val="60000"/>
                <a:hueOff val="0"/>
                <a:satOff val="0"/>
                <a:lumOff val="0"/>
                <a:alphaOff val="0"/>
                <a:satMod val="103000"/>
                <a:lumMod val="102000"/>
                <a:tint val="94000"/>
              </a:schemeClr>
            </a:gs>
            <a:gs pos="50000">
              <a:schemeClr val="accent4">
                <a:tint val="60000"/>
                <a:hueOff val="0"/>
                <a:satOff val="0"/>
                <a:lumOff val="0"/>
                <a:alphaOff val="0"/>
                <a:satMod val="110000"/>
                <a:lumMod val="100000"/>
                <a:shade val="100000"/>
              </a:schemeClr>
            </a:gs>
            <a:gs pos="100000">
              <a:schemeClr val="accent4">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ro-RO" sz="1600" kern="1200"/>
        </a:p>
      </dsp:txBody>
      <dsp:txXfrm>
        <a:off x="3939103" y="345742"/>
        <a:ext cx="233339" cy="233969"/>
      </dsp:txXfrm>
    </dsp:sp>
    <dsp:sp modelId="{06F75489-FE2C-4985-B914-027DC597977F}">
      <dsp:nvSpPr>
        <dsp:cNvPr id="0" name=""/>
        <dsp:cNvSpPr/>
      </dsp:nvSpPr>
      <dsp:spPr>
        <a:xfrm>
          <a:off x="4410813" y="0"/>
          <a:ext cx="1572367" cy="925455"/>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ro-RO" sz="1200" b="1" kern="1200" dirty="0" err="1">
              <a:solidFill>
                <a:srgbClr val="002060"/>
              </a:solidFill>
              <a:latin typeface="Times New Roman" panose="02020603050405020304" pitchFamily="18" charset="0"/>
              <a:cs typeface="Times New Roman" panose="02020603050405020304" pitchFamily="18" charset="0"/>
            </a:rPr>
            <a:t>Statistical</a:t>
          </a:r>
          <a:r>
            <a:rPr lang="ro-RO" sz="1200" b="1" kern="1200" dirty="0">
              <a:solidFill>
                <a:srgbClr val="002060"/>
              </a:solidFill>
              <a:latin typeface="Times New Roman" panose="02020603050405020304" pitchFamily="18" charset="0"/>
              <a:cs typeface="Times New Roman" panose="02020603050405020304" pitchFamily="18" charset="0"/>
            </a:rPr>
            <a:t> </a:t>
          </a:r>
          <a:r>
            <a:rPr lang="ro-RO" sz="1200" b="1" kern="1200" dirty="0" err="1">
              <a:solidFill>
                <a:srgbClr val="002060"/>
              </a:solidFill>
              <a:latin typeface="Times New Roman" panose="02020603050405020304" pitchFamily="18" charset="0"/>
              <a:cs typeface="Times New Roman" panose="02020603050405020304" pitchFamily="18" charset="0"/>
            </a:rPr>
            <a:t>analysis</a:t>
          </a:r>
          <a:br>
            <a:rPr lang="ro-RO" sz="1200" kern="1200" dirty="0">
              <a:solidFill>
                <a:srgbClr val="002060"/>
              </a:solidFill>
              <a:latin typeface="Times New Roman" panose="02020603050405020304" pitchFamily="18" charset="0"/>
              <a:cs typeface="Times New Roman" panose="02020603050405020304" pitchFamily="18" charset="0"/>
            </a:rPr>
          </a:br>
          <a:r>
            <a:rPr lang="ro-RO" sz="1200" i="1" kern="1200" dirty="0">
              <a:solidFill>
                <a:srgbClr val="002060"/>
              </a:solidFill>
              <a:latin typeface="Times New Roman" panose="02020603050405020304" pitchFamily="18" charset="0"/>
              <a:cs typeface="Times New Roman" panose="02020603050405020304" pitchFamily="18" charset="0"/>
            </a:rPr>
            <a:t>Microsoft Excel 365</a:t>
          </a:r>
          <a:endParaRPr lang="ro-RO" sz="1200" kern="1200" dirty="0">
            <a:solidFill>
              <a:srgbClr val="002060"/>
            </a:solidFill>
            <a:latin typeface="Times New Roman" panose="02020603050405020304" pitchFamily="18" charset="0"/>
            <a:cs typeface="Times New Roman" panose="02020603050405020304" pitchFamily="18" charset="0"/>
          </a:endParaRPr>
        </a:p>
      </dsp:txBody>
      <dsp:txXfrm>
        <a:off x="4437919" y="27106"/>
        <a:ext cx="1518155" cy="871243"/>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1F8893-0436-4922-A1C0-7DBB45EF936B}" type="datetimeFigureOut">
              <a:rPr lang="en-US" smtClean="0"/>
              <a:t>9/10/2026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F74231-51A7-471E-AC0C-B5AD9C039FFF}" type="slidenum">
              <a:rPr lang="en-US" smtClean="0"/>
              <a:t>‹#›</a:t>
            </a:fld>
            <a:endParaRPr lang="en-US"/>
          </a:p>
        </p:txBody>
      </p:sp>
    </p:spTree>
    <p:extLst>
      <p:ext uri="{BB962C8B-B14F-4D97-AF65-F5344CB8AC3E}">
        <p14:creationId xmlns:p14="http://schemas.microsoft.com/office/powerpoint/2010/main" val="3827639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F74231-51A7-471E-AC0C-B5AD9C039FFF}" type="slidenum">
              <a:rPr lang="en-US" smtClean="0"/>
              <a:t>1</a:t>
            </a:fld>
            <a:endParaRPr lang="en-US"/>
          </a:p>
        </p:txBody>
      </p:sp>
    </p:spTree>
    <p:extLst>
      <p:ext uri="{BB962C8B-B14F-4D97-AF65-F5344CB8AC3E}">
        <p14:creationId xmlns:p14="http://schemas.microsoft.com/office/powerpoint/2010/main" val="23086412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075E8-FA01-4A19-8EFA-ED3CB90214D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7B5E8EA-B2AC-4D24-BDDB-A2364A966E9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4C10B29-8B07-4B4E-B37A-91FCDE53BCFE}"/>
              </a:ext>
            </a:extLst>
          </p:cNvPr>
          <p:cNvSpPr>
            <a:spLocks noGrp="1"/>
          </p:cNvSpPr>
          <p:nvPr>
            <p:ph type="dt" sz="half" idx="10"/>
          </p:nvPr>
        </p:nvSpPr>
        <p:spPr/>
        <p:txBody>
          <a:bodyPr/>
          <a:lstStyle/>
          <a:p>
            <a:fld id="{316202FA-A069-4117-98CF-879DA71C73E0}" type="datetimeFigureOut">
              <a:rPr lang="en-US" smtClean="0"/>
              <a:t>9/10/2026</a:t>
            </a:fld>
            <a:endParaRPr lang="en-US"/>
          </a:p>
        </p:txBody>
      </p:sp>
      <p:sp>
        <p:nvSpPr>
          <p:cNvPr id="5" name="Footer Placeholder 4">
            <a:extLst>
              <a:ext uri="{FF2B5EF4-FFF2-40B4-BE49-F238E27FC236}">
                <a16:creationId xmlns:a16="http://schemas.microsoft.com/office/drawing/2014/main" id="{6971B218-98DA-4E1F-9D9C-D263ECEEAD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845966-D89B-40E8-B74C-949FE544F653}"/>
              </a:ext>
            </a:extLst>
          </p:cNvPr>
          <p:cNvSpPr>
            <a:spLocks noGrp="1"/>
          </p:cNvSpPr>
          <p:nvPr>
            <p:ph type="sldNum" sz="quarter" idx="12"/>
          </p:nvPr>
        </p:nvSpPr>
        <p:spPr/>
        <p:txBody>
          <a:bodyPr/>
          <a:lstStyle/>
          <a:p>
            <a:fld id="{26D94D97-2396-4153-AAD3-8525D84784E0}" type="slidenum">
              <a:rPr lang="en-US" smtClean="0"/>
              <a:t>‹#›</a:t>
            </a:fld>
            <a:endParaRPr lang="en-US"/>
          </a:p>
        </p:txBody>
      </p:sp>
    </p:spTree>
    <p:extLst>
      <p:ext uri="{BB962C8B-B14F-4D97-AF65-F5344CB8AC3E}">
        <p14:creationId xmlns:p14="http://schemas.microsoft.com/office/powerpoint/2010/main" val="1716727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673B9-E2D6-4F0A-B95D-111F158046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0DDFB2-264E-435A-91ED-1EC7A17682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A5DC9C-3985-4A96-B974-41A8C3D65DC8}"/>
              </a:ext>
            </a:extLst>
          </p:cNvPr>
          <p:cNvSpPr>
            <a:spLocks noGrp="1"/>
          </p:cNvSpPr>
          <p:nvPr>
            <p:ph type="dt" sz="half" idx="10"/>
          </p:nvPr>
        </p:nvSpPr>
        <p:spPr/>
        <p:txBody>
          <a:bodyPr/>
          <a:lstStyle/>
          <a:p>
            <a:fld id="{316202FA-A069-4117-98CF-879DA71C73E0}" type="datetimeFigureOut">
              <a:rPr lang="en-US" smtClean="0"/>
              <a:t>9/10/2026</a:t>
            </a:fld>
            <a:endParaRPr lang="en-US"/>
          </a:p>
        </p:txBody>
      </p:sp>
      <p:sp>
        <p:nvSpPr>
          <p:cNvPr id="5" name="Footer Placeholder 4">
            <a:extLst>
              <a:ext uri="{FF2B5EF4-FFF2-40B4-BE49-F238E27FC236}">
                <a16:creationId xmlns:a16="http://schemas.microsoft.com/office/drawing/2014/main" id="{7B22921F-C16E-4164-939F-EF9BD0BDA4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61220F-6C41-41A7-A0EF-74D4912E579D}"/>
              </a:ext>
            </a:extLst>
          </p:cNvPr>
          <p:cNvSpPr>
            <a:spLocks noGrp="1"/>
          </p:cNvSpPr>
          <p:nvPr>
            <p:ph type="sldNum" sz="quarter" idx="12"/>
          </p:nvPr>
        </p:nvSpPr>
        <p:spPr/>
        <p:txBody>
          <a:bodyPr/>
          <a:lstStyle/>
          <a:p>
            <a:fld id="{26D94D97-2396-4153-AAD3-8525D84784E0}" type="slidenum">
              <a:rPr lang="en-US" smtClean="0"/>
              <a:t>‹#›</a:t>
            </a:fld>
            <a:endParaRPr lang="en-US"/>
          </a:p>
        </p:txBody>
      </p:sp>
    </p:spTree>
    <p:extLst>
      <p:ext uri="{BB962C8B-B14F-4D97-AF65-F5344CB8AC3E}">
        <p14:creationId xmlns:p14="http://schemas.microsoft.com/office/powerpoint/2010/main" val="17718547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3A29F-0CEB-4355-B492-DE1CD7E9A79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503AD2A-A242-430F-86E1-62FE1FB6E04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E3FA2D4-AAEF-472E-A40C-F8FC04CF5E0F}"/>
              </a:ext>
            </a:extLst>
          </p:cNvPr>
          <p:cNvSpPr>
            <a:spLocks noGrp="1"/>
          </p:cNvSpPr>
          <p:nvPr>
            <p:ph type="dt" sz="half" idx="10"/>
          </p:nvPr>
        </p:nvSpPr>
        <p:spPr/>
        <p:txBody>
          <a:bodyPr/>
          <a:lstStyle/>
          <a:p>
            <a:fld id="{316202FA-A069-4117-98CF-879DA71C73E0}" type="datetimeFigureOut">
              <a:rPr lang="en-US" smtClean="0"/>
              <a:t>9/10/2026</a:t>
            </a:fld>
            <a:endParaRPr lang="en-US"/>
          </a:p>
        </p:txBody>
      </p:sp>
      <p:sp>
        <p:nvSpPr>
          <p:cNvPr id="5" name="Footer Placeholder 4">
            <a:extLst>
              <a:ext uri="{FF2B5EF4-FFF2-40B4-BE49-F238E27FC236}">
                <a16:creationId xmlns:a16="http://schemas.microsoft.com/office/drawing/2014/main" id="{C6BA47B2-0C4E-44DF-929B-51FA912C8C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8B3656-1F39-42E5-A1D6-4AE4EE1CD845}"/>
              </a:ext>
            </a:extLst>
          </p:cNvPr>
          <p:cNvSpPr>
            <a:spLocks noGrp="1"/>
          </p:cNvSpPr>
          <p:nvPr>
            <p:ph type="sldNum" sz="quarter" idx="12"/>
          </p:nvPr>
        </p:nvSpPr>
        <p:spPr/>
        <p:txBody>
          <a:bodyPr/>
          <a:lstStyle/>
          <a:p>
            <a:fld id="{26D94D97-2396-4153-AAD3-8525D84784E0}" type="slidenum">
              <a:rPr lang="en-US" smtClean="0"/>
              <a:t>‹#›</a:t>
            </a:fld>
            <a:endParaRPr lang="en-US"/>
          </a:p>
        </p:txBody>
      </p:sp>
    </p:spTree>
    <p:extLst>
      <p:ext uri="{BB962C8B-B14F-4D97-AF65-F5344CB8AC3E}">
        <p14:creationId xmlns:p14="http://schemas.microsoft.com/office/powerpoint/2010/main" val="4611803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FC232-F795-44C0-AF2D-7F66567BCE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84462E9-F7C0-497C-976A-011DE172456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D250B95-61ED-45D0-B7E3-BB8AB9ABF85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EBFFA80-33A1-4DAE-900F-043FFF84474B}"/>
              </a:ext>
            </a:extLst>
          </p:cNvPr>
          <p:cNvSpPr>
            <a:spLocks noGrp="1"/>
          </p:cNvSpPr>
          <p:nvPr>
            <p:ph type="dt" sz="half" idx="10"/>
          </p:nvPr>
        </p:nvSpPr>
        <p:spPr/>
        <p:txBody>
          <a:bodyPr/>
          <a:lstStyle/>
          <a:p>
            <a:fld id="{316202FA-A069-4117-98CF-879DA71C73E0}" type="datetimeFigureOut">
              <a:rPr lang="en-US" smtClean="0"/>
              <a:t>9/10/2026</a:t>
            </a:fld>
            <a:endParaRPr lang="en-US"/>
          </a:p>
        </p:txBody>
      </p:sp>
      <p:sp>
        <p:nvSpPr>
          <p:cNvPr id="6" name="Footer Placeholder 5">
            <a:extLst>
              <a:ext uri="{FF2B5EF4-FFF2-40B4-BE49-F238E27FC236}">
                <a16:creationId xmlns:a16="http://schemas.microsoft.com/office/drawing/2014/main" id="{7766A692-A476-4DF9-A7FE-5DC9DFAB9F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44DBB6-EE3F-497D-8AD0-3EBFC724AA1B}"/>
              </a:ext>
            </a:extLst>
          </p:cNvPr>
          <p:cNvSpPr>
            <a:spLocks noGrp="1"/>
          </p:cNvSpPr>
          <p:nvPr>
            <p:ph type="sldNum" sz="quarter" idx="12"/>
          </p:nvPr>
        </p:nvSpPr>
        <p:spPr/>
        <p:txBody>
          <a:bodyPr/>
          <a:lstStyle/>
          <a:p>
            <a:fld id="{26D94D97-2396-4153-AAD3-8525D84784E0}" type="slidenum">
              <a:rPr lang="en-US" smtClean="0"/>
              <a:t>‹#›</a:t>
            </a:fld>
            <a:endParaRPr lang="en-US"/>
          </a:p>
        </p:txBody>
      </p:sp>
    </p:spTree>
    <p:extLst>
      <p:ext uri="{BB962C8B-B14F-4D97-AF65-F5344CB8AC3E}">
        <p14:creationId xmlns:p14="http://schemas.microsoft.com/office/powerpoint/2010/main" val="2942041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5212B-4AD8-4127-A4B8-1A4576C0250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60B13F6-25F0-4EDD-AAB2-00FB2603464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B502851-4F12-4666-B23E-BA1528028CE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49CB7F7-E41A-40E2-8531-991D0975A1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1516DAC-9F74-4CCC-9E89-0AD79EC2762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BCCE960-7B21-42C2-8CBC-400AACDC9B35}"/>
              </a:ext>
            </a:extLst>
          </p:cNvPr>
          <p:cNvSpPr>
            <a:spLocks noGrp="1"/>
          </p:cNvSpPr>
          <p:nvPr>
            <p:ph type="dt" sz="half" idx="10"/>
          </p:nvPr>
        </p:nvSpPr>
        <p:spPr/>
        <p:txBody>
          <a:bodyPr/>
          <a:lstStyle/>
          <a:p>
            <a:fld id="{316202FA-A069-4117-98CF-879DA71C73E0}" type="datetimeFigureOut">
              <a:rPr lang="en-US" smtClean="0"/>
              <a:t>9/10/2026</a:t>
            </a:fld>
            <a:endParaRPr lang="en-US"/>
          </a:p>
        </p:txBody>
      </p:sp>
      <p:sp>
        <p:nvSpPr>
          <p:cNvPr id="8" name="Footer Placeholder 7">
            <a:extLst>
              <a:ext uri="{FF2B5EF4-FFF2-40B4-BE49-F238E27FC236}">
                <a16:creationId xmlns:a16="http://schemas.microsoft.com/office/drawing/2014/main" id="{F31C2B07-8DF5-48E9-8590-6D7CEC50ABA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9F418E6-39AA-43A6-9D00-AD0D71ABF30F}"/>
              </a:ext>
            </a:extLst>
          </p:cNvPr>
          <p:cNvSpPr>
            <a:spLocks noGrp="1"/>
          </p:cNvSpPr>
          <p:nvPr>
            <p:ph type="sldNum" sz="quarter" idx="12"/>
          </p:nvPr>
        </p:nvSpPr>
        <p:spPr/>
        <p:txBody>
          <a:bodyPr/>
          <a:lstStyle/>
          <a:p>
            <a:fld id="{26D94D97-2396-4153-AAD3-8525D84784E0}" type="slidenum">
              <a:rPr lang="en-US" smtClean="0"/>
              <a:t>‹#›</a:t>
            </a:fld>
            <a:endParaRPr lang="en-US"/>
          </a:p>
        </p:txBody>
      </p:sp>
    </p:spTree>
    <p:extLst>
      <p:ext uri="{BB962C8B-B14F-4D97-AF65-F5344CB8AC3E}">
        <p14:creationId xmlns:p14="http://schemas.microsoft.com/office/powerpoint/2010/main" val="588195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49DAC-7110-4A40-B4F8-985034C4BEB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11B32A0-5525-434E-847A-5CFB47A64CBA}"/>
              </a:ext>
            </a:extLst>
          </p:cNvPr>
          <p:cNvSpPr>
            <a:spLocks noGrp="1"/>
          </p:cNvSpPr>
          <p:nvPr>
            <p:ph type="dt" sz="half" idx="10"/>
          </p:nvPr>
        </p:nvSpPr>
        <p:spPr/>
        <p:txBody>
          <a:bodyPr/>
          <a:lstStyle/>
          <a:p>
            <a:fld id="{316202FA-A069-4117-98CF-879DA71C73E0}" type="datetimeFigureOut">
              <a:rPr lang="en-US" smtClean="0"/>
              <a:t>9/10/2026</a:t>
            </a:fld>
            <a:endParaRPr lang="en-US"/>
          </a:p>
        </p:txBody>
      </p:sp>
      <p:sp>
        <p:nvSpPr>
          <p:cNvPr id="4" name="Footer Placeholder 3">
            <a:extLst>
              <a:ext uri="{FF2B5EF4-FFF2-40B4-BE49-F238E27FC236}">
                <a16:creationId xmlns:a16="http://schemas.microsoft.com/office/drawing/2014/main" id="{A8163F67-F85E-4318-BF01-4162CC1E578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242ED02-14AE-414A-A99E-95DF870C87C6}"/>
              </a:ext>
            </a:extLst>
          </p:cNvPr>
          <p:cNvSpPr>
            <a:spLocks noGrp="1"/>
          </p:cNvSpPr>
          <p:nvPr>
            <p:ph type="sldNum" sz="quarter" idx="12"/>
          </p:nvPr>
        </p:nvSpPr>
        <p:spPr/>
        <p:txBody>
          <a:bodyPr/>
          <a:lstStyle/>
          <a:p>
            <a:fld id="{26D94D97-2396-4153-AAD3-8525D84784E0}" type="slidenum">
              <a:rPr lang="en-US" smtClean="0"/>
              <a:t>‹#›</a:t>
            </a:fld>
            <a:endParaRPr lang="en-US"/>
          </a:p>
        </p:txBody>
      </p:sp>
    </p:spTree>
    <p:extLst>
      <p:ext uri="{BB962C8B-B14F-4D97-AF65-F5344CB8AC3E}">
        <p14:creationId xmlns:p14="http://schemas.microsoft.com/office/powerpoint/2010/main" val="34669185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1F4A8B7-83C8-4E19-8AF6-887E9C080D18}"/>
              </a:ext>
            </a:extLst>
          </p:cNvPr>
          <p:cNvSpPr>
            <a:spLocks noGrp="1"/>
          </p:cNvSpPr>
          <p:nvPr>
            <p:ph type="dt" sz="half" idx="10"/>
          </p:nvPr>
        </p:nvSpPr>
        <p:spPr/>
        <p:txBody>
          <a:bodyPr/>
          <a:lstStyle/>
          <a:p>
            <a:fld id="{316202FA-A069-4117-98CF-879DA71C73E0}" type="datetimeFigureOut">
              <a:rPr lang="en-US" smtClean="0"/>
              <a:t>9/10/2026</a:t>
            </a:fld>
            <a:endParaRPr lang="en-US"/>
          </a:p>
        </p:txBody>
      </p:sp>
      <p:sp>
        <p:nvSpPr>
          <p:cNvPr id="3" name="Footer Placeholder 2">
            <a:extLst>
              <a:ext uri="{FF2B5EF4-FFF2-40B4-BE49-F238E27FC236}">
                <a16:creationId xmlns:a16="http://schemas.microsoft.com/office/drawing/2014/main" id="{1434C9AA-509D-4BF2-98D7-2A0A96BE300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9600CB4-7D52-4EC1-9A30-188E2A43BA60}"/>
              </a:ext>
            </a:extLst>
          </p:cNvPr>
          <p:cNvSpPr>
            <a:spLocks noGrp="1"/>
          </p:cNvSpPr>
          <p:nvPr>
            <p:ph type="sldNum" sz="quarter" idx="12"/>
          </p:nvPr>
        </p:nvSpPr>
        <p:spPr/>
        <p:txBody>
          <a:bodyPr/>
          <a:lstStyle/>
          <a:p>
            <a:fld id="{26D94D97-2396-4153-AAD3-8525D84784E0}" type="slidenum">
              <a:rPr lang="en-US" smtClean="0"/>
              <a:t>‹#›</a:t>
            </a:fld>
            <a:endParaRPr lang="en-US"/>
          </a:p>
        </p:txBody>
      </p:sp>
    </p:spTree>
    <p:extLst>
      <p:ext uri="{BB962C8B-B14F-4D97-AF65-F5344CB8AC3E}">
        <p14:creationId xmlns:p14="http://schemas.microsoft.com/office/powerpoint/2010/main" val="2688783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9A470-A067-4515-B4BF-9E3322EE5E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E1840D0-E3DE-4C6F-89DE-0483013AE4F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C3B6AE4-2BDE-4971-BE0E-16C78716CC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7188B5-EEB1-417A-9E13-8E7AF5BD1C7B}"/>
              </a:ext>
            </a:extLst>
          </p:cNvPr>
          <p:cNvSpPr>
            <a:spLocks noGrp="1"/>
          </p:cNvSpPr>
          <p:nvPr>
            <p:ph type="dt" sz="half" idx="10"/>
          </p:nvPr>
        </p:nvSpPr>
        <p:spPr/>
        <p:txBody>
          <a:bodyPr/>
          <a:lstStyle/>
          <a:p>
            <a:fld id="{316202FA-A069-4117-98CF-879DA71C73E0}" type="datetimeFigureOut">
              <a:rPr lang="en-US" smtClean="0"/>
              <a:t>9/10/2026</a:t>
            </a:fld>
            <a:endParaRPr lang="en-US"/>
          </a:p>
        </p:txBody>
      </p:sp>
      <p:sp>
        <p:nvSpPr>
          <p:cNvPr id="6" name="Footer Placeholder 5">
            <a:extLst>
              <a:ext uri="{FF2B5EF4-FFF2-40B4-BE49-F238E27FC236}">
                <a16:creationId xmlns:a16="http://schemas.microsoft.com/office/drawing/2014/main" id="{E30F7FFE-94E3-4617-B0FD-EB7766BAE9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944284-10A8-4C8F-99EB-F4E8CD9A8004}"/>
              </a:ext>
            </a:extLst>
          </p:cNvPr>
          <p:cNvSpPr>
            <a:spLocks noGrp="1"/>
          </p:cNvSpPr>
          <p:nvPr>
            <p:ph type="sldNum" sz="quarter" idx="12"/>
          </p:nvPr>
        </p:nvSpPr>
        <p:spPr/>
        <p:txBody>
          <a:bodyPr/>
          <a:lstStyle/>
          <a:p>
            <a:fld id="{26D94D97-2396-4153-AAD3-8525D84784E0}" type="slidenum">
              <a:rPr lang="en-US" smtClean="0"/>
              <a:t>‹#›</a:t>
            </a:fld>
            <a:endParaRPr lang="en-US"/>
          </a:p>
        </p:txBody>
      </p:sp>
    </p:spTree>
    <p:extLst>
      <p:ext uri="{BB962C8B-B14F-4D97-AF65-F5344CB8AC3E}">
        <p14:creationId xmlns:p14="http://schemas.microsoft.com/office/powerpoint/2010/main" val="1788200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D2EF9-7634-4ED5-AB98-391A429CEA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4E2F59B-070B-449D-8722-79C9DB6FA9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66F94B5-2BDF-4F64-B1D0-38A26370EF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09F7ED-35CC-499C-B06F-9B5FA2620C2B}"/>
              </a:ext>
            </a:extLst>
          </p:cNvPr>
          <p:cNvSpPr>
            <a:spLocks noGrp="1"/>
          </p:cNvSpPr>
          <p:nvPr>
            <p:ph type="dt" sz="half" idx="10"/>
          </p:nvPr>
        </p:nvSpPr>
        <p:spPr/>
        <p:txBody>
          <a:bodyPr/>
          <a:lstStyle/>
          <a:p>
            <a:fld id="{316202FA-A069-4117-98CF-879DA71C73E0}" type="datetimeFigureOut">
              <a:rPr lang="en-US" smtClean="0"/>
              <a:t>9/10/2026</a:t>
            </a:fld>
            <a:endParaRPr lang="en-US"/>
          </a:p>
        </p:txBody>
      </p:sp>
      <p:sp>
        <p:nvSpPr>
          <p:cNvPr id="6" name="Footer Placeholder 5">
            <a:extLst>
              <a:ext uri="{FF2B5EF4-FFF2-40B4-BE49-F238E27FC236}">
                <a16:creationId xmlns:a16="http://schemas.microsoft.com/office/drawing/2014/main" id="{FF07971F-E58B-44C0-A800-5EAB5A23D6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B5A22D-99D2-462B-8677-6077C97745D2}"/>
              </a:ext>
            </a:extLst>
          </p:cNvPr>
          <p:cNvSpPr>
            <a:spLocks noGrp="1"/>
          </p:cNvSpPr>
          <p:nvPr>
            <p:ph type="sldNum" sz="quarter" idx="12"/>
          </p:nvPr>
        </p:nvSpPr>
        <p:spPr/>
        <p:txBody>
          <a:bodyPr/>
          <a:lstStyle/>
          <a:p>
            <a:fld id="{26D94D97-2396-4153-AAD3-8525D84784E0}" type="slidenum">
              <a:rPr lang="en-US" smtClean="0"/>
              <a:t>‹#›</a:t>
            </a:fld>
            <a:endParaRPr lang="en-US"/>
          </a:p>
        </p:txBody>
      </p:sp>
    </p:spTree>
    <p:extLst>
      <p:ext uri="{BB962C8B-B14F-4D97-AF65-F5344CB8AC3E}">
        <p14:creationId xmlns:p14="http://schemas.microsoft.com/office/powerpoint/2010/main" val="3541436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D0622-8555-4DA6-BEF1-CE621923E57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AC1F548-BD48-4A68-9B2F-18C3A7A325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576B48-EE32-44A2-AFD4-DD25D5FFC3D4}"/>
              </a:ext>
            </a:extLst>
          </p:cNvPr>
          <p:cNvSpPr>
            <a:spLocks noGrp="1"/>
          </p:cNvSpPr>
          <p:nvPr>
            <p:ph type="dt" sz="half" idx="10"/>
          </p:nvPr>
        </p:nvSpPr>
        <p:spPr/>
        <p:txBody>
          <a:bodyPr/>
          <a:lstStyle/>
          <a:p>
            <a:fld id="{316202FA-A069-4117-98CF-879DA71C73E0}" type="datetimeFigureOut">
              <a:rPr lang="en-US" smtClean="0"/>
              <a:t>9/10/2026</a:t>
            </a:fld>
            <a:endParaRPr lang="en-US"/>
          </a:p>
        </p:txBody>
      </p:sp>
      <p:sp>
        <p:nvSpPr>
          <p:cNvPr id="5" name="Footer Placeholder 4">
            <a:extLst>
              <a:ext uri="{FF2B5EF4-FFF2-40B4-BE49-F238E27FC236}">
                <a16:creationId xmlns:a16="http://schemas.microsoft.com/office/drawing/2014/main" id="{A229C00D-B116-428B-B474-9CAB1E1256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743086-1F5D-4DC0-949D-4310E9CA89B1}"/>
              </a:ext>
            </a:extLst>
          </p:cNvPr>
          <p:cNvSpPr>
            <a:spLocks noGrp="1"/>
          </p:cNvSpPr>
          <p:nvPr>
            <p:ph type="sldNum" sz="quarter" idx="12"/>
          </p:nvPr>
        </p:nvSpPr>
        <p:spPr/>
        <p:txBody>
          <a:bodyPr/>
          <a:lstStyle/>
          <a:p>
            <a:fld id="{26D94D97-2396-4153-AAD3-8525D84784E0}" type="slidenum">
              <a:rPr lang="en-US" smtClean="0"/>
              <a:t>‹#›</a:t>
            </a:fld>
            <a:endParaRPr lang="en-US"/>
          </a:p>
        </p:txBody>
      </p:sp>
    </p:spTree>
    <p:extLst>
      <p:ext uri="{BB962C8B-B14F-4D97-AF65-F5344CB8AC3E}">
        <p14:creationId xmlns:p14="http://schemas.microsoft.com/office/powerpoint/2010/main" val="13114806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5409BAC-560E-4DB5-8B3F-D2179A4E2D1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D119A38-48D8-4777-A39B-C30A0CFCDE0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E17A44-2DD0-4E92-A4E9-26F78BA2F6C4}"/>
              </a:ext>
            </a:extLst>
          </p:cNvPr>
          <p:cNvSpPr>
            <a:spLocks noGrp="1"/>
          </p:cNvSpPr>
          <p:nvPr>
            <p:ph type="dt" sz="half" idx="10"/>
          </p:nvPr>
        </p:nvSpPr>
        <p:spPr/>
        <p:txBody>
          <a:bodyPr/>
          <a:lstStyle/>
          <a:p>
            <a:fld id="{316202FA-A069-4117-98CF-879DA71C73E0}" type="datetimeFigureOut">
              <a:rPr lang="en-US" smtClean="0"/>
              <a:t>9/10/2026</a:t>
            </a:fld>
            <a:endParaRPr lang="en-US"/>
          </a:p>
        </p:txBody>
      </p:sp>
      <p:sp>
        <p:nvSpPr>
          <p:cNvPr id="5" name="Footer Placeholder 4">
            <a:extLst>
              <a:ext uri="{FF2B5EF4-FFF2-40B4-BE49-F238E27FC236}">
                <a16:creationId xmlns:a16="http://schemas.microsoft.com/office/drawing/2014/main" id="{1C2773FD-69E0-46C8-8599-30DEA35F99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4A22DC-86E6-48AC-9D2B-EB3475A1C28A}"/>
              </a:ext>
            </a:extLst>
          </p:cNvPr>
          <p:cNvSpPr>
            <a:spLocks noGrp="1"/>
          </p:cNvSpPr>
          <p:nvPr>
            <p:ph type="sldNum" sz="quarter" idx="12"/>
          </p:nvPr>
        </p:nvSpPr>
        <p:spPr/>
        <p:txBody>
          <a:bodyPr/>
          <a:lstStyle/>
          <a:p>
            <a:fld id="{26D94D97-2396-4153-AAD3-8525D84784E0}" type="slidenum">
              <a:rPr lang="en-US" smtClean="0"/>
              <a:t>‹#›</a:t>
            </a:fld>
            <a:endParaRPr lang="en-US"/>
          </a:p>
        </p:txBody>
      </p:sp>
    </p:spTree>
    <p:extLst>
      <p:ext uri="{BB962C8B-B14F-4D97-AF65-F5344CB8AC3E}">
        <p14:creationId xmlns:p14="http://schemas.microsoft.com/office/powerpoint/2010/main" val="6712032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FAE03B8-CD5F-47D6-90CB-E62E65CB4D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2F68D9F-5868-4739-A92C-63B8CA575E5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0810BD-9FDD-4432-B805-C33FBF922C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6202FA-A069-4117-98CF-879DA71C73E0}" type="datetimeFigureOut">
              <a:rPr lang="en-US" smtClean="0"/>
              <a:t>9/10/2026</a:t>
            </a:fld>
            <a:endParaRPr lang="en-US"/>
          </a:p>
        </p:txBody>
      </p:sp>
      <p:sp>
        <p:nvSpPr>
          <p:cNvPr id="5" name="Footer Placeholder 4">
            <a:extLst>
              <a:ext uri="{FF2B5EF4-FFF2-40B4-BE49-F238E27FC236}">
                <a16:creationId xmlns:a16="http://schemas.microsoft.com/office/drawing/2014/main" id="{C1EDEF04-3559-4485-97E4-439DC5F91E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B1A55DE-E1A4-4A6E-8E48-88A6EF66DA0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D94D97-2396-4153-AAD3-8525D84784E0}" type="slidenum">
              <a:rPr lang="en-US" smtClean="0"/>
              <a:t>‹#›</a:t>
            </a:fld>
            <a:endParaRPr lang="en-US"/>
          </a:p>
        </p:txBody>
      </p:sp>
    </p:spTree>
    <p:extLst>
      <p:ext uri="{BB962C8B-B14F-4D97-AF65-F5344CB8AC3E}">
        <p14:creationId xmlns:p14="http://schemas.microsoft.com/office/powerpoint/2010/main" val="37974705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6.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diagramColors" Target="../diagrams/colors1.xml"/><Relationship Id="rId11" Type="http://schemas.openxmlformats.org/officeDocument/2006/relationships/image" Target="../media/image4.svg"/><Relationship Id="rId5" Type="http://schemas.openxmlformats.org/officeDocument/2006/relationships/diagramQuickStyle" Target="../diagrams/quickStyle1.xml"/><Relationship Id="rId15" Type="http://schemas.openxmlformats.org/officeDocument/2006/relationships/image" Target="../media/image8.png"/><Relationship Id="rId10" Type="http://schemas.openxmlformats.org/officeDocument/2006/relationships/image" Target="../media/image3.png"/><Relationship Id="rId4" Type="http://schemas.openxmlformats.org/officeDocument/2006/relationships/diagramLayout" Target="../diagrams/layout1.xml"/><Relationship Id="rId9" Type="http://schemas.openxmlformats.org/officeDocument/2006/relationships/image" Target="../media/image2.png"/><Relationship Id="rId1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reptunghi 1">
            <a:extLst>
              <a:ext uri="{FF2B5EF4-FFF2-40B4-BE49-F238E27FC236}">
                <a16:creationId xmlns:a16="http://schemas.microsoft.com/office/drawing/2014/main" id="{B4FF67BE-0AA1-1923-50C7-37F9402C39D6}"/>
              </a:ext>
            </a:extLst>
          </p:cNvPr>
          <p:cNvSpPr/>
          <p:nvPr/>
        </p:nvSpPr>
        <p:spPr>
          <a:xfrm>
            <a:off x="0" y="0"/>
            <a:ext cx="12192000" cy="6858000"/>
          </a:xfrm>
          <a:prstGeom prst="rect">
            <a:avLst/>
          </a:prstGeom>
          <a:solidFill>
            <a:schemeClr val="bg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o-RO"/>
          </a:p>
        </p:txBody>
      </p:sp>
      <p:sp>
        <p:nvSpPr>
          <p:cNvPr id="5" name="Dreptunghi: colțuri rotunjite 4">
            <a:extLst>
              <a:ext uri="{FF2B5EF4-FFF2-40B4-BE49-F238E27FC236}">
                <a16:creationId xmlns:a16="http://schemas.microsoft.com/office/drawing/2014/main" id="{9E026DC6-C493-523F-FFE3-0E9C020FE7EE}"/>
              </a:ext>
            </a:extLst>
          </p:cNvPr>
          <p:cNvSpPr/>
          <p:nvPr/>
        </p:nvSpPr>
        <p:spPr>
          <a:xfrm>
            <a:off x="95535" y="0"/>
            <a:ext cx="11982734" cy="1382398"/>
          </a:xfrm>
          <a:prstGeom prst="roundRect">
            <a:avLst/>
          </a:prstGeom>
          <a:solidFill>
            <a:schemeClr val="accent1">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endParaRPr lang="ro-RO" sz="2400" b="1" dirty="0">
              <a:latin typeface="Times New Roman" panose="02020603050405020304" pitchFamily="18" charset="0"/>
              <a:cs typeface="Times New Roman" panose="02020603050405020304" pitchFamily="18" charset="0"/>
            </a:endParaRPr>
          </a:p>
        </p:txBody>
      </p:sp>
      <p:sp>
        <p:nvSpPr>
          <p:cNvPr id="6" name="Dreptunghi 5">
            <a:extLst>
              <a:ext uri="{FF2B5EF4-FFF2-40B4-BE49-F238E27FC236}">
                <a16:creationId xmlns:a16="http://schemas.microsoft.com/office/drawing/2014/main" id="{E7405782-8E15-7FA6-960F-BBAC8F2A4866}"/>
              </a:ext>
            </a:extLst>
          </p:cNvPr>
          <p:cNvSpPr/>
          <p:nvPr/>
        </p:nvSpPr>
        <p:spPr>
          <a:xfrm>
            <a:off x="106326" y="1471120"/>
            <a:ext cx="5315804" cy="1487133"/>
          </a:xfrm>
          <a:prstGeom prst="rect">
            <a:avLst/>
          </a:prstGeom>
          <a:solidFill>
            <a:schemeClr val="bg1"/>
          </a:solidFill>
          <a:ln w="38100">
            <a:solidFill>
              <a:srgbClr val="0F4F8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n-US" sz="1200" dirty="0">
                <a:solidFill>
                  <a:srgbClr val="002060"/>
                </a:solidFill>
                <a:latin typeface="Times New Roman" panose="02020603050405020304" pitchFamily="18" charset="0"/>
                <a:cs typeface="Times New Roman" panose="02020603050405020304" pitchFamily="18" charset="0"/>
              </a:rPr>
              <a:t>   </a:t>
            </a:r>
          </a:p>
          <a:p>
            <a:pPr algn="just"/>
            <a:endParaRPr lang="en-US" sz="1200" dirty="0">
              <a:solidFill>
                <a:srgbClr val="002060"/>
              </a:solidFill>
              <a:latin typeface="Times New Roman" panose="02020603050405020304" pitchFamily="18" charset="0"/>
              <a:cs typeface="Times New Roman" panose="02020603050405020304" pitchFamily="18" charset="0"/>
            </a:endParaRPr>
          </a:p>
          <a:p>
            <a:pPr algn="just"/>
            <a:r>
              <a:rPr lang="en-US" sz="1200" dirty="0">
                <a:solidFill>
                  <a:srgbClr val="002060"/>
                </a:solidFill>
                <a:latin typeface="Times New Roman" panose="02020603050405020304" pitchFamily="18" charset="0"/>
                <a:cs typeface="Times New Roman" panose="02020603050405020304" pitchFamily="18" charset="0"/>
              </a:rPr>
              <a:t>       Living environment and early microbial exposure are important determinants of gut microbiome development. </a:t>
            </a:r>
          </a:p>
          <a:p>
            <a:pPr algn="just"/>
            <a:r>
              <a:rPr lang="en-US" sz="1200" dirty="0">
                <a:solidFill>
                  <a:srgbClr val="002060"/>
                </a:solidFill>
                <a:latin typeface="Times New Roman" panose="02020603050405020304" pitchFamily="18" charset="0"/>
                <a:cs typeface="Times New Roman" panose="02020603050405020304" pitchFamily="18" charset="0"/>
              </a:rPr>
              <a:t>      Early exposure to companion animals may promote microbial diversity and microbiome maturation through increased contact with environmental microorganisms, potentially supporting immune development.</a:t>
            </a:r>
            <a:endParaRPr lang="ro-RO" sz="1200" dirty="0">
              <a:solidFill>
                <a:srgbClr val="002060"/>
              </a:solidFill>
              <a:latin typeface="Times New Roman" panose="02020603050405020304" pitchFamily="18" charset="0"/>
              <a:cs typeface="Times New Roman" panose="02020603050405020304" pitchFamily="18" charset="0"/>
            </a:endParaRPr>
          </a:p>
        </p:txBody>
      </p:sp>
      <p:sp>
        <p:nvSpPr>
          <p:cNvPr id="21" name="Dreptunghi 20">
            <a:extLst>
              <a:ext uri="{FF2B5EF4-FFF2-40B4-BE49-F238E27FC236}">
                <a16:creationId xmlns:a16="http://schemas.microsoft.com/office/drawing/2014/main" id="{DDE90174-25F0-1E1B-AA03-E71CB3EBFF8A}"/>
              </a:ext>
            </a:extLst>
          </p:cNvPr>
          <p:cNvSpPr/>
          <p:nvPr/>
        </p:nvSpPr>
        <p:spPr>
          <a:xfrm>
            <a:off x="95535" y="2973102"/>
            <a:ext cx="11982734" cy="2825586"/>
          </a:xfrm>
          <a:prstGeom prst="rect">
            <a:avLst/>
          </a:prstGeom>
          <a:solidFill>
            <a:schemeClr val="bg1"/>
          </a:solidFill>
          <a:ln w="38100">
            <a:solidFill>
              <a:srgbClr val="0F4F8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o-RO"/>
          </a:p>
        </p:txBody>
      </p:sp>
      <p:sp>
        <p:nvSpPr>
          <p:cNvPr id="30" name="Dreptunghi 29">
            <a:extLst>
              <a:ext uri="{FF2B5EF4-FFF2-40B4-BE49-F238E27FC236}">
                <a16:creationId xmlns:a16="http://schemas.microsoft.com/office/drawing/2014/main" id="{B7857391-21AD-F4E6-AC78-7068C8EFDAE2}"/>
              </a:ext>
            </a:extLst>
          </p:cNvPr>
          <p:cNvSpPr/>
          <p:nvPr/>
        </p:nvSpPr>
        <p:spPr>
          <a:xfrm>
            <a:off x="105374" y="5965085"/>
            <a:ext cx="6934876" cy="732368"/>
          </a:xfrm>
          <a:prstGeom prst="rect">
            <a:avLst/>
          </a:prstGeom>
          <a:solidFill>
            <a:schemeClr val="bg1"/>
          </a:solidFill>
          <a:ln w="38100">
            <a:solidFill>
              <a:srgbClr val="0F4F8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a:endParaRPr lang="en-US" sz="1400" dirty="0">
              <a:solidFill>
                <a:srgbClr val="002060"/>
              </a:solidFill>
              <a:latin typeface="Times New Roman" panose="02020603050405020304" pitchFamily="18" charset="0"/>
              <a:cs typeface="Times New Roman" panose="02020603050405020304" pitchFamily="18" charset="0"/>
            </a:endParaRPr>
          </a:p>
          <a:p>
            <a:pPr lvl="0" algn="just"/>
            <a:r>
              <a:rPr lang="en-US" sz="1200" dirty="0">
                <a:solidFill>
                  <a:srgbClr val="002060"/>
                </a:solidFill>
                <a:latin typeface="Times New Roman" panose="02020603050405020304" pitchFamily="18" charset="0"/>
                <a:cs typeface="Times New Roman" panose="02020603050405020304" pitchFamily="18" charset="0"/>
              </a:rPr>
              <a:t>       </a:t>
            </a:r>
            <a:r>
              <a:rPr lang="en-US" sz="1100" dirty="0">
                <a:solidFill>
                  <a:srgbClr val="002060"/>
                </a:solidFill>
                <a:latin typeface="Times New Roman" panose="02020603050405020304" pitchFamily="18" charset="0"/>
                <a:cs typeface="Times New Roman" panose="02020603050405020304" pitchFamily="18" charset="0"/>
              </a:rPr>
              <a:t>Early exposure to companion animals may contribute to gut microbiome development and immune maturation. </a:t>
            </a:r>
          </a:p>
          <a:p>
            <a:pPr lvl="0" algn="just"/>
            <a:r>
              <a:rPr lang="en-US" sz="1100" dirty="0">
                <a:solidFill>
                  <a:srgbClr val="002060"/>
                </a:solidFill>
                <a:latin typeface="Times New Roman" panose="02020603050405020304" pitchFamily="18" charset="0"/>
                <a:cs typeface="Times New Roman" panose="02020603050405020304" pitchFamily="18" charset="0"/>
              </a:rPr>
              <a:t>       Higher Bifidobacteria levels in exposed children suggest a potential beneficial role of early microbial exposure in intestinal homeostasis and immune development.</a:t>
            </a:r>
            <a:endParaRPr lang="ro-RO" sz="1100" dirty="0">
              <a:solidFill>
                <a:srgbClr val="002060"/>
              </a:solidFill>
              <a:latin typeface="Times New Roman" panose="02020603050405020304" pitchFamily="18" charset="0"/>
              <a:cs typeface="Times New Roman" panose="02020603050405020304" pitchFamily="18" charset="0"/>
            </a:endParaRPr>
          </a:p>
        </p:txBody>
      </p:sp>
      <p:sp>
        <p:nvSpPr>
          <p:cNvPr id="32" name="Dreptunghi 31">
            <a:extLst>
              <a:ext uri="{FF2B5EF4-FFF2-40B4-BE49-F238E27FC236}">
                <a16:creationId xmlns:a16="http://schemas.microsoft.com/office/drawing/2014/main" id="{3EA40A1E-3CA0-0D08-D28C-BBC22F0EBCD0}"/>
              </a:ext>
            </a:extLst>
          </p:cNvPr>
          <p:cNvSpPr/>
          <p:nvPr/>
        </p:nvSpPr>
        <p:spPr>
          <a:xfrm>
            <a:off x="9088669" y="5960091"/>
            <a:ext cx="2978304" cy="692902"/>
          </a:xfrm>
          <a:prstGeom prst="rect">
            <a:avLst/>
          </a:prstGeom>
          <a:solidFill>
            <a:schemeClr val="bg1"/>
          </a:solidFill>
          <a:ln w="38100">
            <a:solidFill>
              <a:srgbClr val="0F4F8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o-RO" dirty="0"/>
          </a:p>
        </p:txBody>
      </p:sp>
      <p:sp>
        <p:nvSpPr>
          <p:cNvPr id="34" name="Dreptunghi 33">
            <a:extLst>
              <a:ext uri="{FF2B5EF4-FFF2-40B4-BE49-F238E27FC236}">
                <a16:creationId xmlns:a16="http://schemas.microsoft.com/office/drawing/2014/main" id="{E1B50AA9-F2F5-CFE0-20A5-296C9823B516}"/>
              </a:ext>
            </a:extLst>
          </p:cNvPr>
          <p:cNvSpPr/>
          <p:nvPr/>
        </p:nvSpPr>
        <p:spPr>
          <a:xfrm>
            <a:off x="5506876" y="1474809"/>
            <a:ext cx="6571393" cy="1465951"/>
          </a:xfrm>
          <a:prstGeom prst="rect">
            <a:avLst/>
          </a:prstGeom>
          <a:solidFill>
            <a:schemeClr val="bg1"/>
          </a:solidFill>
          <a:ln w="38100">
            <a:solidFill>
              <a:srgbClr val="0F4F8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o-RO"/>
          </a:p>
        </p:txBody>
      </p:sp>
      <p:sp>
        <p:nvSpPr>
          <p:cNvPr id="35" name="Dreptunghi 34">
            <a:extLst>
              <a:ext uri="{FF2B5EF4-FFF2-40B4-BE49-F238E27FC236}">
                <a16:creationId xmlns:a16="http://schemas.microsoft.com/office/drawing/2014/main" id="{B6EAA8A5-F0E9-D780-1CB8-EEAD77A40DC5}"/>
              </a:ext>
            </a:extLst>
          </p:cNvPr>
          <p:cNvSpPr/>
          <p:nvPr/>
        </p:nvSpPr>
        <p:spPr>
          <a:xfrm>
            <a:off x="0" y="6775084"/>
            <a:ext cx="12192000" cy="82915"/>
          </a:xfrm>
          <a:prstGeom prst="rect">
            <a:avLst/>
          </a:prstGeom>
          <a:solidFill>
            <a:srgbClr val="0F4F8F"/>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o-RO"/>
          </a:p>
        </p:txBody>
      </p:sp>
      <p:sp>
        <p:nvSpPr>
          <p:cNvPr id="36" name="Dreptunghi 35">
            <a:extLst>
              <a:ext uri="{FF2B5EF4-FFF2-40B4-BE49-F238E27FC236}">
                <a16:creationId xmlns:a16="http://schemas.microsoft.com/office/drawing/2014/main" id="{BE2DF3C6-29D7-3930-7DA7-DE00CEC92017}"/>
              </a:ext>
            </a:extLst>
          </p:cNvPr>
          <p:cNvSpPr/>
          <p:nvPr/>
        </p:nvSpPr>
        <p:spPr>
          <a:xfrm>
            <a:off x="130170" y="1493295"/>
            <a:ext cx="5257327" cy="303945"/>
          </a:xfrm>
          <a:prstGeom prst="rect">
            <a:avLst/>
          </a:prstGeom>
          <a:solidFill>
            <a:srgbClr val="BBCA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BACKGROUND</a:t>
            </a:r>
            <a:endParaRPr lang="ro-RO"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8" name="Dreptunghi 37">
            <a:extLst>
              <a:ext uri="{FF2B5EF4-FFF2-40B4-BE49-F238E27FC236}">
                <a16:creationId xmlns:a16="http://schemas.microsoft.com/office/drawing/2014/main" id="{3B4276B2-47F9-030C-3BF6-01918BBE9B1B}"/>
              </a:ext>
            </a:extLst>
          </p:cNvPr>
          <p:cNvSpPr/>
          <p:nvPr/>
        </p:nvSpPr>
        <p:spPr>
          <a:xfrm>
            <a:off x="5506876" y="1481117"/>
            <a:ext cx="6543658" cy="316123"/>
          </a:xfrm>
          <a:prstGeom prst="rect">
            <a:avLst/>
          </a:prstGeom>
          <a:solidFill>
            <a:srgbClr val="BBCA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MATERIAL  AND METHOD</a:t>
            </a:r>
            <a:endParaRPr lang="ro-RO"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0" name="Dreptunghi 39">
            <a:extLst>
              <a:ext uri="{FF2B5EF4-FFF2-40B4-BE49-F238E27FC236}">
                <a16:creationId xmlns:a16="http://schemas.microsoft.com/office/drawing/2014/main" id="{B826792B-11D0-DA1C-7393-FD8DADF6A0A8}"/>
              </a:ext>
            </a:extLst>
          </p:cNvPr>
          <p:cNvSpPr/>
          <p:nvPr/>
        </p:nvSpPr>
        <p:spPr>
          <a:xfrm>
            <a:off x="2062745" y="2990579"/>
            <a:ext cx="6715960" cy="327076"/>
          </a:xfrm>
          <a:prstGeom prst="rect">
            <a:avLst/>
          </a:prstGeom>
          <a:solidFill>
            <a:srgbClr val="BBCA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RESULTS</a:t>
            </a:r>
            <a:endParaRPr lang="ro-RO"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2" name="Dreptunghi 41">
            <a:extLst>
              <a:ext uri="{FF2B5EF4-FFF2-40B4-BE49-F238E27FC236}">
                <a16:creationId xmlns:a16="http://schemas.microsoft.com/office/drawing/2014/main" id="{8B26A3AA-3813-1DFE-BBA9-2632F63B148F}"/>
              </a:ext>
            </a:extLst>
          </p:cNvPr>
          <p:cNvSpPr/>
          <p:nvPr/>
        </p:nvSpPr>
        <p:spPr>
          <a:xfrm>
            <a:off x="125027" y="5963839"/>
            <a:ext cx="6915223" cy="213103"/>
          </a:xfrm>
          <a:prstGeom prst="rect">
            <a:avLst/>
          </a:prstGeom>
          <a:solidFill>
            <a:srgbClr val="BBCA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CONCLUSIONS</a:t>
            </a:r>
            <a:endParaRPr lang="ro-RO"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4" name="Dreptunghi 43">
            <a:extLst>
              <a:ext uri="{FF2B5EF4-FFF2-40B4-BE49-F238E27FC236}">
                <a16:creationId xmlns:a16="http://schemas.microsoft.com/office/drawing/2014/main" id="{32E802FF-001B-F4B0-9C05-5547FFE7B418}"/>
              </a:ext>
            </a:extLst>
          </p:cNvPr>
          <p:cNvSpPr/>
          <p:nvPr/>
        </p:nvSpPr>
        <p:spPr>
          <a:xfrm>
            <a:off x="9093844" y="5965085"/>
            <a:ext cx="2967986" cy="180617"/>
          </a:xfrm>
          <a:prstGeom prst="rect">
            <a:avLst/>
          </a:prstGeom>
          <a:solidFill>
            <a:srgbClr val="BBCA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KEYWORDS</a:t>
            </a:r>
            <a:endParaRPr lang="ro-RO"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aphicFrame>
        <p:nvGraphicFramePr>
          <p:cNvPr id="46" name="Nomogramă 45">
            <a:extLst>
              <a:ext uri="{FF2B5EF4-FFF2-40B4-BE49-F238E27FC236}">
                <a16:creationId xmlns:a16="http://schemas.microsoft.com/office/drawing/2014/main" id="{471C714D-69F9-596E-6923-5CFE233ACDC4}"/>
              </a:ext>
            </a:extLst>
          </p:cNvPr>
          <p:cNvGraphicFramePr/>
          <p:nvPr>
            <p:extLst>
              <p:ext uri="{D42A27DB-BD31-4B8C-83A1-F6EECF244321}">
                <p14:modId xmlns:p14="http://schemas.microsoft.com/office/powerpoint/2010/main" val="731720621"/>
              </p:ext>
            </p:extLst>
          </p:nvPr>
        </p:nvGraphicFramePr>
        <p:xfrm>
          <a:off x="5861714" y="1857241"/>
          <a:ext cx="5991367" cy="9254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1" name="Imagine 50">
            <a:extLst>
              <a:ext uri="{FF2B5EF4-FFF2-40B4-BE49-F238E27FC236}">
                <a16:creationId xmlns:a16="http://schemas.microsoft.com/office/drawing/2014/main" id="{5F094EB4-F26D-E490-1AF7-53D865689A62}"/>
              </a:ext>
            </a:extLst>
          </p:cNvPr>
          <p:cNvPicPr>
            <a:picLocks noChangeAspect="1"/>
          </p:cNvPicPr>
          <p:nvPr/>
        </p:nvPicPr>
        <p:blipFill>
          <a:blip r:embed="rId8"/>
          <a:stretch>
            <a:fillRect/>
          </a:stretch>
        </p:blipFill>
        <p:spPr>
          <a:xfrm>
            <a:off x="263645" y="103660"/>
            <a:ext cx="953276" cy="1175078"/>
          </a:xfrm>
          <a:prstGeom prst="rect">
            <a:avLst/>
          </a:prstGeom>
        </p:spPr>
      </p:pic>
      <p:sp>
        <p:nvSpPr>
          <p:cNvPr id="54" name="CasetăText 53">
            <a:extLst>
              <a:ext uri="{FF2B5EF4-FFF2-40B4-BE49-F238E27FC236}">
                <a16:creationId xmlns:a16="http://schemas.microsoft.com/office/drawing/2014/main" id="{BF83A576-157D-50CF-37DE-A40D6755048F}"/>
              </a:ext>
            </a:extLst>
          </p:cNvPr>
          <p:cNvSpPr txBox="1"/>
          <p:nvPr/>
        </p:nvSpPr>
        <p:spPr>
          <a:xfrm>
            <a:off x="3579161" y="3302343"/>
            <a:ext cx="5294153" cy="261610"/>
          </a:xfrm>
          <a:prstGeom prst="rect">
            <a:avLst/>
          </a:prstGeom>
          <a:noFill/>
        </p:spPr>
        <p:txBody>
          <a:bodyPr wrap="square">
            <a:spAutoFit/>
          </a:bodyPr>
          <a:lstStyle/>
          <a:p>
            <a:pPr algn="just"/>
            <a:r>
              <a:rPr lang="en-US" sz="1100" dirty="0">
                <a:solidFill>
                  <a:srgbClr val="002060"/>
                </a:solidFill>
                <a:latin typeface="Times New Roman" panose="02020603050405020304" pitchFamily="18" charset="0"/>
                <a:cs typeface="Times New Roman" panose="02020603050405020304" pitchFamily="18" charset="0"/>
              </a:rPr>
              <a:t>      </a:t>
            </a:r>
            <a:endParaRPr lang="ro-RO" sz="1100" dirty="0">
              <a:solidFill>
                <a:srgbClr val="002060"/>
              </a:solidFill>
              <a:latin typeface="Times New Roman" panose="02020603050405020304" pitchFamily="18" charset="0"/>
              <a:cs typeface="Times New Roman" panose="02020603050405020304" pitchFamily="18" charset="0"/>
            </a:endParaRPr>
          </a:p>
        </p:txBody>
      </p:sp>
      <p:pic>
        <p:nvPicPr>
          <p:cNvPr id="58" name="Imagine 57">
            <a:extLst>
              <a:ext uri="{FF2B5EF4-FFF2-40B4-BE49-F238E27FC236}">
                <a16:creationId xmlns:a16="http://schemas.microsoft.com/office/drawing/2014/main" id="{D947B639-B2D3-189F-4AB2-D8A0AD79B83E}"/>
              </a:ext>
            </a:extLst>
          </p:cNvPr>
          <p:cNvPicPr>
            <a:picLocks noChangeAspect="1"/>
          </p:cNvPicPr>
          <p:nvPr/>
        </p:nvPicPr>
        <p:blipFill>
          <a:blip r:embed="rId9"/>
          <a:stretch>
            <a:fillRect/>
          </a:stretch>
        </p:blipFill>
        <p:spPr>
          <a:xfrm>
            <a:off x="569504" y="24874149"/>
            <a:ext cx="7664258" cy="3190408"/>
          </a:xfrm>
          <a:prstGeom prst="rect">
            <a:avLst/>
          </a:prstGeom>
          <a:ln w="57150" cap="sq">
            <a:solidFill>
              <a:srgbClr val="7030A0"/>
            </a:solidFill>
            <a:prstDash val="solid"/>
            <a:miter lim="800000"/>
          </a:ln>
          <a:effectLst>
            <a:outerShdw blurRad="50800" dist="38100" dir="2700000" algn="tl" rotWithShape="0">
              <a:srgbClr val="000000">
                <a:alpha val="43000"/>
              </a:srgbClr>
            </a:outerShdw>
          </a:effectLst>
        </p:spPr>
      </p:pic>
      <p:pic>
        <p:nvPicPr>
          <p:cNvPr id="1026" name="Imagine 1025">
            <a:extLst>
              <a:ext uri="{FF2B5EF4-FFF2-40B4-BE49-F238E27FC236}">
                <a16:creationId xmlns:a16="http://schemas.microsoft.com/office/drawing/2014/main" id="{AC887368-0551-ECBA-2C40-1A2E74224FB7}"/>
              </a:ext>
            </a:extLst>
          </p:cNvPr>
          <p:cNvPicPr>
            <a:picLocks noChangeAspect="1"/>
          </p:cNvPicPr>
          <p:nvPr/>
        </p:nvPicPr>
        <p:blipFill>
          <a:blip r:embed="rId10"/>
          <a:stretch>
            <a:fillRect/>
          </a:stretch>
        </p:blipFill>
        <p:spPr>
          <a:xfrm>
            <a:off x="7238005" y="5991440"/>
            <a:ext cx="1543776" cy="60812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31" name="CasetăText 1030">
            <a:extLst>
              <a:ext uri="{FF2B5EF4-FFF2-40B4-BE49-F238E27FC236}">
                <a16:creationId xmlns:a16="http://schemas.microsoft.com/office/drawing/2014/main" id="{061FF1E8-A1EA-5A11-E8DA-3C9D82EB16E2}"/>
              </a:ext>
            </a:extLst>
          </p:cNvPr>
          <p:cNvSpPr txBox="1"/>
          <p:nvPr/>
        </p:nvSpPr>
        <p:spPr>
          <a:xfrm>
            <a:off x="6934595" y="6176943"/>
            <a:ext cx="7301094" cy="461665"/>
          </a:xfrm>
          <a:prstGeom prst="rect">
            <a:avLst/>
          </a:prstGeom>
          <a:noFill/>
        </p:spPr>
        <p:txBody>
          <a:bodyPr wrap="square">
            <a:spAutoFit/>
          </a:bodyPr>
          <a:lstStyle/>
          <a:p>
            <a:pPr algn="ctr"/>
            <a:r>
              <a:rPr lang="en-US" sz="1200" dirty="0">
                <a:solidFill>
                  <a:srgbClr val="002060"/>
                </a:solidFill>
                <a:latin typeface="Times New Roman" panose="02020603050405020304" pitchFamily="18" charset="0"/>
                <a:cs typeface="Times New Roman" panose="02020603050405020304" pitchFamily="18" charset="0"/>
              </a:rPr>
              <a:t>Gut microbiome; Early-life exposure to pets; </a:t>
            </a:r>
          </a:p>
          <a:p>
            <a:pPr algn="ctr"/>
            <a:r>
              <a:rPr lang="en-US" sz="1200" dirty="0">
                <a:solidFill>
                  <a:srgbClr val="002060"/>
                </a:solidFill>
                <a:latin typeface="Times New Roman" panose="02020603050405020304" pitchFamily="18" charset="0"/>
                <a:cs typeface="Times New Roman" panose="02020603050405020304" pitchFamily="18" charset="0"/>
              </a:rPr>
              <a:t>Environment; Children 0-3 years old.</a:t>
            </a:r>
            <a:endParaRPr lang="ro-RO" sz="1200" dirty="0">
              <a:solidFill>
                <a:srgbClr val="002060"/>
              </a:solidFill>
              <a:latin typeface="Times New Roman" panose="02020603050405020304" pitchFamily="18" charset="0"/>
              <a:cs typeface="Times New Roman" panose="02020603050405020304" pitchFamily="18" charset="0"/>
            </a:endParaRPr>
          </a:p>
        </p:txBody>
      </p:sp>
      <p:sp>
        <p:nvSpPr>
          <p:cNvPr id="1032" name="Dreptunghi 1031">
            <a:extLst>
              <a:ext uri="{FF2B5EF4-FFF2-40B4-BE49-F238E27FC236}">
                <a16:creationId xmlns:a16="http://schemas.microsoft.com/office/drawing/2014/main" id="{556042DD-BEB8-E270-F8AA-54016E2A38BA}"/>
              </a:ext>
            </a:extLst>
          </p:cNvPr>
          <p:cNvSpPr/>
          <p:nvPr/>
        </p:nvSpPr>
        <p:spPr>
          <a:xfrm>
            <a:off x="1337841" y="61205"/>
            <a:ext cx="9047746" cy="557089"/>
          </a:xfrm>
          <a:prstGeom prst="rect">
            <a:avLst/>
          </a:prstGeom>
          <a:solidFill>
            <a:srgbClr val="BBCA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ENVIRONMENTAL FACTORS AND ANIMAL EXPOSURE IN THE DEVELOPMENT OF THE GUT MICROBIOME IN CHILDREN UNDER 3 YEARS OF AGE</a:t>
            </a:r>
          </a:p>
        </p:txBody>
      </p:sp>
      <p:pic>
        <p:nvPicPr>
          <p:cNvPr id="1041" name="Grafic 1040" descr="Back with solid fill">
            <a:extLst>
              <a:ext uri="{FF2B5EF4-FFF2-40B4-BE49-F238E27FC236}">
                <a16:creationId xmlns:a16="http://schemas.microsoft.com/office/drawing/2014/main" id="{4EF4B330-F364-59E9-BACE-43C7F497E8B5}"/>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46491" y="1945111"/>
            <a:ext cx="253315" cy="253315"/>
          </a:xfrm>
          <a:prstGeom prst="rect">
            <a:avLst/>
          </a:prstGeom>
        </p:spPr>
      </p:pic>
      <p:pic>
        <p:nvPicPr>
          <p:cNvPr id="1043" name="Grafic 1042" descr="Back with solid fill">
            <a:extLst>
              <a:ext uri="{FF2B5EF4-FFF2-40B4-BE49-F238E27FC236}">
                <a16:creationId xmlns:a16="http://schemas.microsoft.com/office/drawing/2014/main" id="{49D7B25D-CDD1-DABB-B08A-C13A6C01115C}"/>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71666" y="2271813"/>
            <a:ext cx="253315" cy="253315"/>
          </a:xfrm>
          <a:prstGeom prst="rect">
            <a:avLst/>
          </a:prstGeom>
        </p:spPr>
      </p:pic>
      <p:pic>
        <p:nvPicPr>
          <p:cNvPr id="1045" name="Grafic 1044" descr="Back with solid fill">
            <a:extLst>
              <a:ext uri="{FF2B5EF4-FFF2-40B4-BE49-F238E27FC236}">
                <a16:creationId xmlns:a16="http://schemas.microsoft.com/office/drawing/2014/main" id="{98FC83B2-9F31-7DFB-066F-FF1D17AA28DC}"/>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2088951" y="3319790"/>
            <a:ext cx="253315" cy="253315"/>
          </a:xfrm>
          <a:prstGeom prst="rect">
            <a:avLst/>
          </a:prstGeom>
        </p:spPr>
      </p:pic>
      <p:pic>
        <p:nvPicPr>
          <p:cNvPr id="1047" name="Grafic 1046" descr="Back with solid fill">
            <a:extLst>
              <a:ext uri="{FF2B5EF4-FFF2-40B4-BE49-F238E27FC236}">
                <a16:creationId xmlns:a16="http://schemas.microsoft.com/office/drawing/2014/main" id="{8A0E99B8-A835-14A0-D4E2-54BF3B04B8D6}"/>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2062745" y="4053662"/>
            <a:ext cx="253315" cy="253315"/>
          </a:xfrm>
          <a:prstGeom prst="rect">
            <a:avLst/>
          </a:prstGeom>
        </p:spPr>
      </p:pic>
      <p:pic>
        <p:nvPicPr>
          <p:cNvPr id="1051" name="Grafic 1050" descr="Back with solid fill">
            <a:extLst>
              <a:ext uri="{FF2B5EF4-FFF2-40B4-BE49-F238E27FC236}">
                <a16:creationId xmlns:a16="http://schemas.microsoft.com/office/drawing/2014/main" id="{FA24F13A-902C-E244-140C-06C7FB358366}"/>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2062744" y="4765530"/>
            <a:ext cx="253315" cy="253315"/>
          </a:xfrm>
          <a:prstGeom prst="rect">
            <a:avLst/>
          </a:prstGeom>
        </p:spPr>
      </p:pic>
      <p:pic>
        <p:nvPicPr>
          <p:cNvPr id="1055" name="Grafic 1054" descr="Back with solid fill">
            <a:extLst>
              <a:ext uri="{FF2B5EF4-FFF2-40B4-BE49-F238E27FC236}">
                <a16:creationId xmlns:a16="http://schemas.microsoft.com/office/drawing/2014/main" id="{8B32084F-917E-9CC2-3DBD-054D839139FA}"/>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61956" y="6168845"/>
            <a:ext cx="253315" cy="253315"/>
          </a:xfrm>
          <a:prstGeom prst="rect">
            <a:avLst/>
          </a:prstGeom>
        </p:spPr>
      </p:pic>
      <p:pic>
        <p:nvPicPr>
          <p:cNvPr id="1057" name="Grafic 1056" descr="Back with solid fill">
            <a:extLst>
              <a:ext uri="{FF2B5EF4-FFF2-40B4-BE49-F238E27FC236}">
                <a16:creationId xmlns:a16="http://schemas.microsoft.com/office/drawing/2014/main" id="{1AF059CE-EBFE-15D4-39E0-1467C3C26122}"/>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64373" y="6362844"/>
            <a:ext cx="253315" cy="253315"/>
          </a:xfrm>
          <a:prstGeom prst="rect">
            <a:avLst/>
          </a:prstGeom>
        </p:spPr>
      </p:pic>
      <p:sp>
        <p:nvSpPr>
          <p:cNvPr id="1063" name="CasetăText 1062">
            <a:extLst>
              <a:ext uri="{FF2B5EF4-FFF2-40B4-BE49-F238E27FC236}">
                <a16:creationId xmlns:a16="http://schemas.microsoft.com/office/drawing/2014/main" id="{DEBE5794-1D9E-3A39-97AF-3E567247ECDE}"/>
              </a:ext>
            </a:extLst>
          </p:cNvPr>
          <p:cNvSpPr txBox="1"/>
          <p:nvPr/>
        </p:nvSpPr>
        <p:spPr>
          <a:xfrm>
            <a:off x="2219438" y="983071"/>
            <a:ext cx="7253784" cy="415498"/>
          </a:xfrm>
          <a:prstGeom prst="rect">
            <a:avLst/>
          </a:prstGeom>
          <a:noFill/>
        </p:spPr>
        <p:txBody>
          <a:bodyPr wrap="square">
            <a:spAutoFit/>
          </a:bodyPr>
          <a:lstStyle/>
          <a:p>
            <a:pPr algn="ctr"/>
            <a:r>
              <a:rPr lang="ro-RO" sz="1050" i="1" kern="100"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State University of Medicine </a:t>
            </a:r>
            <a:r>
              <a:rPr lang="ro-RO" sz="1050" i="1" kern="100" dirty="0" err="1">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and</a:t>
            </a:r>
            <a:r>
              <a:rPr lang="ro-RO" sz="1050" i="1" kern="100"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sz="1050" i="1" kern="100" dirty="0" err="1">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Pharmacy</a:t>
            </a:r>
            <a:r>
              <a:rPr lang="ro-RO" sz="1050" i="1" kern="100"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„Nicolae </a:t>
            </a:r>
            <a:r>
              <a:rPr lang="ro-RO" sz="1050" i="1" kern="100" dirty="0" err="1">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Testemitanu</a:t>
            </a:r>
            <a:r>
              <a:rPr lang="ro-RO" sz="1050" i="1" kern="100"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050" i="1" kern="100"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sz="1050" i="1" kern="100" dirty="0" err="1">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Department</a:t>
            </a:r>
            <a:r>
              <a:rPr lang="ro-RO" sz="1050" i="1" kern="100"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of </a:t>
            </a:r>
            <a:r>
              <a:rPr lang="ro-RO" sz="1050" i="1" kern="100" dirty="0" err="1">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Pediatrics</a:t>
            </a:r>
            <a:r>
              <a:rPr lang="en-US" sz="1050" i="1" kern="100"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050" i="1" baseline="30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a:t>
            </a:r>
          </a:p>
          <a:p>
            <a:pPr algn="ctr"/>
            <a:r>
              <a:rPr lang="ro-RO" sz="1050"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Institute of </a:t>
            </a:r>
            <a:r>
              <a:rPr lang="ro-RO" sz="1050" i="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Mother</a:t>
            </a:r>
            <a:r>
              <a:rPr lang="ro-RO" sz="1050"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o-RO" sz="1050" i="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and</a:t>
            </a:r>
            <a:r>
              <a:rPr lang="ro-RO" sz="1050"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o-RO" sz="1050" i="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Child</a:t>
            </a:r>
            <a:r>
              <a:rPr lang="ro-RO" sz="1050"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o-RO" sz="1050" i="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Chisinau</a:t>
            </a:r>
            <a:r>
              <a:rPr lang="ro-RO" sz="1050"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Republic of Moldova</a:t>
            </a:r>
            <a:r>
              <a:rPr lang="en-US" sz="1050"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o-RO" sz="1050" i="1" baseline="30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r>
              <a:rPr lang="en-US" sz="1050"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p>
        </p:txBody>
      </p:sp>
      <p:pic>
        <p:nvPicPr>
          <p:cNvPr id="4" name="Imagine 3">
            <a:extLst>
              <a:ext uri="{FF2B5EF4-FFF2-40B4-BE49-F238E27FC236}">
                <a16:creationId xmlns:a16="http://schemas.microsoft.com/office/drawing/2014/main" id="{5887A47D-A356-5E4B-6A6D-A64B1E7E9FB9}"/>
              </a:ext>
            </a:extLst>
          </p:cNvPr>
          <p:cNvPicPr>
            <a:picLocks noChangeAspect="1"/>
          </p:cNvPicPr>
          <p:nvPr/>
        </p:nvPicPr>
        <p:blipFill>
          <a:blip r:embed="rId12"/>
          <a:srcRect l="10513" t="12532" r="6700" b="11990"/>
          <a:stretch>
            <a:fillRect/>
          </a:stretch>
        </p:blipFill>
        <p:spPr>
          <a:xfrm>
            <a:off x="10467323" y="273340"/>
            <a:ext cx="1518466" cy="636828"/>
          </a:xfrm>
          <a:prstGeom prst="rect">
            <a:avLst/>
          </a:prstGeom>
        </p:spPr>
      </p:pic>
      <p:sp>
        <p:nvSpPr>
          <p:cNvPr id="9" name="Dreptunghi 8">
            <a:extLst>
              <a:ext uri="{FF2B5EF4-FFF2-40B4-BE49-F238E27FC236}">
                <a16:creationId xmlns:a16="http://schemas.microsoft.com/office/drawing/2014/main" id="{B57256A5-9DB3-CD5F-BC6F-0F7ED9C7BF57}"/>
              </a:ext>
            </a:extLst>
          </p:cNvPr>
          <p:cNvSpPr/>
          <p:nvPr/>
        </p:nvSpPr>
        <p:spPr>
          <a:xfrm>
            <a:off x="1844298" y="691199"/>
            <a:ext cx="7983267" cy="283773"/>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o-RO"/>
          </a:p>
        </p:txBody>
      </p:sp>
      <p:sp>
        <p:nvSpPr>
          <p:cNvPr id="11" name="CasetăText 10">
            <a:extLst>
              <a:ext uri="{FF2B5EF4-FFF2-40B4-BE49-F238E27FC236}">
                <a16:creationId xmlns:a16="http://schemas.microsoft.com/office/drawing/2014/main" id="{83AEF10E-E1B4-CBC3-0381-E78608128BAE}"/>
              </a:ext>
            </a:extLst>
          </p:cNvPr>
          <p:cNvSpPr txBox="1"/>
          <p:nvPr/>
        </p:nvSpPr>
        <p:spPr>
          <a:xfrm>
            <a:off x="1337841" y="581716"/>
            <a:ext cx="9047746" cy="769441"/>
          </a:xfrm>
          <a:prstGeom prst="rect">
            <a:avLst/>
          </a:prstGeom>
          <a:noFill/>
        </p:spPr>
        <p:txBody>
          <a:bodyPr wrap="square">
            <a:spAutoFit/>
          </a:bodyPr>
          <a:lstStyle/>
          <a:p>
            <a:pPr algn="ctr">
              <a:lnSpc>
                <a:spcPct val="150000"/>
              </a:lnSpc>
            </a:pPr>
            <a:r>
              <a:rPr lang="en-US" sz="1600" b="1" u="sng" dirty="0" err="1">
                <a:solidFill>
                  <a:srgbClr val="002060"/>
                </a:solidFill>
                <a:latin typeface="Times New Roman" panose="02020603050405020304" pitchFamily="18" charset="0"/>
                <a:cs typeface="Times New Roman" panose="02020603050405020304" pitchFamily="18" charset="0"/>
              </a:rPr>
              <a:t>Cepraga</a:t>
            </a:r>
            <a:r>
              <a:rPr lang="en-US" sz="1600" b="1" u="sng" dirty="0">
                <a:solidFill>
                  <a:srgbClr val="002060"/>
                </a:solidFill>
                <a:latin typeface="Times New Roman" panose="02020603050405020304" pitchFamily="18" charset="0"/>
                <a:cs typeface="Times New Roman" panose="02020603050405020304" pitchFamily="18" charset="0"/>
              </a:rPr>
              <a:t> Victoria</a:t>
            </a:r>
            <a:r>
              <a:rPr lang="ro-MD" sz="1600" b="1" u="sng" baseline="30000" dirty="0">
                <a:solidFill>
                  <a:srgbClr val="002060"/>
                </a:solidFill>
                <a:latin typeface="Times New Roman" panose="02020603050405020304" pitchFamily="18" charset="0"/>
                <a:cs typeface="Times New Roman" panose="02020603050405020304" pitchFamily="18" charset="0"/>
              </a:rPr>
              <a:t>1,2</a:t>
            </a:r>
            <a:r>
              <a:rPr lang="en-US" sz="1600" b="1" dirty="0">
                <a:solidFill>
                  <a:srgbClr val="002060"/>
                </a:solidFill>
                <a:latin typeface="Times New Roman" panose="02020603050405020304" pitchFamily="18" charset="0"/>
                <a:cs typeface="Times New Roman" panose="02020603050405020304" pitchFamily="18" charset="0"/>
              </a:rPr>
              <a:t>, </a:t>
            </a:r>
            <a:r>
              <a:rPr lang="en-US" sz="1600" b="1" dirty="0" err="1">
                <a:solidFill>
                  <a:srgbClr val="002060"/>
                </a:solidFill>
                <a:latin typeface="Times New Roman" panose="02020603050405020304" pitchFamily="18" charset="0"/>
                <a:cs typeface="Times New Roman" panose="02020603050405020304" pitchFamily="18" charset="0"/>
              </a:rPr>
              <a:t>Bogonovschi</a:t>
            </a:r>
            <a:r>
              <a:rPr lang="en-US" sz="1600" b="1" dirty="0">
                <a:solidFill>
                  <a:srgbClr val="002060"/>
                </a:solidFill>
                <a:latin typeface="Times New Roman" panose="02020603050405020304" pitchFamily="18" charset="0"/>
                <a:cs typeface="Times New Roman" panose="02020603050405020304" pitchFamily="18" charset="0"/>
              </a:rPr>
              <a:t> Livia</a:t>
            </a:r>
            <a:r>
              <a:rPr lang="ro-MD" sz="1600" b="1" baseline="30000" dirty="0">
                <a:solidFill>
                  <a:srgbClr val="002060"/>
                </a:solidFill>
                <a:latin typeface="Times New Roman" panose="02020603050405020304" pitchFamily="18" charset="0"/>
                <a:cs typeface="Times New Roman" panose="02020603050405020304" pitchFamily="18" charset="0"/>
              </a:rPr>
              <a:t>1</a:t>
            </a:r>
            <a:r>
              <a:rPr lang="ro-RO" sz="1600" b="1" dirty="0">
                <a:solidFill>
                  <a:srgbClr val="002060"/>
                </a:solidFill>
                <a:latin typeface="Times New Roman" panose="02020603050405020304" pitchFamily="18" charset="0"/>
                <a:cs typeface="Times New Roman" panose="02020603050405020304" pitchFamily="18" charset="0"/>
              </a:rPr>
              <a:t>, </a:t>
            </a:r>
            <a:r>
              <a:rPr lang="en-US" sz="1600" b="1" dirty="0">
                <a:solidFill>
                  <a:srgbClr val="002060"/>
                </a:solidFill>
                <a:latin typeface="Times New Roman" panose="02020603050405020304" pitchFamily="18" charset="0"/>
                <a:cs typeface="Times New Roman" panose="02020603050405020304" pitchFamily="18" charset="0"/>
              </a:rPr>
              <a:t>Grin Olesea</a:t>
            </a:r>
            <a:r>
              <a:rPr lang="ro-MD" sz="1600" b="1" baseline="30000"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1,2</a:t>
            </a:r>
            <a:r>
              <a:rPr lang="en-US" sz="1600" b="1" dirty="0">
                <a:solidFill>
                  <a:srgbClr val="002060"/>
                </a:solidFill>
                <a:latin typeface="Times New Roman" panose="02020603050405020304" pitchFamily="18" charset="0"/>
                <a:cs typeface="Times New Roman" panose="02020603050405020304" pitchFamily="18" charset="0"/>
              </a:rPr>
              <a:t>,</a:t>
            </a:r>
            <a:r>
              <a:rPr lang="en-US" sz="1600" b="1" baseline="30000"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16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Prof. </a:t>
            </a:r>
            <a:r>
              <a:rPr lang="ro-RO" sz="1600" b="1" dirty="0" err="1">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Revenco</a:t>
            </a:r>
            <a:r>
              <a:rPr lang="ro-RO" sz="16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o-RO" sz="1600" b="1" dirty="0" err="1">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Ninel</a:t>
            </a:r>
            <a:r>
              <a:rPr lang="en-US" sz="16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o-MD" sz="1600" b="1" baseline="30000"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1,2</a:t>
            </a:r>
            <a:endParaRPr lang="ro-RO" sz="16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endParaRPr lang="en-US" sz="1000"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r>
              <a:rPr lang="en-US" sz="1000"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endParaRPr lang="ro-RO" sz="1000"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7" name="Imagine 6">
            <a:extLst>
              <a:ext uri="{FF2B5EF4-FFF2-40B4-BE49-F238E27FC236}">
                <a16:creationId xmlns:a16="http://schemas.microsoft.com/office/drawing/2014/main" id="{A326D559-170B-8F61-4279-69F627911815}"/>
              </a:ext>
            </a:extLst>
          </p:cNvPr>
          <p:cNvPicPr>
            <a:picLocks noChangeAspect="1"/>
          </p:cNvPicPr>
          <p:nvPr/>
        </p:nvPicPr>
        <p:blipFill>
          <a:blip r:embed="rId13"/>
          <a:stretch>
            <a:fillRect/>
          </a:stretch>
        </p:blipFill>
        <p:spPr>
          <a:xfrm>
            <a:off x="263645" y="4306985"/>
            <a:ext cx="1627546" cy="1237146"/>
          </a:xfrm>
          <a:prstGeom prst="rect">
            <a:avLst/>
          </a:prstGeom>
        </p:spPr>
      </p:pic>
      <p:pic>
        <p:nvPicPr>
          <p:cNvPr id="10" name="Imagine 9">
            <a:extLst>
              <a:ext uri="{FF2B5EF4-FFF2-40B4-BE49-F238E27FC236}">
                <a16:creationId xmlns:a16="http://schemas.microsoft.com/office/drawing/2014/main" id="{3667C260-2BFA-C194-25BF-CB445D99A0C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863037" y="3099724"/>
            <a:ext cx="3102967" cy="2033795"/>
          </a:xfrm>
          <a:prstGeom prst="rect">
            <a:avLst/>
          </a:prstGeom>
        </p:spPr>
      </p:pic>
      <p:pic>
        <p:nvPicPr>
          <p:cNvPr id="13" name="Imagine 12">
            <a:extLst>
              <a:ext uri="{FF2B5EF4-FFF2-40B4-BE49-F238E27FC236}">
                <a16:creationId xmlns:a16="http://schemas.microsoft.com/office/drawing/2014/main" id="{71EA9F4C-6468-7DE0-A912-BCA0C60A60D4}"/>
              </a:ext>
            </a:extLst>
          </p:cNvPr>
          <p:cNvPicPr>
            <a:picLocks noChangeAspect="1"/>
          </p:cNvPicPr>
          <p:nvPr/>
        </p:nvPicPr>
        <p:blipFill>
          <a:blip r:embed="rId15">
            <a:extLst>
              <a:ext uri="{28A0092B-C50C-407E-A947-70E740481C1C}">
                <a14:useLocalDpi xmlns:a14="http://schemas.microsoft.com/office/drawing/2010/main" val="0"/>
              </a:ext>
            </a:extLst>
          </a:blip>
          <a:srcRect l="5012" t="6351" r="8245"/>
          <a:stretch>
            <a:fillRect/>
          </a:stretch>
        </p:blipFill>
        <p:spPr>
          <a:xfrm>
            <a:off x="298323" y="3018377"/>
            <a:ext cx="1436917" cy="1013196"/>
          </a:xfrm>
          <a:prstGeom prst="rect">
            <a:avLst/>
          </a:prstGeom>
        </p:spPr>
      </p:pic>
      <p:sp>
        <p:nvSpPr>
          <p:cNvPr id="17" name="CasetăText 16">
            <a:extLst>
              <a:ext uri="{FF2B5EF4-FFF2-40B4-BE49-F238E27FC236}">
                <a16:creationId xmlns:a16="http://schemas.microsoft.com/office/drawing/2014/main" id="{C3DA2E76-4B9A-FC51-8E0E-9712C91EC5E9}"/>
              </a:ext>
            </a:extLst>
          </p:cNvPr>
          <p:cNvSpPr txBox="1"/>
          <p:nvPr/>
        </p:nvSpPr>
        <p:spPr>
          <a:xfrm>
            <a:off x="2062745" y="3268798"/>
            <a:ext cx="6669075" cy="2492990"/>
          </a:xfrm>
          <a:prstGeom prst="rect">
            <a:avLst/>
          </a:prstGeom>
          <a:noFill/>
        </p:spPr>
        <p:txBody>
          <a:bodyPr wrap="square">
            <a:spAutoFit/>
          </a:bodyPr>
          <a:lstStyle/>
          <a:p>
            <a:pPr algn="just"/>
            <a:r>
              <a:rPr lang="en-US" sz="1200" dirty="0">
                <a:solidFill>
                  <a:srgbClr val="002060"/>
                </a:solidFill>
                <a:latin typeface="Times New Roman" panose="02020603050405020304" pitchFamily="18" charset="0"/>
                <a:cs typeface="Times New Roman" panose="02020603050405020304" pitchFamily="18" charset="0"/>
              </a:rPr>
              <a:t>      The study included 105 children under 3 years of age, comprising 50 boys and 55 girls. Regarding the living environment, 5.7% children lived in individual houses, while 94.3% lived in apartment buildings. In terms of companion animal exposure, 81.9% lived in households without animals, whereas 18.1% children were exposed to companion animals (Fig.1).</a:t>
            </a:r>
          </a:p>
          <a:p>
            <a:pPr algn="just"/>
            <a:r>
              <a:rPr lang="en-US" sz="1200" dirty="0">
                <a:solidFill>
                  <a:srgbClr val="002060"/>
                </a:solidFill>
                <a:latin typeface="Times New Roman" panose="02020603050405020304" pitchFamily="18" charset="0"/>
                <a:cs typeface="Times New Roman" panose="02020603050405020304" pitchFamily="18" charset="0"/>
              </a:rPr>
              <a:t>     Among the exposed children, 4.8% lived with cats, 8.6% with dogs, and 2.9% with other types of companion animals (Fig.2). Comparative analysis of the gut microbiome demonstrated relatively similar total bacterial mass between children exposed and unexposed to companion animals, with median values of 9.4 LG GE/g and 9.45 LG GE/g, respectively. </a:t>
            </a:r>
          </a:p>
          <a:p>
            <a:pPr algn="just"/>
            <a:r>
              <a:rPr lang="en-US" sz="1200" dirty="0">
                <a:solidFill>
                  <a:srgbClr val="002060"/>
                </a:solidFill>
                <a:latin typeface="Times New Roman" panose="02020603050405020304" pitchFamily="18" charset="0"/>
                <a:cs typeface="Times New Roman" panose="02020603050405020304" pitchFamily="18" charset="0"/>
              </a:rPr>
              <a:t>     Child-specific Bifidobacteria were detected in 48 of 86 children without animal exposure and in 11 of 19 children exposed to companion animals. However, children living with companion animals demonstrated notably higher median total Bifidobacteria levels compared to children without animal exposure (33.7 vs. 10.4, respectively), suggesting a potential association between early environmental microbial exposure and the enrichment of beneficial intestinal bacterial taxa (Fig.3).</a:t>
            </a:r>
            <a:endParaRPr lang="ro-RO" sz="1200" dirty="0">
              <a:solidFill>
                <a:srgbClr val="002060"/>
              </a:solidFill>
              <a:latin typeface="Times New Roman" panose="02020603050405020304" pitchFamily="18" charset="0"/>
              <a:cs typeface="Times New Roman" panose="02020603050405020304" pitchFamily="18" charset="0"/>
            </a:endParaRPr>
          </a:p>
        </p:txBody>
      </p:sp>
      <p:sp>
        <p:nvSpPr>
          <p:cNvPr id="19" name="CasetăText 18">
            <a:extLst>
              <a:ext uri="{FF2B5EF4-FFF2-40B4-BE49-F238E27FC236}">
                <a16:creationId xmlns:a16="http://schemas.microsoft.com/office/drawing/2014/main" id="{9044B41F-186C-C20A-E10A-0CE58418A34F}"/>
              </a:ext>
            </a:extLst>
          </p:cNvPr>
          <p:cNvSpPr txBox="1"/>
          <p:nvPr/>
        </p:nvSpPr>
        <p:spPr>
          <a:xfrm>
            <a:off x="273141" y="3976051"/>
            <a:ext cx="1916260" cy="338554"/>
          </a:xfrm>
          <a:prstGeom prst="rect">
            <a:avLst/>
          </a:prstGeom>
          <a:noFill/>
        </p:spPr>
        <p:txBody>
          <a:bodyPr wrap="square">
            <a:spAutoFit/>
          </a:bodyPr>
          <a:lstStyle/>
          <a:p>
            <a:pPr algn="just"/>
            <a:r>
              <a:rPr lang="en-US" sz="800" dirty="0">
                <a:solidFill>
                  <a:srgbClr val="002060"/>
                </a:solidFill>
                <a:latin typeface="Times New Roman" panose="02020603050405020304" pitchFamily="18" charset="0"/>
                <a:cs typeface="Times New Roman" panose="02020603050405020304" pitchFamily="18" charset="0"/>
              </a:rPr>
              <a:t>Fig.1.</a:t>
            </a:r>
            <a:r>
              <a:rPr lang="ro-RO" sz="800" dirty="0"/>
              <a:t> </a:t>
            </a:r>
            <a:r>
              <a:rPr lang="ro-RO" sz="800" dirty="0" err="1">
                <a:solidFill>
                  <a:srgbClr val="002060"/>
                </a:solidFill>
                <a:latin typeface="Times New Roman" panose="02020603050405020304" pitchFamily="18" charset="0"/>
                <a:cs typeface="Times New Roman" panose="02020603050405020304" pitchFamily="18" charset="0"/>
              </a:rPr>
              <a:t>Type</a:t>
            </a:r>
            <a:r>
              <a:rPr lang="ro-RO" sz="800" dirty="0">
                <a:solidFill>
                  <a:srgbClr val="002060"/>
                </a:solidFill>
                <a:latin typeface="Times New Roman" panose="02020603050405020304" pitchFamily="18" charset="0"/>
                <a:cs typeface="Times New Roman" panose="02020603050405020304" pitchFamily="18" charset="0"/>
              </a:rPr>
              <a:t> of Companion Animal</a:t>
            </a:r>
            <a:endParaRPr lang="en-US" sz="800" dirty="0">
              <a:solidFill>
                <a:srgbClr val="002060"/>
              </a:solidFill>
              <a:latin typeface="Times New Roman" panose="02020603050405020304" pitchFamily="18" charset="0"/>
              <a:cs typeface="Times New Roman" panose="02020603050405020304" pitchFamily="18" charset="0"/>
            </a:endParaRPr>
          </a:p>
          <a:p>
            <a:pPr algn="just"/>
            <a:r>
              <a:rPr lang="ro-RO" sz="800" dirty="0">
                <a:solidFill>
                  <a:srgbClr val="002060"/>
                </a:solidFill>
                <a:latin typeface="Times New Roman" panose="02020603050405020304" pitchFamily="18" charset="0"/>
                <a:cs typeface="Times New Roman" panose="02020603050405020304" pitchFamily="18" charset="0"/>
              </a:rPr>
              <a:t> </a:t>
            </a:r>
            <a:r>
              <a:rPr lang="ro-RO" sz="800" dirty="0" err="1">
                <a:solidFill>
                  <a:srgbClr val="002060"/>
                </a:solidFill>
                <a:latin typeface="Times New Roman" panose="02020603050405020304" pitchFamily="18" charset="0"/>
                <a:cs typeface="Times New Roman" panose="02020603050405020304" pitchFamily="18" charset="0"/>
              </a:rPr>
              <a:t>Among</a:t>
            </a:r>
            <a:r>
              <a:rPr lang="ro-RO" sz="800" dirty="0">
                <a:solidFill>
                  <a:srgbClr val="002060"/>
                </a:solidFill>
                <a:latin typeface="Times New Roman" panose="02020603050405020304" pitchFamily="18" charset="0"/>
                <a:cs typeface="Times New Roman" panose="02020603050405020304" pitchFamily="18" charset="0"/>
              </a:rPr>
              <a:t> </a:t>
            </a:r>
            <a:r>
              <a:rPr lang="ro-RO" sz="800" dirty="0" err="1">
                <a:solidFill>
                  <a:srgbClr val="002060"/>
                </a:solidFill>
                <a:latin typeface="Times New Roman" panose="02020603050405020304" pitchFamily="18" charset="0"/>
                <a:cs typeface="Times New Roman" panose="02020603050405020304" pitchFamily="18" charset="0"/>
              </a:rPr>
              <a:t>Exposed</a:t>
            </a:r>
            <a:r>
              <a:rPr lang="ro-RO" sz="800" dirty="0">
                <a:solidFill>
                  <a:srgbClr val="002060"/>
                </a:solidFill>
                <a:latin typeface="Times New Roman" panose="02020603050405020304" pitchFamily="18" charset="0"/>
                <a:cs typeface="Times New Roman" panose="02020603050405020304" pitchFamily="18" charset="0"/>
              </a:rPr>
              <a:t> </a:t>
            </a:r>
            <a:r>
              <a:rPr lang="ro-RO" sz="800" dirty="0" err="1">
                <a:solidFill>
                  <a:srgbClr val="002060"/>
                </a:solidFill>
                <a:latin typeface="Times New Roman" panose="02020603050405020304" pitchFamily="18" charset="0"/>
                <a:cs typeface="Times New Roman" panose="02020603050405020304" pitchFamily="18" charset="0"/>
              </a:rPr>
              <a:t>Children</a:t>
            </a:r>
            <a:endParaRPr lang="en-US" sz="800" dirty="0">
              <a:solidFill>
                <a:srgbClr val="002060"/>
              </a:solidFill>
              <a:latin typeface="Times New Roman" panose="02020603050405020304" pitchFamily="18" charset="0"/>
              <a:cs typeface="Times New Roman" panose="02020603050405020304" pitchFamily="18" charset="0"/>
            </a:endParaRPr>
          </a:p>
        </p:txBody>
      </p:sp>
      <p:sp>
        <p:nvSpPr>
          <p:cNvPr id="22" name="CasetăText 21">
            <a:extLst>
              <a:ext uri="{FF2B5EF4-FFF2-40B4-BE49-F238E27FC236}">
                <a16:creationId xmlns:a16="http://schemas.microsoft.com/office/drawing/2014/main" id="{196DAC11-F165-933D-FA4D-DA050DEC4FFC}"/>
              </a:ext>
            </a:extLst>
          </p:cNvPr>
          <p:cNvSpPr txBox="1"/>
          <p:nvPr/>
        </p:nvSpPr>
        <p:spPr>
          <a:xfrm>
            <a:off x="9655506" y="5103428"/>
            <a:ext cx="7116678" cy="215444"/>
          </a:xfrm>
          <a:prstGeom prst="rect">
            <a:avLst/>
          </a:prstGeom>
          <a:noFill/>
        </p:spPr>
        <p:txBody>
          <a:bodyPr wrap="square">
            <a:spAutoFit/>
          </a:bodyPr>
          <a:lstStyle/>
          <a:p>
            <a:pPr algn="just"/>
            <a:r>
              <a:rPr lang="en-US" sz="800" dirty="0">
                <a:solidFill>
                  <a:srgbClr val="002060"/>
                </a:solidFill>
                <a:latin typeface="Times New Roman" panose="02020603050405020304" pitchFamily="18" charset="0"/>
                <a:cs typeface="Times New Roman" panose="02020603050405020304" pitchFamily="18" charset="0"/>
              </a:rPr>
              <a:t>Fig.3.</a:t>
            </a:r>
            <a:r>
              <a:rPr lang="ro-RO" sz="800" dirty="0"/>
              <a:t> </a:t>
            </a:r>
            <a:r>
              <a:rPr lang="en-US" sz="800" dirty="0">
                <a:solidFill>
                  <a:srgbClr val="002060"/>
                </a:solidFill>
                <a:latin typeface="Times New Roman" panose="02020603050405020304" pitchFamily="18" charset="0"/>
                <a:cs typeface="Times New Roman" panose="02020603050405020304" pitchFamily="18" charset="0"/>
              </a:rPr>
              <a:t>Study population characteristics</a:t>
            </a:r>
          </a:p>
        </p:txBody>
      </p:sp>
      <p:sp>
        <p:nvSpPr>
          <p:cNvPr id="24" name="CasetăText 23">
            <a:extLst>
              <a:ext uri="{FF2B5EF4-FFF2-40B4-BE49-F238E27FC236}">
                <a16:creationId xmlns:a16="http://schemas.microsoft.com/office/drawing/2014/main" id="{1724B520-31FE-CDB1-A116-69CEA5D41CE0}"/>
              </a:ext>
            </a:extLst>
          </p:cNvPr>
          <p:cNvSpPr txBox="1"/>
          <p:nvPr/>
        </p:nvSpPr>
        <p:spPr>
          <a:xfrm>
            <a:off x="334118" y="5520007"/>
            <a:ext cx="8386010" cy="215444"/>
          </a:xfrm>
          <a:prstGeom prst="rect">
            <a:avLst/>
          </a:prstGeom>
          <a:noFill/>
        </p:spPr>
        <p:txBody>
          <a:bodyPr wrap="square">
            <a:spAutoFit/>
          </a:bodyPr>
          <a:lstStyle/>
          <a:p>
            <a:pPr algn="just"/>
            <a:r>
              <a:rPr lang="en-US" sz="800" dirty="0">
                <a:solidFill>
                  <a:srgbClr val="002060"/>
                </a:solidFill>
                <a:latin typeface="Times New Roman" panose="02020603050405020304" pitchFamily="18" charset="0"/>
                <a:cs typeface="Times New Roman" panose="02020603050405020304" pitchFamily="18" charset="0"/>
              </a:rPr>
              <a:t>Fig.2.</a:t>
            </a:r>
            <a:r>
              <a:rPr lang="ro-RO" sz="800" dirty="0">
                <a:solidFill>
                  <a:srgbClr val="002060"/>
                </a:solidFill>
                <a:latin typeface="Times New Roman" panose="02020603050405020304" pitchFamily="18" charset="0"/>
                <a:cs typeface="Times New Roman" panose="02020603050405020304" pitchFamily="18" charset="0"/>
              </a:rPr>
              <a:t> </a:t>
            </a:r>
            <a:r>
              <a:rPr lang="en-US" sz="800" dirty="0">
                <a:solidFill>
                  <a:srgbClr val="002060"/>
                </a:solidFill>
                <a:latin typeface="Times New Roman" panose="02020603050405020304" pitchFamily="18" charset="0"/>
                <a:cs typeface="Times New Roman" panose="02020603050405020304" pitchFamily="18" charset="0"/>
              </a:rPr>
              <a:t>Bifidobacterium levels</a:t>
            </a:r>
          </a:p>
        </p:txBody>
      </p:sp>
    </p:spTree>
    <p:extLst>
      <p:ext uri="{BB962C8B-B14F-4D97-AF65-F5344CB8AC3E}">
        <p14:creationId xmlns:p14="http://schemas.microsoft.com/office/powerpoint/2010/main" val="24393307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Kenes Document" ma:contentTypeID="0x01010037EA2DD516505C4D92B92F8677CFB6850053093C7C8F97FA4FBEF02685EE0A6B5B" ma:contentTypeVersion="9" ma:contentTypeDescription="" ma:contentTypeScope="" ma:versionID="797da260e4f5a208ee1a90964f5a2a08">
  <xsd:schema xmlns:xsd="http://www.w3.org/2001/XMLSchema" xmlns:xs="http://www.w3.org/2001/XMLSchema" xmlns:p="http://schemas.microsoft.com/office/2006/metadata/properties" xmlns:ns2="eb3f7de7-c935-4ca6-a12c-1f73773710ec" xmlns:ns3="67e1fa02-51cb-47ec-9e48-77af0591dcfe" targetNamespace="http://schemas.microsoft.com/office/2006/metadata/properties" ma:root="true" ma:fieldsID="a257e078b17cae7477c91ce636996194" ns2:_="" ns3:_="">
    <xsd:import namespace="eb3f7de7-c935-4ca6-a12c-1f73773710ec"/>
    <xsd:import namespace="67e1fa02-51cb-47ec-9e48-77af0591dcfe"/>
    <xsd:element name="properties">
      <xsd:complexType>
        <xsd:sequence>
          <xsd:element name="documentManagement">
            <xsd:complexType>
              <xsd:all>
                <xsd:element ref="ns2:FolderID" minOccurs="0"/>
                <xsd:element ref="ns2:KenesDocumentTypeId" minOccurs="0"/>
                <xsd:element ref="ns2:Confidential1" minOccurs="0"/>
                <xsd:element ref="ns2:Final" minOccurs="0"/>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3f7de7-c935-4ca6-a12c-1f73773710ec" elementFormDefault="qualified">
    <xsd:import namespace="http://schemas.microsoft.com/office/2006/documentManagement/types"/>
    <xsd:import namespace="http://schemas.microsoft.com/office/infopath/2007/PartnerControls"/>
    <xsd:element name="FolderID" ma:index="2" nillable="true" ma:displayName="FolderID" ma:list="{62b5239b-3564-444d-88a9-03f6d13d411f}" ma:internalName="FolderID" ma:showField="Title" ma:web="eb3f7de7-c935-4ca6-a12c-1f73773710ec">
      <xsd:simpleType>
        <xsd:restriction base="dms:Lookup"/>
      </xsd:simpleType>
    </xsd:element>
    <xsd:element name="KenesDocumentTypeId" ma:index="3" nillable="true" ma:displayName="KenesDocumentTypeId" ma:list="{5ca2ab15-5c4e-45db-95e6-5cb4dd45d1b1}" ma:internalName="KenesDocumentTypeId" ma:showField="Title" ma:web="eb3f7de7-c935-4ca6-a12c-1f73773710ec">
      <xsd:simpleType>
        <xsd:restriction base="dms:Lookup"/>
      </xsd:simpleType>
    </xsd:element>
    <xsd:element name="Confidential1" ma:index="4" nillable="true" ma:displayName="Confidential" ma:default="0" ma:internalName="Confidential1">
      <xsd:simpleType>
        <xsd:restriction base="dms:Boolean"/>
      </xsd:simpleType>
    </xsd:element>
    <xsd:element name="Final" ma:index="5" nillable="true" ma:displayName="Final" ma:default="0" ma:internalName="Final">
      <xsd:simpleType>
        <xsd:restriction base="dms:Boolean"/>
      </xsd:simpleType>
    </xsd:element>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7e1fa02-51cb-47ec-9e48-77af0591dcfe" elementFormDefault="qualified">
    <xsd:import namespace="http://schemas.microsoft.com/office/2006/documentManagement/types"/>
    <xsd:import namespace="http://schemas.microsoft.com/office/infopath/2007/PartnerControls"/>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1"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FolderID xmlns="eb3f7de7-c935-4ca6-a12c-1f73773710ec" xsi:nil="true"/>
    <KenesDocumentTypeId xmlns="eb3f7de7-c935-4ca6-a12c-1f73773710ec" xsi:nil="true"/>
    <Confidential1 xmlns="eb3f7de7-c935-4ca6-a12c-1f73773710ec">false</Confidential1>
    <Final xmlns="eb3f7de7-c935-4ca6-a12c-1f73773710ec">false</Final>
  </documentManagement>
</p:properties>
</file>

<file path=customXml/itemProps1.xml><?xml version="1.0" encoding="utf-8"?>
<ds:datastoreItem xmlns:ds="http://schemas.openxmlformats.org/officeDocument/2006/customXml" ds:itemID="{105630B2-43C8-4C5F-83D5-A1D9C4FCE41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b3f7de7-c935-4ca6-a12c-1f73773710ec"/>
    <ds:schemaRef ds:uri="67e1fa02-51cb-47ec-9e48-77af0591dcf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6799F1E-259F-437F-94F1-336A477CFDDF}">
  <ds:schemaRefs>
    <ds:schemaRef ds:uri="http://schemas.microsoft.com/sharepoint/v3/contenttype/forms"/>
  </ds:schemaRefs>
</ds:datastoreItem>
</file>

<file path=customXml/itemProps3.xml><?xml version="1.0" encoding="utf-8"?>
<ds:datastoreItem xmlns:ds="http://schemas.openxmlformats.org/officeDocument/2006/customXml" ds:itemID="{F07D7C3E-9EAD-4C45-9A4F-3BA4DB70C1FB}">
  <ds:schemaRefs>
    <ds:schemaRef ds:uri="http://purl.org/dc/dcmitype/"/>
    <ds:schemaRef ds:uri="eb3f7de7-c935-4ca6-a12c-1f73773710ec"/>
    <ds:schemaRef ds:uri="http://schemas.microsoft.com/office/2006/documentManagement/types"/>
    <ds:schemaRef ds:uri="http://purl.org/dc/elements/1.1/"/>
    <ds:schemaRef ds:uri="67e1fa02-51cb-47ec-9e48-77af0591dcfe"/>
    <ds:schemaRef ds:uri="http://schemas.microsoft.com/office/2006/metadata/properties"/>
    <ds:schemaRef ds:uri="http://purl.org/dc/term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436</Words>
  <Application>Microsoft Office PowerPoint</Application>
  <PresentationFormat>Ecran lat</PresentationFormat>
  <Paragraphs>32</Paragraphs>
  <Slides>1</Slides>
  <Notes>1</Notes>
  <HiddenSlides>0</HiddenSlides>
  <MMClips>0</MMClips>
  <ScaleCrop>false</ScaleCrop>
  <HeadingPairs>
    <vt:vector size="6" baseType="variant">
      <vt:variant>
        <vt:lpstr>Fonturi utilizate</vt:lpstr>
      </vt:variant>
      <vt:variant>
        <vt:i4>4</vt:i4>
      </vt:variant>
      <vt:variant>
        <vt:lpstr>Temă</vt:lpstr>
      </vt:variant>
      <vt:variant>
        <vt:i4>1</vt:i4>
      </vt:variant>
      <vt:variant>
        <vt:lpstr>Titluri diapozitive</vt:lpstr>
      </vt:variant>
      <vt:variant>
        <vt:i4>1</vt:i4>
      </vt:variant>
    </vt:vector>
  </HeadingPairs>
  <TitlesOfParts>
    <vt:vector size="6" baseType="lpstr">
      <vt:lpstr>Arial</vt:lpstr>
      <vt:lpstr>Calibri</vt:lpstr>
      <vt:lpstr>Calibri Light</vt:lpstr>
      <vt:lpstr>Times New Roman</vt:lpstr>
      <vt:lpstr>Office Theme</vt:lpstr>
      <vt:lpstr>Prezentare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user</dc:creator>
  <cp:lastModifiedBy>t44922</cp:lastModifiedBy>
  <cp:revision>9</cp:revision>
  <dcterms:created xsi:type="dcterms:W3CDTF">2020-07-23T19:03:51Z</dcterms:created>
  <dcterms:modified xsi:type="dcterms:W3CDTF">2026-09-10T17:55:30Z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0x01010037EA2DD516505C4D92B92F8677CFB6850053093C7C8F97FA4FBEF02685EE0A6B5B</vt:lpwstr>
  </property>
</Properties>
</file>