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21935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4D4E-2D8D-F0B1-6548-C44B0993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5B057-6374-D4C0-7AA6-34BC6DC45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47EEF-7145-A4F4-DF2D-CD951519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677B9-087B-151D-1615-D49CACE198C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729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DDCF18-16D5-7289-9929-E6730A665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left-paper">
            <a:extLst>
              <a:ext uri="{FF2B5EF4-FFF2-40B4-BE49-F238E27FC236}">
                <a16:creationId xmlns:a16="http://schemas.microsoft.com/office/drawing/2014/main" id="{882B8A97-D670-7647-F9F7-C7C6F746DB99}"/>
              </a:ext>
            </a:extLst>
          </p:cNvPr>
          <p:cNvSpPr>
            <a:spLocks noGrp="1"/>
          </p:cNvSpPr>
          <p:nvPr/>
        </p:nvSpPr>
        <p:spPr>
          <a:xfrm>
            <a:off x="3106080" y="4654255"/>
            <a:ext cx="4330889" cy="1573029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 w="6668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header">
            <a:extLst>
              <a:ext uri="{FF2B5EF4-FFF2-40B4-BE49-F238E27FC236}">
                <a16:creationId xmlns:a16="http://schemas.microsoft.com/office/drawing/2014/main" id="{D2725494-F78E-5B44-ECF2-3D59D4DB98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3200" cy="1215513"/>
          </a:xfrm>
          <a:prstGeom prst="rect">
            <a:avLst/>
          </a:prstGeom>
          <a:solidFill>
            <a:srgbClr val="173B5D"/>
          </a:solidFill>
          <a:ln w="0">
            <a:noFill/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pink-strip">
            <a:extLst>
              <a:ext uri="{FF2B5EF4-FFF2-40B4-BE49-F238E27FC236}">
                <a16:creationId xmlns:a16="http://schemas.microsoft.com/office/drawing/2014/main" id="{93A462AA-C714-31EC-594A-815F542C0C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333750" cy="66675"/>
          </a:xfrm>
          <a:prstGeom prst="rect">
            <a:avLst/>
          </a:prstGeom>
          <a:solidFill>
            <a:srgbClr val="CC5B7A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blue-strip">
            <a:extLst>
              <a:ext uri="{FF2B5EF4-FFF2-40B4-BE49-F238E27FC236}">
                <a16:creationId xmlns:a16="http://schemas.microsoft.com/office/drawing/2014/main" id="{A12C38D4-9FC5-64BE-DE96-F0A3F47EE14F}"/>
              </a:ext>
            </a:extLst>
          </p:cNvPr>
          <p:cNvSpPr>
            <a:spLocks noGrp="1"/>
          </p:cNvSpPr>
          <p:nvPr/>
        </p:nvSpPr>
        <p:spPr>
          <a:xfrm>
            <a:off x="3333750" y="0"/>
            <a:ext cx="4476750" cy="66675"/>
          </a:xfrm>
          <a:prstGeom prst="rect">
            <a:avLst/>
          </a:prstGeom>
          <a:solidFill>
            <a:srgbClr val="4B83B8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green-strip">
            <a:extLst>
              <a:ext uri="{FF2B5EF4-FFF2-40B4-BE49-F238E27FC236}">
                <a16:creationId xmlns:a16="http://schemas.microsoft.com/office/drawing/2014/main" id="{3BEDAB38-F715-9815-4A71-8E032C6B464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4382700" cy="66675"/>
          </a:xfrm>
          <a:prstGeom prst="rect">
            <a:avLst/>
          </a:prstGeom>
          <a:solidFill>
            <a:srgbClr val="43866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conference">
            <a:extLst>
              <a:ext uri="{FF2B5EF4-FFF2-40B4-BE49-F238E27FC236}">
                <a16:creationId xmlns:a16="http://schemas.microsoft.com/office/drawing/2014/main" id="{50F4A17B-2E03-86BE-4E45-CF650580F6E7}"/>
              </a:ext>
            </a:extLst>
          </p:cNvPr>
          <p:cNvSpPr>
            <a:spLocks noGrp="1"/>
          </p:cNvSpPr>
          <p:nvPr/>
        </p:nvSpPr>
        <p:spPr>
          <a:xfrm>
            <a:off x="266700" y="152400"/>
            <a:ext cx="8382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1" i="0">
                <a:solidFill>
                  <a:srgbClr val="BFD7E9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BFD7E9"/>
                </a:solidFill>
                <a:latin typeface="DejaVu Sans"/>
                <a:ea typeface="DejaVu Sans"/>
                <a:cs typeface="DejaVu Sans"/>
              </a:rPr>
              <a:t>NATURAL SCIENCES IN THE DIALOGUE OF GENERATIONS, IX EDITION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219633D4-E092-B1B4-CEEB-E63F45FCF816}"/>
              </a:ext>
            </a:extLst>
          </p:cNvPr>
          <p:cNvSpPr>
            <a:spLocks noGrp="1"/>
          </p:cNvSpPr>
          <p:nvPr/>
        </p:nvSpPr>
        <p:spPr>
          <a:xfrm>
            <a:off x="266700" y="337343"/>
            <a:ext cx="9048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6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Bioactive Potential of Morus Alba and Morus Nigra Extracts: Neuroprotection, Antioxidant Activity, and Cholinesterase Inhibition</a:t>
            </a:r>
          </a:p>
        </p:txBody>
      </p:sp>
      <p:sp>
        <p:nvSpPr>
          <p:cNvPr id="8" name="authors">
            <a:extLst>
              <a:ext uri="{FF2B5EF4-FFF2-40B4-BE49-F238E27FC236}">
                <a16:creationId xmlns:a16="http://schemas.microsoft.com/office/drawing/2014/main" id="{AEA6B9EF-17D7-2AFC-FB08-62E990230544}"/>
              </a:ext>
            </a:extLst>
          </p:cNvPr>
          <p:cNvSpPr>
            <a:spLocks noGrp="1"/>
          </p:cNvSpPr>
          <p:nvPr/>
        </p:nvSpPr>
        <p:spPr>
          <a:xfrm>
            <a:off x="285750" y="849354"/>
            <a:ext cx="723900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63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Alexandra-Mara Cimpanu¹   Cornelia Geanina Mircea²   Lucian Hritcu¹</a:t>
            </a:r>
          </a:p>
        </p:txBody>
      </p:sp>
      <p:sp>
        <p:nvSpPr>
          <p:cNvPr id="9" name="affiliations">
            <a:extLst>
              <a:ext uri="{FF2B5EF4-FFF2-40B4-BE49-F238E27FC236}">
                <a16:creationId xmlns:a16="http://schemas.microsoft.com/office/drawing/2014/main" id="{103C5164-BE76-1363-A261-08D95134C0EB}"/>
              </a:ext>
            </a:extLst>
          </p:cNvPr>
          <p:cNvSpPr>
            <a:spLocks noGrp="1"/>
          </p:cNvSpPr>
          <p:nvPr/>
        </p:nvSpPr>
        <p:spPr>
          <a:xfrm>
            <a:off x="266700" y="1058904"/>
            <a:ext cx="8572500" cy="104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638" b="0" i="0">
                <a:solidFill>
                  <a:srgbClr val="C9D9E3"/>
                </a:solidFill>
                <a:latin typeface="DejaVu Sans"/>
                <a:ea typeface="DejaVu Sans"/>
                <a:cs typeface="DejaVu Sans"/>
              </a:defRPr>
            </a:pPr>
            <a:r>
              <a:rPr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¹ </a:t>
            </a:r>
            <a:r>
              <a:rPr lang="en-GB"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Department of Biology, </a:t>
            </a:r>
            <a:r>
              <a:rPr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Alexandru Ioan Cuza University of </a:t>
            </a:r>
            <a:r>
              <a:rPr sz="638" b="0" i="0" dirty="0" err="1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Iași</a:t>
            </a:r>
            <a:r>
              <a:rPr lang="en-GB"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, Romania</a:t>
            </a:r>
            <a:r>
              <a:rPr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   ² </a:t>
            </a:r>
            <a:r>
              <a:rPr lang="en-GB"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Faculty of Pharmacy, </a:t>
            </a:r>
            <a:r>
              <a:rPr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Grigore T. Popa University of Medicine and Pharmacy, </a:t>
            </a:r>
            <a:r>
              <a:rPr sz="638" b="0" i="0" dirty="0" err="1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Iași</a:t>
            </a:r>
            <a:r>
              <a:rPr lang="en-GB"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, Romania</a:t>
            </a:r>
            <a:endParaRPr sz="638" b="0" i="0" dirty="0">
              <a:solidFill>
                <a:srgbClr val="C9D9E3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99044A66-BA64-F60D-373B-86ABA652B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79499" y="247650"/>
            <a:ext cx="664976" cy="69060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4299B8C-174D-6472-16D6-C0667A127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304577" y="219075"/>
            <a:ext cx="736619" cy="790575"/>
          </a:xfrm>
          <a:prstGeom prst="rect">
            <a:avLst/>
          </a:prstGeom>
        </p:spPr>
      </p:pic>
      <p:sp>
        <p:nvSpPr>
          <p:cNvPr id="15" name="left-paper">
            <a:extLst>
              <a:ext uri="{FF2B5EF4-FFF2-40B4-BE49-F238E27FC236}">
                <a16:creationId xmlns:a16="http://schemas.microsoft.com/office/drawing/2014/main" id="{927B7D3E-FE0C-EC39-FF15-27AFF3F226C1}"/>
              </a:ext>
            </a:extLst>
          </p:cNvPr>
          <p:cNvSpPr>
            <a:spLocks noGrp="1"/>
          </p:cNvSpPr>
          <p:nvPr/>
        </p:nvSpPr>
        <p:spPr>
          <a:xfrm>
            <a:off x="190500" y="1285875"/>
            <a:ext cx="2923019" cy="2096584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 w="6668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mid-paper">
            <a:extLst>
              <a:ext uri="{FF2B5EF4-FFF2-40B4-BE49-F238E27FC236}">
                <a16:creationId xmlns:a16="http://schemas.microsoft.com/office/drawing/2014/main" id="{2EAC1BAC-7EC1-86DD-9236-537431A3DB2D}"/>
              </a:ext>
            </a:extLst>
          </p:cNvPr>
          <p:cNvSpPr>
            <a:spLocks noGrp="1"/>
          </p:cNvSpPr>
          <p:nvPr/>
        </p:nvSpPr>
        <p:spPr>
          <a:xfrm>
            <a:off x="3252877" y="1253691"/>
            <a:ext cx="4184092" cy="3364172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6668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right-paper">
            <a:extLst>
              <a:ext uri="{FF2B5EF4-FFF2-40B4-BE49-F238E27FC236}">
                <a16:creationId xmlns:a16="http://schemas.microsoft.com/office/drawing/2014/main" id="{7B7967D2-443A-7F64-27F1-20FB36AC9C60}"/>
              </a:ext>
            </a:extLst>
          </p:cNvPr>
          <p:cNvSpPr>
            <a:spLocks noGrp="1"/>
          </p:cNvSpPr>
          <p:nvPr/>
        </p:nvSpPr>
        <p:spPr>
          <a:xfrm>
            <a:off x="7569893" y="1280318"/>
            <a:ext cx="4448196" cy="4967690"/>
          </a:xfrm>
          <a:prstGeom prst="roundRect">
            <a:avLst>
              <a:gd name="adj" fmla="val 2479"/>
            </a:avLst>
          </a:prstGeom>
          <a:solidFill>
            <a:srgbClr val="FFFFFF"/>
          </a:solidFill>
          <a:ln w="6668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tudy-accent">
            <a:extLst>
              <a:ext uri="{FF2B5EF4-FFF2-40B4-BE49-F238E27FC236}">
                <a16:creationId xmlns:a16="http://schemas.microsoft.com/office/drawing/2014/main" id="{8528EF81-0E34-22F0-155B-F9E26938DF62}"/>
              </a:ext>
            </a:extLst>
          </p:cNvPr>
          <p:cNvSpPr>
            <a:spLocks noGrp="1"/>
          </p:cNvSpPr>
          <p:nvPr/>
        </p:nvSpPr>
        <p:spPr>
          <a:xfrm>
            <a:off x="366134" y="1339338"/>
            <a:ext cx="2571750" cy="38100"/>
          </a:xfrm>
          <a:prstGeom prst="rect">
            <a:avLst/>
          </a:prstGeom>
          <a:solidFill>
            <a:srgbClr val="CC5B7A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tudy-title">
            <a:extLst>
              <a:ext uri="{FF2B5EF4-FFF2-40B4-BE49-F238E27FC236}">
                <a16:creationId xmlns:a16="http://schemas.microsoft.com/office/drawing/2014/main" id="{BB9D6A9F-A1A8-10AA-CCD4-31050C3271EE}"/>
              </a:ext>
            </a:extLst>
          </p:cNvPr>
          <p:cNvSpPr>
            <a:spLocks noGrp="1"/>
          </p:cNvSpPr>
          <p:nvPr/>
        </p:nvSpPr>
        <p:spPr>
          <a:xfrm>
            <a:off x="381000" y="1409699"/>
            <a:ext cx="2571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500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100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INTRODUCTION</a:t>
            </a:r>
            <a:endParaRPr sz="1100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rationale">
            <a:extLst>
              <a:ext uri="{FF2B5EF4-FFF2-40B4-BE49-F238E27FC236}">
                <a16:creationId xmlns:a16="http://schemas.microsoft.com/office/drawing/2014/main" id="{D043F00E-7F34-CBA0-8444-4F1B9E342592}"/>
              </a:ext>
            </a:extLst>
          </p:cNvPr>
          <p:cNvSpPr>
            <a:spLocks noGrp="1"/>
          </p:cNvSpPr>
          <p:nvPr/>
        </p:nvSpPr>
        <p:spPr>
          <a:xfrm>
            <a:off x="266700" y="1572181"/>
            <a:ext cx="2853253" cy="17632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38" dirty="0">
                <a:solidFill>
                  <a:srgbClr val="5D6C73"/>
                </a:solidFill>
                <a:latin typeface="DejaVu Sans"/>
              </a:rPr>
              <a:t>Oxidative stress and cholinergic dysfunction are associated with cognitive decline. </a:t>
            </a:r>
            <a:r>
              <a:rPr lang="en-GB" sz="938" i="1" dirty="0">
                <a:solidFill>
                  <a:srgbClr val="5D6C73"/>
                </a:solidFill>
                <a:latin typeface="DejaVu Sans"/>
              </a:rPr>
              <a:t>Morus alba</a:t>
            </a:r>
            <a:r>
              <a:rPr lang="en-GB" sz="938" dirty="0">
                <a:solidFill>
                  <a:srgbClr val="5D6C73"/>
                </a:solidFill>
                <a:latin typeface="DejaVu Sans"/>
              </a:rPr>
              <a:t> and </a:t>
            </a:r>
            <a:r>
              <a:rPr lang="en-GB" sz="938" i="1" dirty="0">
                <a:solidFill>
                  <a:srgbClr val="5D6C73"/>
                </a:solidFill>
                <a:latin typeface="DejaVu Sans"/>
              </a:rPr>
              <a:t>Morus nigra</a:t>
            </a:r>
            <a:r>
              <a:rPr lang="en-GB" sz="938" dirty="0">
                <a:solidFill>
                  <a:srgbClr val="5D6C73"/>
                </a:solidFill>
                <a:latin typeface="DejaVu Sans"/>
              </a:rPr>
              <a:t> leaves are rich in phenolic compounds with reported antioxidant activities. However, their neuroprotective effects remain insufficiently explored.</a:t>
            </a:r>
          </a:p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endParaRPr lang="en-GB" sz="500" dirty="0">
              <a:solidFill>
                <a:srgbClr val="5D6C73"/>
              </a:solidFill>
              <a:latin typeface="DejaVu Sans"/>
            </a:endParaRPr>
          </a:p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endParaRPr lang="en-GB" sz="800" dirty="0">
              <a:solidFill>
                <a:srgbClr val="5D6C73"/>
              </a:solidFill>
              <a:latin typeface="DejaVu Sans"/>
            </a:endParaRPr>
          </a:p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endParaRPr lang="en-GB" sz="400" dirty="0">
              <a:solidFill>
                <a:srgbClr val="5D6C73"/>
              </a:solidFill>
              <a:latin typeface="DejaVu Sans"/>
            </a:endParaRPr>
          </a:p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840" dirty="0">
                <a:solidFill>
                  <a:srgbClr val="5D6C73"/>
                </a:solidFill>
                <a:latin typeface="DejaVu Sans"/>
              </a:rPr>
              <a:t>The aim of this study was to evaluate the antioxidant, acetylcholinesterase-inhibitory, and neuroprotective effects of both extracts using </a:t>
            </a:r>
            <a:r>
              <a:rPr lang="en-GB" sz="840" i="1" dirty="0">
                <a:solidFill>
                  <a:srgbClr val="5D6C73"/>
                </a:solidFill>
                <a:latin typeface="DejaVu Sans"/>
              </a:rPr>
              <a:t>in vitro</a:t>
            </a:r>
            <a:r>
              <a:rPr lang="en-GB" sz="840" dirty="0">
                <a:solidFill>
                  <a:srgbClr val="5D6C73"/>
                </a:solidFill>
                <a:latin typeface="DejaVu Sans"/>
              </a:rPr>
              <a:t> assays and a zebrafish model of scopolamine-induced cognitive impairment.</a:t>
            </a:r>
            <a:endParaRPr sz="840" b="0" i="0" dirty="0">
              <a:solidFill>
                <a:srgbClr val="5D6C7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9" name="chem-accent">
            <a:extLst>
              <a:ext uri="{FF2B5EF4-FFF2-40B4-BE49-F238E27FC236}">
                <a16:creationId xmlns:a16="http://schemas.microsoft.com/office/drawing/2014/main" id="{F7469D9F-9EE0-62C0-4769-C16C28AC6021}"/>
              </a:ext>
            </a:extLst>
          </p:cNvPr>
          <p:cNvSpPr>
            <a:spLocks noGrp="1"/>
          </p:cNvSpPr>
          <p:nvPr/>
        </p:nvSpPr>
        <p:spPr>
          <a:xfrm>
            <a:off x="3352800" y="1311409"/>
            <a:ext cx="3848100" cy="38100"/>
          </a:xfrm>
          <a:prstGeom prst="rect">
            <a:avLst/>
          </a:prstGeom>
          <a:solidFill>
            <a:srgbClr val="4B83B8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chem-title">
            <a:extLst>
              <a:ext uri="{FF2B5EF4-FFF2-40B4-BE49-F238E27FC236}">
                <a16:creationId xmlns:a16="http://schemas.microsoft.com/office/drawing/2014/main" id="{ADABB101-7FEA-A92E-D116-C82EE44164BB}"/>
              </a:ext>
            </a:extLst>
          </p:cNvPr>
          <p:cNvSpPr>
            <a:spLocks noGrp="1"/>
          </p:cNvSpPr>
          <p:nvPr/>
        </p:nvSpPr>
        <p:spPr>
          <a:xfrm>
            <a:off x="3428858" y="1389880"/>
            <a:ext cx="4263317" cy="2944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n-GB" sz="1100" b="1" dirty="0">
                <a:latin typeface="DejaVu Sans"/>
              </a:rPr>
              <a:t>PHYTOCHEMICAL PROFILE AND </a:t>
            </a:r>
            <a:r>
              <a:rPr lang="en-GB" sz="1100" b="1" i="1" dirty="0">
                <a:latin typeface="DejaVu Sans"/>
              </a:rPr>
              <a:t>IN VITRO </a:t>
            </a:r>
            <a:r>
              <a:rPr lang="en-GB" sz="1100" b="1" dirty="0">
                <a:latin typeface="DejaVu Sans"/>
              </a:rPr>
              <a:t>BIOACTIVITY</a:t>
            </a:r>
            <a:endParaRPr lang="en-GB" sz="1100" dirty="0">
              <a:latin typeface="DejaVu Sans"/>
            </a:endParaRPr>
          </a:p>
        </p:txBody>
      </p:sp>
      <p:sp>
        <p:nvSpPr>
          <p:cNvPr id="43" name="chem-rule">
            <a:extLst>
              <a:ext uri="{FF2B5EF4-FFF2-40B4-BE49-F238E27FC236}">
                <a16:creationId xmlns:a16="http://schemas.microsoft.com/office/drawing/2014/main" id="{393B020E-425E-03D4-50D9-6AE85A52C48F}"/>
              </a:ext>
            </a:extLst>
          </p:cNvPr>
          <p:cNvSpPr>
            <a:spLocks noGrp="1"/>
          </p:cNvSpPr>
          <p:nvPr/>
        </p:nvSpPr>
        <p:spPr>
          <a:xfrm>
            <a:off x="3370744" y="5052050"/>
            <a:ext cx="3848100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ic50-title">
            <a:extLst>
              <a:ext uri="{FF2B5EF4-FFF2-40B4-BE49-F238E27FC236}">
                <a16:creationId xmlns:a16="http://schemas.microsoft.com/office/drawing/2014/main" id="{E14236CF-7F6D-63EB-3C07-EBAA943E9E07}"/>
              </a:ext>
            </a:extLst>
          </p:cNvPr>
          <p:cNvSpPr>
            <a:spLocks noGrp="1"/>
          </p:cNvSpPr>
          <p:nvPr/>
        </p:nvSpPr>
        <p:spPr>
          <a:xfrm>
            <a:off x="3513560" y="1752218"/>
            <a:ext cx="384810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1" i="0">
                <a:solidFill>
                  <a:srgbClr val="4B83B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Table 1. </a:t>
            </a:r>
            <a:r>
              <a:rPr sz="7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IC₅₀ </a:t>
            </a:r>
            <a:r>
              <a:rPr lang="en-GB" sz="7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values for antioxidant and </a:t>
            </a:r>
            <a:r>
              <a:rPr lang="en-GB" sz="700" b="1" i="0" dirty="0" err="1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AChE</a:t>
            </a:r>
            <a:r>
              <a:rPr lang="en-GB" sz="7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 assays.</a:t>
            </a:r>
            <a:endParaRPr sz="700" b="1" i="0" dirty="0">
              <a:solidFill>
                <a:srgbClr val="4B83B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8" name="beh-accent">
            <a:extLst>
              <a:ext uri="{FF2B5EF4-FFF2-40B4-BE49-F238E27FC236}">
                <a16:creationId xmlns:a16="http://schemas.microsoft.com/office/drawing/2014/main" id="{B0535921-2443-276D-0E3A-ED063913AF2F}"/>
              </a:ext>
            </a:extLst>
          </p:cNvPr>
          <p:cNvSpPr>
            <a:spLocks noGrp="1"/>
          </p:cNvSpPr>
          <p:nvPr/>
        </p:nvSpPr>
        <p:spPr>
          <a:xfrm>
            <a:off x="7739269" y="1344141"/>
            <a:ext cx="4256277" cy="45719"/>
          </a:xfrm>
          <a:prstGeom prst="rect">
            <a:avLst/>
          </a:prstGeom>
          <a:solidFill>
            <a:srgbClr val="43866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beh-title">
            <a:extLst>
              <a:ext uri="{FF2B5EF4-FFF2-40B4-BE49-F238E27FC236}">
                <a16:creationId xmlns:a16="http://schemas.microsoft.com/office/drawing/2014/main" id="{4E4A21E1-B98E-5219-D551-8451AEB116FA}"/>
              </a:ext>
            </a:extLst>
          </p:cNvPr>
          <p:cNvSpPr>
            <a:spLocks noGrp="1"/>
          </p:cNvSpPr>
          <p:nvPr/>
        </p:nvSpPr>
        <p:spPr>
          <a:xfrm>
            <a:off x="7659202" y="1468314"/>
            <a:ext cx="43624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500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sz="1100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BEHAVIOURAL RESULTS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E330CA84-B72E-3F4A-46DB-E3FFF8C181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0"/>
          <a:stretch>
            <a:fillRect/>
          </a:stretch>
        </p:blipFill>
        <p:spPr>
          <a:xfrm>
            <a:off x="9985944" y="3415124"/>
            <a:ext cx="1652086" cy="102936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54" name="y-result">
            <a:extLst>
              <a:ext uri="{FF2B5EF4-FFF2-40B4-BE49-F238E27FC236}">
                <a16:creationId xmlns:a16="http://schemas.microsoft.com/office/drawing/2014/main" id="{B0DCFB51-E8E3-9027-E3CE-7A88B7C24760}"/>
              </a:ext>
            </a:extLst>
          </p:cNvPr>
          <p:cNvSpPr>
            <a:spLocks noGrp="1"/>
          </p:cNvSpPr>
          <p:nvPr/>
        </p:nvSpPr>
        <p:spPr>
          <a:xfrm>
            <a:off x="8179122" y="4534894"/>
            <a:ext cx="3711851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78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endParaRPr sz="788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5" name="beh-rule-1">
            <a:extLst>
              <a:ext uri="{FF2B5EF4-FFF2-40B4-BE49-F238E27FC236}">
                <a16:creationId xmlns:a16="http://schemas.microsoft.com/office/drawing/2014/main" id="{CDFD1C8D-5E59-24FC-55E2-E2E3E9CEB54B}"/>
              </a:ext>
            </a:extLst>
          </p:cNvPr>
          <p:cNvSpPr>
            <a:spLocks noGrp="1"/>
          </p:cNvSpPr>
          <p:nvPr/>
        </p:nvSpPr>
        <p:spPr>
          <a:xfrm>
            <a:off x="7588143" y="4816881"/>
            <a:ext cx="4362450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6" name="ntt-head">
            <a:extLst>
              <a:ext uri="{FF2B5EF4-FFF2-40B4-BE49-F238E27FC236}">
                <a16:creationId xmlns:a16="http://schemas.microsoft.com/office/drawing/2014/main" id="{CAB0E711-1B48-04B7-8B21-F659597A0579}"/>
              </a:ext>
            </a:extLst>
          </p:cNvPr>
          <p:cNvSpPr>
            <a:spLocks noGrp="1"/>
          </p:cNvSpPr>
          <p:nvPr/>
        </p:nvSpPr>
        <p:spPr>
          <a:xfrm>
            <a:off x="7692175" y="1727224"/>
            <a:ext cx="1714500" cy="142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788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sz="788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NOVEL TANK DIVING TEST</a:t>
            </a: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24322777-D004-9BD9-7845-B21E40122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725069" y="1858286"/>
            <a:ext cx="1950244" cy="10668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51AD13CD-521A-B91D-6B35-55ED78709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859303" y="1833015"/>
            <a:ext cx="1939026" cy="10668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59" name="ntt-result">
            <a:extLst>
              <a:ext uri="{FF2B5EF4-FFF2-40B4-BE49-F238E27FC236}">
                <a16:creationId xmlns:a16="http://schemas.microsoft.com/office/drawing/2014/main" id="{FBC2F956-4045-3F08-27E5-15F28F0ED2EA}"/>
              </a:ext>
            </a:extLst>
          </p:cNvPr>
          <p:cNvSpPr>
            <a:spLocks noGrp="1"/>
          </p:cNvSpPr>
          <p:nvPr/>
        </p:nvSpPr>
        <p:spPr>
          <a:xfrm>
            <a:off x="7644550" y="2992662"/>
            <a:ext cx="4191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78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endParaRPr sz="788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0" name="beh-rule-2">
            <a:extLst>
              <a:ext uri="{FF2B5EF4-FFF2-40B4-BE49-F238E27FC236}">
                <a16:creationId xmlns:a16="http://schemas.microsoft.com/office/drawing/2014/main" id="{F6CE7EE3-D98E-2162-03CD-0B06E7ACE04B}"/>
              </a:ext>
            </a:extLst>
          </p:cNvPr>
          <p:cNvSpPr>
            <a:spLocks noGrp="1"/>
          </p:cNvSpPr>
          <p:nvPr/>
        </p:nvSpPr>
        <p:spPr>
          <a:xfrm>
            <a:off x="7582765" y="3255253"/>
            <a:ext cx="4362450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nor-head">
            <a:extLst>
              <a:ext uri="{FF2B5EF4-FFF2-40B4-BE49-F238E27FC236}">
                <a16:creationId xmlns:a16="http://schemas.microsoft.com/office/drawing/2014/main" id="{41B59126-D20E-E01B-277F-BB3B77E2D37B}"/>
              </a:ext>
            </a:extLst>
          </p:cNvPr>
          <p:cNvSpPr>
            <a:spLocks noGrp="1"/>
          </p:cNvSpPr>
          <p:nvPr/>
        </p:nvSpPr>
        <p:spPr>
          <a:xfrm>
            <a:off x="7744927" y="4852831"/>
            <a:ext cx="1809750" cy="142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735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sz="735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NOVEL OBJECT RECOGNITION</a:t>
            </a: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5B99D670-2E1E-D0C2-D9C5-FE855C8D75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170223" y="5037193"/>
            <a:ext cx="657815" cy="104698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7BEA9D29-266E-5634-9264-3AF0EF55FD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017628" y="5011674"/>
            <a:ext cx="725362" cy="10725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65" name="stats">
            <a:extLst>
              <a:ext uri="{FF2B5EF4-FFF2-40B4-BE49-F238E27FC236}">
                <a16:creationId xmlns:a16="http://schemas.microsoft.com/office/drawing/2014/main" id="{76944D49-9187-7273-22B6-D495FD365BF6}"/>
              </a:ext>
            </a:extLst>
          </p:cNvPr>
          <p:cNvSpPr>
            <a:spLocks noGrp="1"/>
          </p:cNvSpPr>
          <p:nvPr/>
        </p:nvSpPr>
        <p:spPr>
          <a:xfrm>
            <a:off x="7267201" y="6160512"/>
            <a:ext cx="4362450" cy="114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buNone/>
              <a:defRPr sz="638" b="0" i="1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sz="638" b="0" i="1" dirty="0">
                <a:solidFill>
                  <a:srgbClr val="5D6C73"/>
                </a:solidFill>
                <a:latin typeface="DejaVu Sans"/>
                <a:ea typeface="DejaVu Sans"/>
                <a:cs typeface="DejaVu Sans"/>
              </a:rPr>
              <a:t>Mean ± SEM; Tukey post hoc. Y-maze/NTT: n = 12/group; NOR: n = 10/group.</a:t>
            </a:r>
          </a:p>
        </p:txBody>
      </p:sp>
      <p:sp>
        <p:nvSpPr>
          <p:cNvPr id="66" name="footer">
            <a:extLst>
              <a:ext uri="{FF2B5EF4-FFF2-40B4-BE49-F238E27FC236}">
                <a16:creationId xmlns:a16="http://schemas.microsoft.com/office/drawing/2014/main" id="{8CFEC91D-2079-933C-149D-F98B50AFC8E7}"/>
              </a:ext>
            </a:extLst>
          </p:cNvPr>
          <p:cNvSpPr>
            <a:spLocks noGrp="1"/>
          </p:cNvSpPr>
          <p:nvPr/>
        </p:nvSpPr>
        <p:spPr>
          <a:xfrm>
            <a:off x="0" y="6286109"/>
            <a:ext cx="12193200" cy="571892"/>
          </a:xfrm>
          <a:prstGeom prst="rect">
            <a:avLst/>
          </a:prstGeom>
          <a:solidFill>
            <a:srgbClr val="173B5D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7" name="footer-pink">
            <a:extLst>
              <a:ext uri="{FF2B5EF4-FFF2-40B4-BE49-F238E27FC236}">
                <a16:creationId xmlns:a16="http://schemas.microsoft.com/office/drawing/2014/main" id="{D148379E-8525-3346-CE68-015A18CE7F88}"/>
              </a:ext>
            </a:extLst>
          </p:cNvPr>
          <p:cNvSpPr>
            <a:spLocks noGrp="1"/>
          </p:cNvSpPr>
          <p:nvPr/>
        </p:nvSpPr>
        <p:spPr>
          <a:xfrm>
            <a:off x="-1" y="6305549"/>
            <a:ext cx="132929" cy="552451"/>
          </a:xfrm>
          <a:prstGeom prst="rect">
            <a:avLst/>
          </a:prstGeom>
          <a:solidFill>
            <a:srgbClr val="CC5B7A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conclusion-head">
            <a:extLst>
              <a:ext uri="{FF2B5EF4-FFF2-40B4-BE49-F238E27FC236}">
                <a16:creationId xmlns:a16="http://schemas.microsoft.com/office/drawing/2014/main" id="{BAC9C4F8-6343-BC13-1391-53E4328FB0C0}"/>
              </a:ext>
            </a:extLst>
          </p:cNvPr>
          <p:cNvSpPr>
            <a:spLocks noGrp="1"/>
          </p:cNvSpPr>
          <p:nvPr/>
        </p:nvSpPr>
        <p:spPr>
          <a:xfrm>
            <a:off x="266700" y="6391993"/>
            <a:ext cx="119062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975" b="1" i="0">
                <a:solidFill>
                  <a:srgbClr val="F39AB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 dirty="0">
                <a:solidFill>
                  <a:srgbClr val="F39AB1"/>
                </a:solidFill>
                <a:latin typeface="DejaVu Sans"/>
                <a:ea typeface="DejaVu Sans"/>
                <a:cs typeface="DejaVu Sans"/>
              </a:rPr>
              <a:t>CONCLUSION</a:t>
            </a:r>
            <a:r>
              <a:rPr lang="en-GB" sz="975" b="1" i="0" dirty="0">
                <a:solidFill>
                  <a:srgbClr val="F39AB1"/>
                </a:solidFill>
                <a:latin typeface="DejaVu Sans"/>
                <a:ea typeface="DejaVu Sans"/>
                <a:cs typeface="DejaVu Sans"/>
              </a:rPr>
              <a:t>S</a:t>
            </a:r>
            <a:endParaRPr sz="975" b="1" i="0" dirty="0">
              <a:solidFill>
                <a:srgbClr val="F39AB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9" name="conclusion">
            <a:extLst>
              <a:ext uri="{FF2B5EF4-FFF2-40B4-BE49-F238E27FC236}">
                <a16:creationId xmlns:a16="http://schemas.microsoft.com/office/drawing/2014/main" id="{96396DE9-A288-3682-727C-3A4E98774DC5}"/>
              </a:ext>
            </a:extLst>
          </p:cNvPr>
          <p:cNvSpPr>
            <a:spLocks noGrp="1"/>
          </p:cNvSpPr>
          <p:nvPr/>
        </p:nvSpPr>
        <p:spPr>
          <a:xfrm>
            <a:off x="2514344" y="6342890"/>
            <a:ext cx="6646909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1013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MNE exhibited stronger in vitro antioxidant and AChE-inhibitory activities than MAE. Both extracts attenuated scopolamine-induced memory impairment and anxiety-like behaviour in zebrafish.</a:t>
            </a:r>
            <a:endParaRPr sz="90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0" name="reference">
            <a:extLst>
              <a:ext uri="{FF2B5EF4-FFF2-40B4-BE49-F238E27FC236}">
                <a16:creationId xmlns:a16="http://schemas.microsoft.com/office/drawing/2014/main" id="{2A538955-CA67-48C2-EDF1-FDE894B35F08}"/>
              </a:ext>
            </a:extLst>
          </p:cNvPr>
          <p:cNvSpPr>
            <a:spLocks noGrp="1"/>
          </p:cNvSpPr>
          <p:nvPr/>
        </p:nvSpPr>
        <p:spPr>
          <a:xfrm>
            <a:off x="2548495" y="6700574"/>
            <a:ext cx="6858000" cy="104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638" b="0" i="0">
                <a:solidFill>
                  <a:srgbClr val="C9D9E3"/>
                </a:solidFill>
                <a:latin typeface="DejaVu Sans"/>
                <a:ea typeface="DejaVu Sans"/>
                <a:cs typeface="DejaVu Sans"/>
              </a:defRPr>
            </a:pPr>
            <a:r>
              <a:rPr sz="638" b="0" i="0" dirty="0">
                <a:solidFill>
                  <a:srgbClr val="C9D9E3"/>
                </a:solidFill>
                <a:latin typeface="DejaVu Sans"/>
                <a:ea typeface="DejaVu Sans"/>
                <a:cs typeface="DejaVu Sans"/>
              </a:rPr>
              <a:t>Nani Pohrib E, et al. Antioxidants. 2026;15:510. doi:10.3390/antiox15040510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B1B2757F-F031-3451-BAB7-A7FF80DD48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917742" y="6320146"/>
            <a:ext cx="523875" cy="523875"/>
          </a:xfrm>
          <a:prstGeom prst="rect">
            <a:avLst/>
          </a:prstGeom>
        </p:spPr>
      </p:pic>
      <p:sp>
        <p:nvSpPr>
          <p:cNvPr id="72" name="qr-label">
            <a:extLst>
              <a:ext uri="{FF2B5EF4-FFF2-40B4-BE49-F238E27FC236}">
                <a16:creationId xmlns:a16="http://schemas.microsoft.com/office/drawing/2014/main" id="{490AAC5B-40EB-6725-BCC4-40BEA9C63406}"/>
              </a:ext>
            </a:extLst>
          </p:cNvPr>
          <p:cNvSpPr>
            <a:spLocks noGrp="1"/>
          </p:cNvSpPr>
          <p:nvPr/>
        </p:nvSpPr>
        <p:spPr>
          <a:xfrm>
            <a:off x="9731732" y="6509577"/>
            <a:ext cx="1047750" cy="123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4000"/>
              </a:lnSpc>
              <a:buNone/>
              <a:defRPr sz="713" b="1" i="0">
                <a:solidFill>
                  <a:srgbClr val="BFD7E9"/>
                </a:solidFill>
                <a:latin typeface="DejaVu Sans"/>
                <a:ea typeface="DejaVu Sans"/>
                <a:cs typeface="DejaVu Sans"/>
              </a:defRPr>
            </a:pPr>
            <a:r>
              <a:rPr sz="713" b="1" i="0" dirty="0">
                <a:solidFill>
                  <a:srgbClr val="BFD7E9"/>
                </a:solidFill>
                <a:latin typeface="DejaVu Sans"/>
                <a:ea typeface="DejaVu Sans"/>
                <a:cs typeface="DejaVu Sans"/>
              </a:rPr>
              <a:t>FULL ARTICLE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F313283-8F1A-7A4D-F70E-EE00979EC3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11597425" y="6333520"/>
            <a:ext cx="476250" cy="476250"/>
          </a:xfrm>
          <a:prstGeom prst="rect">
            <a:avLst/>
          </a:prstGeom>
        </p:spPr>
      </p:pic>
      <p:sp>
        <p:nvSpPr>
          <p:cNvPr id="51" name="y-head">
            <a:extLst>
              <a:ext uri="{FF2B5EF4-FFF2-40B4-BE49-F238E27FC236}">
                <a16:creationId xmlns:a16="http://schemas.microsoft.com/office/drawing/2014/main" id="{6ACFD0DB-CE3E-D121-2241-F6192BAD1AAF}"/>
              </a:ext>
            </a:extLst>
          </p:cNvPr>
          <p:cNvSpPr>
            <a:spLocks noGrp="1"/>
          </p:cNvSpPr>
          <p:nvPr/>
        </p:nvSpPr>
        <p:spPr>
          <a:xfrm>
            <a:off x="7725069" y="3345831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788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sz="788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Y-MAZE</a:t>
            </a:r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id="{8EDA7681-582F-32C7-DC47-B6C02518FCD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4099" r="6899"/>
          <a:stretch>
            <a:fillRect/>
          </a:stretch>
        </p:blipFill>
        <p:spPr>
          <a:xfrm>
            <a:off x="8236261" y="3422202"/>
            <a:ext cx="1581049" cy="101638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3" name="Picture 9" descr="The image depicts a table showing the IC50 values (ug/mL) of various substances￢ﾀﾔHydroxyl Radical, Lipid Peroxidation, Acetylcholinesterase, MNE, Morin, Vitamin C, and Galantamine￢ﾀﾔused in different assays to evaluate their inhibitory effects.&#10;&#10;AI-generated content may be incorrect.">
            <a:extLst>
              <a:ext uri="{FF2B5EF4-FFF2-40B4-BE49-F238E27FC236}">
                <a16:creationId xmlns:a16="http://schemas.microsoft.com/office/drawing/2014/main" id="{191BFA01-49F4-DAD2-40AD-A5850E7CE4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3363703" y="1836312"/>
            <a:ext cx="3507056" cy="1005797"/>
          </a:xfrm>
          <a:prstGeom prst="rect">
            <a:avLst/>
          </a:prstGeom>
        </p:spPr>
      </p:pic>
      <p:pic>
        <p:nvPicPr>
          <p:cNvPr id="95" name="Picture 85" descr="The image displays a table listing various chemical compounds along with their concentrations (mg/g) in dried extracts from Morus alba and Morus nigra.&#10;&#10;AI-generated content may be incorrect.">
            <a:extLst>
              <a:ext uri="{FF2B5EF4-FFF2-40B4-BE49-F238E27FC236}">
                <a16:creationId xmlns:a16="http://schemas.microsoft.com/office/drawing/2014/main" id="{994660A6-5833-0CB9-C75C-EF8F5587F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3960374" y="3044124"/>
            <a:ext cx="2451384" cy="1305229"/>
          </a:xfrm>
          <a:prstGeom prst="rect">
            <a:avLst/>
          </a:prstGeom>
        </p:spPr>
      </p:pic>
      <p:sp>
        <p:nvSpPr>
          <p:cNvPr id="10" name="left-paper">
            <a:extLst>
              <a:ext uri="{FF2B5EF4-FFF2-40B4-BE49-F238E27FC236}">
                <a16:creationId xmlns:a16="http://schemas.microsoft.com/office/drawing/2014/main" id="{E657009E-48AA-3E41-9695-9171EDF190AC}"/>
              </a:ext>
            </a:extLst>
          </p:cNvPr>
          <p:cNvSpPr>
            <a:spLocks noGrp="1"/>
          </p:cNvSpPr>
          <p:nvPr/>
        </p:nvSpPr>
        <p:spPr>
          <a:xfrm>
            <a:off x="186401" y="3381063"/>
            <a:ext cx="2908905" cy="2855132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 w="6668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methods-head">
            <a:extLst>
              <a:ext uri="{FF2B5EF4-FFF2-40B4-BE49-F238E27FC236}">
                <a16:creationId xmlns:a16="http://schemas.microsoft.com/office/drawing/2014/main" id="{2C3CB89D-90AE-A879-1D63-3241395E7AC6}"/>
              </a:ext>
            </a:extLst>
          </p:cNvPr>
          <p:cNvSpPr>
            <a:spLocks noGrp="1"/>
          </p:cNvSpPr>
          <p:nvPr/>
        </p:nvSpPr>
        <p:spPr>
          <a:xfrm>
            <a:off x="356959" y="3427214"/>
            <a:ext cx="19050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1" i="0">
                <a:solidFill>
                  <a:srgbClr val="4B83B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1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MATERIALS &amp; METHODS</a:t>
            </a:r>
            <a:endParaRPr sz="1100" b="1" i="0" dirty="0">
              <a:solidFill>
                <a:srgbClr val="4B83B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6" name="m1">
            <a:extLst>
              <a:ext uri="{FF2B5EF4-FFF2-40B4-BE49-F238E27FC236}">
                <a16:creationId xmlns:a16="http://schemas.microsoft.com/office/drawing/2014/main" id="{E49D1D06-8632-0ED2-B643-9A0FDE347F7B}"/>
              </a:ext>
            </a:extLst>
          </p:cNvPr>
          <p:cNvSpPr>
            <a:spLocks noGrp="1"/>
          </p:cNvSpPr>
          <p:nvPr/>
        </p:nvSpPr>
        <p:spPr>
          <a:xfrm>
            <a:off x="321526" y="3667062"/>
            <a:ext cx="190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buNone/>
              <a:defRPr sz="1125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7" name="m1h">
            <a:extLst>
              <a:ext uri="{FF2B5EF4-FFF2-40B4-BE49-F238E27FC236}">
                <a16:creationId xmlns:a16="http://schemas.microsoft.com/office/drawing/2014/main" id="{6A26751A-9BC7-60A3-A11B-03F98F4A8028}"/>
              </a:ext>
            </a:extLst>
          </p:cNvPr>
          <p:cNvSpPr>
            <a:spLocks noGrp="1"/>
          </p:cNvSpPr>
          <p:nvPr/>
        </p:nvSpPr>
        <p:spPr>
          <a:xfrm>
            <a:off x="578856" y="3675834"/>
            <a:ext cx="2319511" cy="1242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93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Extract</a:t>
            </a:r>
            <a:r>
              <a:rPr lang="en-GB"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 preparation  &amp; profiling</a:t>
            </a:r>
            <a:endParaRPr sz="938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8" name="m1b">
            <a:extLst>
              <a:ext uri="{FF2B5EF4-FFF2-40B4-BE49-F238E27FC236}">
                <a16:creationId xmlns:a16="http://schemas.microsoft.com/office/drawing/2014/main" id="{29333C46-6FBB-2244-1539-3D641BCC7A32}"/>
              </a:ext>
            </a:extLst>
          </p:cNvPr>
          <p:cNvSpPr>
            <a:spLocks noGrp="1"/>
          </p:cNvSpPr>
          <p:nvPr/>
        </p:nvSpPr>
        <p:spPr>
          <a:xfrm>
            <a:off x="375762" y="3904871"/>
            <a:ext cx="2467924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00" b="0" i="0" dirty="0">
                <a:solidFill>
                  <a:srgbClr val="5D6C73"/>
                </a:solidFill>
                <a:latin typeface="DejaVu Sans"/>
                <a:ea typeface="DejaVu Sans"/>
                <a:cs typeface="DejaVu Sans"/>
              </a:rPr>
              <a:t>5 g of leaves extracted with </a:t>
            </a:r>
            <a:r>
              <a:rPr lang="en-GB" sz="900" b="0" i="0" dirty="0" err="1">
                <a:solidFill>
                  <a:srgbClr val="5D6C73"/>
                </a:solidFill>
                <a:latin typeface="DejaVu Sans"/>
                <a:ea typeface="DejaVu Sans"/>
                <a:cs typeface="DejaVu Sans"/>
              </a:rPr>
              <a:t>ethanol:water</a:t>
            </a:r>
            <a:r>
              <a:rPr lang="en-GB" sz="900" b="0" i="0" dirty="0">
                <a:solidFill>
                  <a:srgbClr val="5D6C73"/>
                </a:solidFill>
                <a:latin typeface="DejaVu Sans"/>
                <a:ea typeface="DejaVu Sans"/>
                <a:cs typeface="DejaVu Sans"/>
              </a:rPr>
              <a:t> (70:30) under reflux for. 60 min, followed by RP-UHPLC-PDA profiling.</a:t>
            </a:r>
            <a:endParaRPr sz="900" b="0" i="0" dirty="0">
              <a:solidFill>
                <a:srgbClr val="5D6C7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9" name="m-rule-1">
            <a:extLst>
              <a:ext uri="{FF2B5EF4-FFF2-40B4-BE49-F238E27FC236}">
                <a16:creationId xmlns:a16="http://schemas.microsoft.com/office/drawing/2014/main" id="{71482E41-FD71-F623-D667-BAA2F49C8FB8}"/>
              </a:ext>
            </a:extLst>
          </p:cNvPr>
          <p:cNvSpPr>
            <a:spLocks noGrp="1"/>
          </p:cNvSpPr>
          <p:nvPr/>
        </p:nvSpPr>
        <p:spPr>
          <a:xfrm>
            <a:off x="547459" y="4579794"/>
            <a:ext cx="2333625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m2">
            <a:extLst>
              <a:ext uri="{FF2B5EF4-FFF2-40B4-BE49-F238E27FC236}">
                <a16:creationId xmlns:a16="http://schemas.microsoft.com/office/drawing/2014/main" id="{CFCDAABD-9C17-42C3-2AD8-8BF4BB4E733B}"/>
              </a:ext>
            </a:extLst>
          </p:cNvPr>
          <p:cNvSpPr>
            <a:spLocks noGrp="1"/>
          </p:cNvSpPr>
          <p:nvPr/>
        </p:nvSpPr>
        <p:spPr>
          <a:xfrm>
            <a:off x="328186" y="4381420"/>
            <a:ext cx="190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buNone/>
              <a:defRPr sz="1125" b="1" i="0">
                <a:solidFill>
                  <a:srgbClr val="4B83B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1" name="m2h">
            <a:extLst>
              <a:ext uri="{FF2B5EF4-FFF2-40B4-BE49-F238E27FC236}">
                <a16:creationId xmlns:a16="http://schemas.microsoft.com/office/drawing/2014/main" id="{83BE0DE2-2FAA-FC03-2C29-14E578573987}"/>
              </a:ext>
            </a:extLst>
          </p:cNvPr>
          <p:cNvSpPr>
            <a:spLocks noGrp="1"/>
          </p:cNvSpPr>
          <p:nvPr/>
        </p:nvSpPr>
        <p:spPr>
          <a:xfrm>
            <a:off x="578856" y="4393914"/>
            <a:ext cx="1233488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93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sz="938" b="1" i="1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In vitro</a:t>
            </a:r>
            <a:r>
              <a:rPr lang="en-GB" sz="938" b="1" i="1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GB"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assay</a:t>
            </a:r>
            <a:endParaRPr sz="938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2" name="m2b">
            <a:extLst>
              <a:ext uri="{FF2B5EF4-FFF2-40B4-BE49-F238E27FC236}">
                <a16:creationId xmlns:a16="http://schemas.microsoft.com/office/drawing/2014/main" id="{18B28F16-C498-0C6E-2448-925F3230902C}"/>
              </a:ext>
            </a:extLst>
          </p:cNvPr>
          <p:cNvSpPr>
            <a:spLocks noGrp="1"/>
          </p:cNvSpPr>
          <p:nvPr/>
        </p:nvSpPr>
        <p:spPr>
          <a:xfrm>
            <a:off x="366135" y="4650829"/>
            <a:ext cx="25717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825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00" dirty="0">
                <a:solidFill>
                  <a:srgbClr val="5D6C73"/>
                </a:solidFill>
                <a:latin typeface="DejaVu Sans"/>
              </a:rPr>
              <a:t>Antioxidant activity was evaluated by hydroxyl radical scavenging and lipid peroxidation assays, while cholinesterase activity was assessed using the </a:t>
            </a:r>
            <a:r>
              <a:rPr lang="en-GB" sz="900" dirty="0" err="1">
                <a:solidFill>
                  <a:srgbClr val="5D6C73"/>
                </a:solidFill>
                <a:latin typeface="DejaVu Sans"/>
              </a:rPr>
              <a:t>AChE</a:t>
            </a:r>
            <a:r>
              <a:rPr lang="en-GB" sz="900" dirty="0">
                <a:solidFill>
                  <a:srgbClr val="5D6C73"/>
                </a:solidFill>
                <a:latin typeface="DejaVu Sans"/>
              </a:rPr>
              <a:t> assay.</a:t>
            </a:r>
            <a:endParaRPr sz="900" b="0" i="0" dirty="0">
              <a:solidFill>
                <a:srgbClr val="5D6C7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3" name="m-rule-2">
            <a:extLst>
              <a:ext uri="{FF2B5EF4-FFF2-40B4-BE49-F238E27FC236}">
                <a16:creationId xmlns:a16="http://schemas.microsoft.com/office/drawing/2014/main" id="{04F93F87-011A-BFC7-C46E-D72474A1D6B7}"/>
              </a:ext>
            </a:extLst>
          </p:cNvPr>
          <p:cNvSpPr>
            <a:spLocks noGrp="1"/>
          </p:cNvSpPr>
          <p:nvPr/>
        </p:nvSpPr>
        <p:spPr>
          <a:xfrm>
            <a:off x="485196" y="5459955"/>
            <a:ext cx="2333625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m3">
            <a:extLst>
              <a:ext uri="{FF2B5EF4-FFF2-40B4-BE49-F238E27FC236}">
                <a16:creationId xmlns:a16="http://schemas.microsoft.com/office/drawing/2014/main" id="{DA173D87-4E93-B09A-6FEA-482EBF8D493D}"/>
              </a:ext>
            </a:extLst>
          </p:cNvPr>
          <p:cNvSpPr>
            <a:spLocks noGrp="1"/>
          </p:cNvSpPr>
          <p:nvPr/>
        </p:nvSpPr>
        <p:spPr>
          <a:xfrm>
            <a:off x="356959" y="5258486"/>
            <a:ext cx="190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buNone/>
              <a:defRPr sz="1125" b="1" i="0">
                <a:solidFill>
                  <a:srgbClr val="4386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43866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5" name="m3h">
            <a:extLst>
              <a:ext uri="{FF2B5EF4-FFF2-40B4-BE49-F238E27FC236}">
                <a16:creationId xmlns:a16="http://schemas.microsoft.com/office/drawing/2014/main" id="{2A6ACE05-D111-28F8-1EA2-E53713E42C80}"/>
              </a:ext>
            </a:extLst>
          </p:cNvPr>
          <p:cNvSpPr>
            <a:spLocks noGrp="1"/>
          </p:cNvSpPr>
          <p:nvPr/>
        </p:nvSpPr>
        <p:spPr>
          <a:xfrm>
            <a:off x="578856" y="5285738"/>
            <a:ext cx="1471613" cy="1612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93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Zebrafish</a:t>
            </a:r>
            <a:r>
              <a:rPr lang="en-GB"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 exposure</a:t>
            </a:r>
            <a:endParaRPr sz="938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6" name="m3b">
            <a:extLst>
              <a:ext uri="{FF2B5EF4-FFF2-40B4-BE49-F238E27FC236}">
                <a16:creationId xmlns:a16="http://schemas.microsoft.com/office/drawing/2014/main" id="{7830B14C-43BB-6575-1115-A81356957C60}"/>
              </a:ext>
            </a:extLst>
          </p:cNvPr>
          <p:cNvSpPr>
            <a:spLocks noGrp="1"/>
          </p:cNvSpPr>
          <p:nvPr/>
        </p:nvSpPr>
        <p:spPr>
          <a:xfrm>
            <a:off x="366134" y="5527193"/>
            <a:ext cx="252394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4000"/>
              </a:lnSpc>
              <a:defRPr sz="825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00" dirty="0"/>
              <a:t>Zebrafish were exposed to MAE, MNE (1 and 10 </a:t>
            </a:r>
            <a:r>
              <a:rPr lang="en-GB" sz="900" dirty="0" err="1"/>
              <a:t>μg</a:t>
            </a:r>
            <a:r>
              <a:rPr lang="en-GB" sz="900" dirty="0"/>
              <a:t>/L) and morin (20 </a:t>
            </a:r>
            <a:r>
              <a:rPr lang="en-GB" sz="900" dirty="0" err="1"/>
              <a:t>μM</a:t>
            </a:r>
            <a:r>
              <a:rPr lang="en-GB" sz="900" dirty="0"/>
              <a:t>) for 1 h/day over 8 consecutive days, followed by scopolamine exposure (100 </a:t>
            </a:r>
            <a:r>
              <a:rPr lang="en-GB" sz="900" dirty="0" err="1"/>
              <a:t>μM</a:t>
            </a:r>
            <a:r>
              <a:rPr lang="en-GB" sz="900" dirty="0"/>
              <a:t>) 30 min before behavioural testing.</a:t>
            </a:r>
            <a:endParaRPr sz="900" b="0" i="0" dirty="0">
              <a:solidFill>
                <a:srgbClr val="5D6C7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y-head">
            <a:extLst>
              <a:ext uri="{FF2B5EF4-FFF2-40B4-BE49-F238E27FC236}">
                <a16:creationId xmlns:a16="http://schemas.microsoft.com/office/drawing/2014/main" id="{F0098E77-4449-4DE6-BF7B-E29BDAC38756}"/>
              </a:ext>
            </a:extLst>
          </p:cNvPr>
          <p:cNvSpPr>
            <a:spLocks noGrp="1"/>
          </p:cNvSpPr>
          <p:nvPr/>
        </p:nvSpPr>
        <p:spPr>
          <a:xfrm>
            <a:off x="254195" y="6696431"/>
            <a:ext cx="2460430" cy="2071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788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88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REFERENCE &amp; ACKNOWLEDGEMENTS</a:t>
            </a:r>
            <a:endParaRPr sz="788" b="1" i="0" dirty="0">
              <a:solidFill>
                <a:srgbClr val="CC5B7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2" name="m-rule-1">
            <a:extLst>
              <a:ext uri="{FF2B5EF4-FFF2-40B4-BE49-F238E27FC236}">
                <a16:creationId xmlns:a16="http://schemas.microsoft.com/office/drawing/2014/main" id="{DE9A5E90-4927-A7FA-C888-138799294DA9}"/>
              </a:ext>
            </a:extLst>
          </p:cNvPr>
          <p:cNvSpPr>
            <a:spLocks noGrp="1"/>
          </p:cNvSpPr>
          <p:nvPr/>
        </p:nvSpPr>
        <p:spPr>
          <a:xfrm>
            <a:off x="442912" y="3844806"/>
            <a:ext cx="2333625" cy="952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83" name="Picture 81" descr="The image shows a rectangular glass tank with dimensions of 28.9 cm in length, 7.4 cm in width, and a height of 15.9 cm.&#10;&#10;AI-generated content may be incorrect.">
            <a:extLst>
              <a:ext uri="{FF2B5EF4-FFF2-40B4-BE49-F238E27FC236}">
                <a16:creationId xmlns:a16="http://schemas.microsoft.com/office/drawing/2014/main" id="{2DFE5672-5281-AB32-ACBE-68F2A999D42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3142667" y="5208731"/>
            <a:ext cx="774504" cy="553688"/>
          </a:xfrm>
          <a:prstGeom prst="rect">
            <a:avLst/>
          </a:prstGeom>
          <a:ln>
            <a:noFill/>
          </a:ln>
        </p:spPr>
      </p:pic>
      <p:pic>
        <p:nvPicPr>
          <p:cNvPr id="88" name="Picture 79" descr="A diagram illustrating a novel tank diving test setup, showing the arrangement of a tank, camera, and pretreatment beaker, with a fish swimming from top to bottom.&#10;&#10;AI-generated content may be incorrect.">
            <a:extLst>
              <a:ext uri="{FF2B5EF4-FFF2-40B4-BE49-F238E27FC236}">
                <a16:creationId xmlns:a16="http://schemas.microsoft.com/office/drawing/2014/main" id="{D3F0ED24-586B-7F73-AF68-BA00C3798C83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4815" b="2633"/>
          <a:stretch>
            <a:fillRect/>
          </a:stretch>
        </p:blipFill>
        <p:spPr>
          <a:xfrm>
            <a:off x="3935384" y="5208731"/>
            <a:ext cx="850759" cy="476425"/>
          </a:xfrm>
          <a:prstGeom prst="rect">
            <a:avLst/>
          </a:prstGeom>
        </p:spPr>
      </p:pic>
      <p:pic>
        <p:nvPicPr>
          <p:cNvPr id="90" name="Picture 76" descr="The image shows a geometric display of a transparent acrylic cube structure with black edges, arranged in a pattern.&#10;&#10;AI-generated content may be incorrect.">
            <a:extLst>
              <a:ext uri="{FF2B5EF4-FFF2-40B4-BE49-F238E27FC236}">
                <a16:creationId xmlns:a16="http://schemas.microsoft.com/office/drawing/2014/main" id="{7E013052-1C0B-181A-3AC3-D4531A45E15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90633" y="5110445"/>
            <a:ext cx="1065494" cy="61381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2" name="Picture 77" descr="The diagram illustrates a testing procedure for a new object, including measurements, habituation, training, testing intervals, and the time required for sessions.&#10;&#10;AI-generated content may be incorrect.">
            <a:extLst>
              <a:ext uri="{FF2B5EF4-FFF2-40B4-BE49-F238E27FC236}">
                <a16:creationId xmlns:a16="http://schemas.microsoft.com/office/drawing/2014/main" id="{904BC178-2AEF-F55B-ED25-8969E9A886F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6216136" y="5102007"/>
            <a:ext cx="1187726" cy="57823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6" name="Picture 78" descr="The image shows three small, colorful cubes, each with a different color: one red, one green, and one blue.&#10;&#10;AI-generated content may be incorrect.">
            <a:extLst>
              <a:ext uri="{FF2B5EF4-FFF2-40B4-BE49-F238E27FC236}">
                <a16:creationId xmlns:a16="http://schemas.microsoft.com/office/drawing/2014/main" id="{5E8F5C93-DD9F-4AD4-5862-E7059EC62E9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66556" y="5665105"/>
            <a:ext cx="268687" cy="139717"/>
          </a:xfrm>
          <a:prstGeom prst="rect">
            <a:avLst/>
          </a:prstGeom>
        </p:spPr>
      </p:pic>
      <p:sp>
        <p:nvSpPr>
          <p:cNvPr id="99" name="m1">
            <a:extLst>
              <a:ext uri="{FF2B5EF4-FFF2-40B4-BE49-F238E27FC236}">
                <a16:creationId xmlns:a16="http://schemas.microsoft.com/office/drawing/2014/main" id="{8B5F609B-0AF5-50CC-7BA6-8E44122FF7C4}"/>
              </a:ext>
            </a:extLst>
          </p:cNvPr>
          <p:cNvSpPr>
            <a:spLocks noGrp="1"/>
          </p:cNvSpPr>
          <p:nvPr/>
        </p:nvSpPr>
        <p:spPr>
          <a:xfrm>
            <a:off x="3251814" y="4883875"/>
            <a:ext cx="1905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buNone/>
              <a:defRPr sz="1125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125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4</a:t>
            </a:r>
            <a:endParaRPr sz="1125" b="1" i="0" dirty="0">
              <a:solidFill>
                <a:srgbClr val="CC5B7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1" name="m3h">
            <a:extLst>
              <a:ext uri="{FF2B5EF4-FFF2-40B4-BE49-F238E27FC236}">
                <a16:creationId xmlns:a16="http://schemas.microsoft.com/office/drawing/2014/main" id="{C8904DDA-9365-228D-8F94-73C39E9EAB78}"/>
              </a:ext>
            </a:extLst>
          </p:cNvPr>
          <p:cNvSpPr>
            <a:spLocks noGrp="1"/>
          </p:cNvSpPr>
          <p:nvPr/>
        </p:nvSpPr>
        <p:spPr>
          <a:xfrm>
            <a:off x="3461177" y="4913169"/>
            <a:ext cx="1471613" cy="1612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93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938" b="1" i="0" dirty="0">
                <a:solidFill>
                  <a:srgbClr val="183B4A"/>
                </a:solidFill>
                <a:latin typeface="DejaVu Sans"/>
                <a:ea typeface="DejaVu Sans"/>
                <a:cs typeface="DejaVu Sans"/>
              </a:rPr>
              <a:t>Behavioural testing</a:t>
            </a:r>
            <a:endParaRPr sz="938" b="1" i="0" dirty="0">
              <a:solidFill>
                <a:srgbClr val="183B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8" name="tests">
            <a:extLst>
              <a:ext uri="{FF2B5EF4-FFF2-40B4-BE49-F238E27FC236}">
                <a16:creationId xmlns:a16="http://schemas.microsoft.com/office/drawing/2014/main" id="{5298A571-BDD6-6256-D009-87981125B36A}"/>
              </a:ext>
            </a:extLst>
          </p:cNvPr>
          <p:cNvSpPr>
            <a:spLocks noGrp="1"/>
          </p:cNvSpPr>
          <p:nvPr/>
        </p:nvSpPr>
        <p:spPr>
          <a:xfrm>
            <a:off x="3171825" y="5840023"/>
            <a:ext cx="1619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788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endParaRPr sz="700" i="0" dirty="0">
              <a:solidFill>
                <a:srgbClr val="183B4A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103" name="methods-head">
            <a:extLst>
              <a:ext uri="{FF2B5EF4-FFF2-40B4-BE49-F238E27FC236}">
                <a16:creationId xmlns:a16="http://schemas.microsoft.com/office/drawing/2014/main" id="{7386C16C-497D-2F5B-1599-5C76E8BCEC29}"/>
              </a:ext>
            </a:extLst>
          </p:cNvPr>
          <p:cNvSpPr>
            <a:spLocks noGrp="1"/>
          </p:cNvSpPr>
          <p:nvPr/>
        </p:nvSpPr>
        <p:spPr>
          <a:xfrm>
            <a:off x="3229443" y="4694659"/>
            <a:ext cx="190500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1" i="0">
                <a:solidFill>
                  <a:srgbClr val="4B83B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1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METHODS</a:t>
            </a:r>
            <a:endParaRPr sz="1100" b="1" i="0" dirty="0">
              <a:solidFill>
                <a:srgbClr val="4B83B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7" name="ic50-title">
            <a:extLst>
              <a:ext uri="{FF2B5EF4-FFF2-40B4-BE49-F238E27FC236}">
                <a16:creationId xmlns:a16="http://schemas.microsoft.com/office/drawing/2014/main" id="{27DE641A-3992-A6EA-C74F-91CB3355BD7C}"/>
              </a:ext>
            </a:extLst>
          </p:cNvPr>
          <p:cNvSpPr>
            <a:spLocks noGrp="1"/>
          </p:cNvSpPr>
          <p:nvPr/>
        </p:nvSpPr>
        <p:spPr>
          <a:xfrm>
            <a:off x="3495479" y="2897860"/>
            <a:ext cx="3848100" cy="161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825" b="1" i="0">
                <a:solidFill>
                  <a:srgbClr val="4B83B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00" b="1" i="0" dirty="0">
                <a:solidFill>
                  <a:srgbClr val="4B83B8"/>
                </a:solidFill>
                <a:latin typeface="DejaVu Sans"/>
                <a:ea typeface="DejaVu Sans"/>
                <a:cs typeface="DejaVu Sans"/>
              </a:rPr>
              <a:t>Table 2. Major phenolic compounds quantified in MAE and MNE.</a:t>
            </a:r>
          </a:p>
        </p:txBody>
      </p:sp>
      <p:sp>
        <p:nvSpPr>
          <p:cNvPr id="121" name="nor-result">
            <a:extLst>
              <a:ext uri="{FF2B5EF4-FFF2-40B4-BE49-F238E27FC236}">
                <a16:creationId xmlns:a16="http://schemas.microsoft.com/office/drawing/2014/main" id="{B813DB43-DC09-E8F8-8B9D-9DEC50A48A20}"/>
              </a:ext>
            </a:extLst>
          </p:cNvPr>
          <p:cNvSpPr>
            <a:spLocks noGrp="1"/>
          </p:cNvSpPr>
          <p:nvPr/>
        </p:nvSpPr>
        <p:spPr>
          <a:xfrm>
            <a:off x="6064567" y="3200812"/>
            <a:ext cx="124471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defRPr sz="765" b="1" i="0">
                <a:solidFill>
                  <a:srgbClr val="183B4A"/>
                </a:solidFill>
                <a:latin typeface="DejaVu Sans"/>
                <a:ea typeface="DejaVu Sans"/>
                <a:cs typeface="DejaVu Sans"/>
              </a:defRPr>
            </a:pPr>
            <a:endParaRPr lang="en-GB" sz="1000" i="0" dirty="0">
              <a:solidFill>
                <a:srgbClr val="183B4A"/>
              </a:solidFill>
              <a:latin typeface="+mj-lt"/>
              <a:ea typeface="DejaVu Sans"/>
              <a:cs typeface="DejaVu Sans"/>
            </a:endParaRPr>
          </a:p>
        </p:txBody>
      </p:sp>
      <p:sp>
        <p:nvSpPr>
          <p:cNvPr id="123" name="rationale">
            <a:extLst>
              <a:ext uri="{FF2B5EF4-FFF2-40B4-BE49-F238E27FC236}">
                <a16:creationId xmlns:a16="http://schemas.microsoft.com/office/drawing/2014/main" id="{1A3E8016-C4C1-9854-3935-A7F94817F5D2}"/>
              </a:ext>
            </a:extLst>
          </p:cNvPr>
          <p:cNvSpPr>
            <a:spLocks noGrp="1"/>
          </p:cNvSpPr>
          <p:nvPr/>
        </p:nvSpPr>
        <p:spPr>
          <a:xfrm>
            <a:off x="3363703" y="4299024"/>
            <a:ext cx="3837196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800" dirty="0">
                <a:solidFill>
                  <a:srgbClr val="5D6C73"/>
                </a:solidFill>
                <a:latin typeface="DejaVu Sans"/>
              </a:rPr>
              <a:t>MNE showed IC₅₀ values close to those of vitamin C for lipid peroxidation inhibition and galantamine for </a:t>
            </a:r>
            <a:r>
              <a:rPr lang="en-GB" sz="800" dirty="0" err="1">
                <a:solidFill>
                  <a:srgbClr val="5D6C73"/>
                </a:solidFill>
                <a:latin typeface="DejaVu Sans"/>
              </a:rPr>
              <a:t>AChE</a:t>
            </a:r>
            <a:r>
              <a:rPr lang="en-GB" sz="800" dirty="0">
                <a:solidFill>
                  <a:srgbClr val="5D6C73"/>
                </a:solidFill>
                <a:latin typeface="DejaVu Sans"/>
              </a:rPr>
              <a:t> inhibition.</a:t>
            </a:r>
          </a:p>
        </p:txBody>
      </p:sp>
      <p:sp>
        <p:nvSpPr>
          <p:cNvPr id="127" name="rationale">
            <a:extLst>
              <a:ext uri="{FF2B5EF4-FFF2-40B4-BE49-F238E27FC236}">
                <a16:creationId xmlns:a16="http://schemas.microsoft.com/office/drawing/2014/main" id="{05F16669-E72A-09B6-C32B-EF7BBDED792D}"/>
              </a:ext>
            </a:extLst>
          </p:cNvPr>
          <p:cNvSpPr>
            <a:spLocks noGrp="1"/>
          </p:cNvSpPr>
          <p:nvPr/>
        </p:nvSpPr>
        <p:spPr>
          <a:xfrm>
            <a:off x="3245952" y="5819200"/>
            <a:ext cx="1378864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600" b="1" dirty="0">
                <a:solidFill>
                  <a:srgbClr val="5D6C73"/>
                </a:solidFill>
                <a:latin typeface="DejaVu Sans"/>
              </a:rPr>
              <a:t>Figure 1. </a:t>
            </a:r>
            <a:r>
              <a:rPr lang="en-GB" sz="600" dirty="0">
                <a:solidFill>
                  <a:srgbClr val="5D6C73"/>
                </a:solidFill>
                <a:latin typeface="DejaVu Sans"/>
              </a:rPr>
              <a:t>Novel Tank Diving Test (NTT) setup for the assessment of anxiety-like behaviour in zebrafish.</a:t>
            </a:r>
          </a:p>
        </p:txBody>
      </p:sp>
      <p:sp>
        <p:nvSpPr>
          <p:cNvPr id="131" name="rationale">
            <a:extLst>
              <a:ext uri="{FF2B5EF4-FFF2-40B4-BE49-F238E27FC236}">
                <a16:creationId xmlns:a16="http://schemas.microsoft.com/office/drawing/2014/main" id="{9EF72917-AC5F-E953-BDA1-6A12000D097A}"/>
              </a:ext>
            </a:extLst>
          </p:cNvPr>
          <p:cNvSpPr>
            <a:spLocks noGrp="1"/>
          </p:cNvSpPr>
          <p:nvPr/>
        </p:nvSpPr>
        <p:spPr>
          <a:xfrm>
            <a:off x="4866705" y="5815594"/>
            <a:ext cx="1205846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600" b="1" dirty="0">
                <a:solidFill>
                  <a:srgbClr val="5D6C73"/>
                </a:solidFill>
                <a:latin typeface="DejaVu Sans"/>
              </a:rPr>
              <a:t>Figure 2</a:t>
            </a:r>
            <a:r>
              <a:rPr lang="en-GB" sz="600" dirty="0">
                <a:solidFill>
                  <a:srgbClr val="5D6C73"/>
                </a:solidFill>
                <a:latin typeface="DejaVu Sans"/>
              </a:rPr>
              <a:t>. Y-maze test used to assess spatial novelty preference and memory performance in zebrafish.</a:t>
            </a:r>
          </a:p>
        </p:txBody>
      </p:sp>
      <p:sp>
        <p:nvSpPr>
          <p:cNvPr id="133" name="rationale">
            <a:extLst>
              <a:ext uri="{FF2B5EF4-FFF2-40B4-BE49-F238E27FC236}">
                <a16:creationId xmlns:a16="http://schemas.microsoft.com/office/drawing/2014/main" id="{CB222599-6F56-1839-39CA-FBC88AB0371D}"/>
              </a:ext>
            </a:extLst>
          </p:cNvPr>
          <p:cNvSpPr>
            <a:spLocks noGrp="1"/>
          </p:cNvSpPr>
          <p:nvPr/>
        </p:nvSpPr>
        <p:spPr>
          <a:xfrm>
            <a:off x="6238810" y="5829351"/>
            <a:ext cx="1141493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600" b="1" dirty="0">
                <a:solidFill>
                  <a:srgbClr val="5D6C73"/>
                </a:solidFill>
                <a:latin typeface="DejaVu Sans"/>
              </a:rPr>
              <a:t>Figure 3. </a:t>
            </a:r>
            <a:r>
              <a:rPr lang="en-GB" sz="600" dirty="0">
                <a:solidFill>
                  <a:srgbClr val="5D6C73"/>
                </a:solidFill>
                <a:latin typeface="DejaVu Sans"/>
              </a:rPr>
              <a:t>Novel Object Recognition (NOR) test used to assess recognition memory in zebrafish.</a:t>
            </a:r>
          </a:p>
        </p:txBody>
      </p:sp>
      <p:sp>
        <p:nvSpPr>
          <p:cNvPr id="137" name="rationale">
            <a:extLst>
              <a:ext uri="{FF2B5EF4-FFF2-40B4-BE49-F238E27FC236}">
                <a16:creationId xmlns:a16="http://schemas.microsoft.com/office/drawing/2014/main" id="{603BBA53-3C42-6687-DF3A-7C6AEAFAF9F0}"/>
              </a:ext>
            </a:extLst>
          </p:cNvPr>
          <p:cNvSpPr>
            <a:spLocks noGrp="1"/>
          </p:cNvSpPr>
          <p:nvPr/>
        </p:nvSpPr>
        <p:spPr>
          <a:xfrm>
            <a:off x="7739269" y="2996248"/>
            <a:ext cx="3984927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00" b="1" dirty="0">
                <a:solidFill>
                  <a:srgbClr val="5D6C73"/>
                </a:solidFill>
                <a:latin typeface="DejaVu Sans"/>
              </a:rPr>
              <a:t>Figure 4. </a:t>
            </a:r>
            <a:r>
              <a:rPr lang="en-GB" sz="700" dirty="0">
                <a:solidFill>
                  <a:srgbClr val="5D6C73"/>
                </a:solidFill>
                <a:latin typeface="DejaVu Sans"/>
              </a:rPr>
              <a:t>Effects of MAE, MNE, morin and imipramine on anxiety-like behaviour in the Novel Tank Diving Test.</a:t>
            </a:r>
            <a:endParaRPr lang="en-GB" sz="700" b="1" dirty="0">
              <a:solidFill>
                <a:srgbClr val="5D6C73"/>
              </a:solidFill>
              <a:latin typeface="DejaVu Sans"/>
            </a:endParaRPr>
          </a:p>
        </p:txBody>
      </p:sp>
      <p:sp>
        <p:nvSpPr>
          <p:cNvPr id="139" name="rationale">
            <a:extLst>
              <a:ext uri="{FF2B5EF4-FFF2-40B4-BE49-F238E27FC236}">
                <a16:creationId xmlns:a16="http://schemas.microsoft.com/office/drawing/2014/main" id="{33BAB56E-32FC-5570-F6A8-AC8AD8381575}"/>
              </a:ext>
            </a:extLst>
          </p:cNvPr>
          <p:cNvSpPr>
            <a:spLocks noGrp="1"/>
          </p:cNvSpPr>
          <p:nvPr/>
        </p:nvSpPr>
        <p:spPr>
          <a:xfrm>
            <a:off x="7791451" y="4537219"/>
            <a:ext cx="4073951" cy="3550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00" b="1" dirty="0">
                <a:solidFill>
                  <a:srgbClr val="5D6C73"/>
                </a:solidFill>
                <a:latin typeface="DejaVu Sans"/>
              </a:rPr>
              <a:t>Figure 5. </a:t>
            </a:r>
            <a:r>
              <a:rPr lang="en-GB" sz="700" dirty="0">
                <a:solidFill>
                  <a:srgbClr val="5D6C73"/>
                </a:solidFill>
                <a:latin typeface="DejaVu Sans"/>
              </a:rPr>
              <a:t>Effects of MAE, MNE, morin and galantamine on Y-maze performance, assessed by time spent in the novel arm (A), total distance travelled (B) and turn angle (C).</a:t>
            </a:r>
          </a:p>
        </p:txBody>
      </p:sp>
      <p:sp>
        <p:nvSpPr>
          <p:cNvPr id="141" name="rationale">
            <a:extLst>
              <a:ext uri="{FF2B5EF4-FFF2-40B4-BE49-F238E27FC236}">
                <a16:creationId xmlns:a16="http://schemas.microsoft.com/office/drawing/2014/main" id="{F10C7419-1A41-4AC7-E138-A0EC6197499D}"/>
              </a:ext>
            </a:extLst>
          </p:cNvPr>
          <p:cNvSpPr>
            <a:spLocks noGrp="1"/>
          </p:cNvSpPr>
          <p:nvPr/>
        </p:nvSpPr>
        <p:spPr>
          <a:xfrm>
            <a:off x="9960885" y="5301372"/>
            <a:ext cx="1459896" cy="2911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38" b="0" i="0">
                <a:solidFill>
                  <a:srgbClr val="5D6C73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00" b="1" dirty="0">
                <a:solidFill>
                  <a:srgbClr val="5D6C73"/>
                </a:solidFill>
                <a:latin typeface="DejaVu Sans"/>
              </a:rPr>
              <a:t>Figure 6. </a:t>
            </a:r>
            <a:r>
              <a:rPr lang="en-GB" sz="700" dirty="0">
                <a:solidFill>
                  <a:srgbClr val="5D6C73"/>
                </a:solidFill>
                <a:latin typeface="DejaVu Sans"/>
              </a:rPr>
              <a:t>Effects of MAE, MNE, morin and galantamine on recognition memory in the Novel Object Recognition test.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FD7EB-B738-E2FA-DD23-4172750C3C3C}"/>
              </a:ext>
            </a:extLst>
          </p:cNvPr>
          <p:cNvSpPr txBox="1"/>
          <p:nvPr/>
        </p:nvSpPr>
        <p:spPr>
          <a:xfrm>
            <a:off x="3065253" y="324878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13" name="ntt-head">
            <a:extLst>
              <a:ext uri="{FF2B5EF4-FFF2-40B4-BE49-F238E27FC236}">
                <a16:creationId xmlns:a16="http://schemas.microsoft.com/office/drawing/2014/main" id="{7BC72ECD-BBED-AD57-58D8-8BA6DA286CA4}"/>
              </a:ext>
            </a:extLst>
          </p:cNvPr>
          <p:cNvSpPr>
            <a:spLocks noGrp="1"/>
          </p:cNvSpPr>
          <p:nvPr/>
        </p:nvSpPr>
        <p:spPr>
          <a:xfrm>
            <a:off x="366134" y="2540427"/>
            <a:ext cx="1714500" cy="142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788" b="1" i="0">
                <a:solidFill>
                  <a:srgbClr val="CC5B7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788" b="1" i="0" dirty="0">
                <a:solidFill>
                  <a:srgbClr val="CC5B7A"/>
                </a:solidFill>
                <a:latin typeface="DejaVu Sans"/>
                <a:ea typeface="DejaVu Sans"/>
                <a:cs typeface="DejaVu Sans"/>
              </a:rPr>
              <a:t> AIM OF THE STUDY</a:t>
            </a:r>
          </a:p>
        </p:txBody>
      </p:sp>
    </p:spTree>
    <p:extLst>
      <p:ext uri="{BB962C8B-B14F-4D97-AF65-F5344CB8AC3E}">
        <p14:creationId xmlns:p14="http://schemas.microsoft.com/office/powerpoint/2010/main" val="31872054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523</Words>
  <Application>Microsoft Office PowerPoint</Application>
  <DocSecurity>0</DocSecurity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DejaVu Sans</vt:lpstr>
      <vt:lpstr>Times New Roman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Alexandra-Mara CÎMPANU</cp:lastModifiedBy>
  <cp:revision>34</cp:revision>
  <dcterms:created xsi:type="dcterms:W3CDTF">2026-09-15T19:52:33Z</dcterms:created>
  <dcterms:modified xsi:type="dcterms:W3CDTF">2026-09-16T17:49:19Z</dcterms:modified>
</cp:coreProperties>
</file>