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74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9FB4B6-2AB0-445D-8D91-486EBAF8153A}"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1377608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9FB4B6-2AB0-445D-8D91-486EBAF8153A}"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1658684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9FB4B6-2AB0-445D-8D91-486EBAF8153A}"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3244061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9FB4B6-2AB0-445D-8D91-486EBAF8153A}"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1749884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9FB4B6-2AB0-445D-8D91-486EBAF8153A}" type="datetimeFigureOut">
              <a:rPr lang="en-US" smtClean="0"/>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1320522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9FB4B6-2AB0-445D-8D91-486EBAF8153A}"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2922854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9FB4B6-2AB0-445D-8D91-486EBAF8153A}" type="datetimeFigureOut">
              <a:rPr lang="en-US" smtClean="0"/>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2512724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9FB4B6-2AB0-445D-8D91-486EBAF8153A}"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873639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9FB4B6-2AB0-445D-8D91-486EBAF8153A}"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408165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9FB4B6-2AB0-445D-8D91-486EBAF8153A}"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1874602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9FB4B6-2AB0-445D-8D91-486EBAF8153A}"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53755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9FB4B6-2AB0-445D-8D91-486EBAF8153A}"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134454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9FB4B6-2AB0-445D-8D91-486EBAF8153A}"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01572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9FB4B6-2AB0-445D-8D91-486EBAF8153A}"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3316128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9FB4B6-2AB0-445D-8D91-486EBAF8153A}"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3748913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9FB4B6-2AB0-445D-8D91-486EBAF8153A}"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3157543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09FB4B6-2AB0-445D-8D91-486EBAF8153A}" type="datetimeFigureOut">
              <a:rPr lang="en-US" smtClean="0"/>
              <a:t>9/14/2026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B5232D4-2A4B-4204-B6D5-5DD5C771AAA3}" type="slidenum">
              <a:rPr lang="en-US" smtClean="0"/>
              <a:t>‹#›</a:t>
            </a:fld>
            <a:endParaRPr lang="en-US"/>
          </a:p>
        </p:txBody>
      </p:sp>
    </p:spTree>
    <p:extLst>
      <p:ext uri="{BB962C8B-B14F-4D97-AF65-F5344CB8AC3E}">
        <p14:creationId xmlns:p14="http://schemas.microsoft.com/office/powerpoint/2010/main" val="15382361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hyperlink" Target="mailto:nataliacirlig86@gmail.com" TargetMode="External"/><Relationship Id="rId7" Type="http://schemas.openxmlformats.org/officeDocument/2006/relationships/image" Target="../media/image4.jpg"/><Relationship Id="rId2" Type="http://schemas.openxmlformats.org/officeDocument/2006/relationships/hyperlink" Target="https://orcid.org/0000-0001-7712-865X" TargetMode="Externa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jpeg"/><Relationship Id="rId4" Type="http://schemas.openxmlformats.org/officeDocument/2006/relationships/image" Target="../media/image1.jpeg"/><Relationship Id="rId9"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9157AF-ACA3-9B93-D789-0E6E7A726189}"/>
              </a:ext>
            </a:extLst>
          </p:cNvPr>
          <p:cNvSpPr txBox="1"/>
          <p:nvPr/>
        </p:nvSpPr>
        <p:spPr>
          <a:xfrm>
            <a:off x="247650" y="140464"/>
            <a:ext cx="11944350" cy="1323439"/>
          </a:xfrm>
          <a:prstGeom prst="rect">
            <a:avLst/>
          </a:prstGeom>
          <a:noFill/>
        </p:spPr>
        <p:txBody>
          <a:bodyPr wrap="square">
            <a:spAutoFit/>
          </a:bodyPr>
          <a:lstStyle/>
          <a:p>
            <a:pPr algn="ctr"/>
            <a:r>
              <a:rPr lang="en-US" sz="2400" b="1" dirty="0"/>
              <a:t>FLOWERING CHARACTERISTICS OF </a:t>
            </a:r>
            <a:r>
              <a:rPr lang="en-US" sz="2400" b="1" i="1" dirty="0"/>
              <a:t>SYMPHYTUM OFFICINALE </a:t>
            </a:r>
            <a:r>
              <a:rPr lang="en-US" sz="2400" b="1" dirty="0"/>
              <a:t>L. </a:t>
            </a:r>
            <a:endParaRPr lang="ro-MD" sz="2400" b="1" dirty="0"/>
          </a:p>
          <a:p>
            <a:pPr algn="ctr"/>
            <a:r>
              <a:rPr lang="en-US" sz="2400" b="1" dirty="0"/>
              <a:t>UNDER CLIMATIC CONDITIONS OF THE REPUBLIC OF MOLDOVA</a:t>
            </a:r>
          </a:p>
          <a:p>
            <a:pPr algn="ctr"/>
            <a:r>
              <a:rPr lang="en-US" b="1" dirty="0" err="1"/>
              <a:t>Cîrlig</a:t>
            </a:r>
            <a:r>
              <a:rPr lang="en-US" b="1" dirty="0"/>
              <a:t> Natalia</a:t>
            </a:r>
            <a:r>
              <a:rPr lang="en-US" sz="1400" dirty="0"/>
              <a:t>, </a:t>
            </a:r>
            <a:r>
              <a:rPr lang="en-US" sz="1400" dirty="0">
                <a:hlinkClick r:id="rId2"/>
              </a:rPr>
              <a:t>https://orcid.org/0000-0001-7712-865X</a:t>
            </a:r>
            <a:r>
              <a:rPr lang="ro-MD" sz="1400" dirty="0"/>
              <a:t> </a:t>
            </a:r>
            <a:endParaRPr lang="en-US" sz="1400" dirty="0"/>
          </a:p>
          <a:p>
            <a:pPr algn="ctr"/>
            <a:r>
              <a:rPr lang="en-US" sz="1400" dirty="0"/>
              <a:t>Moldova State University, “</a:t>
            </a:r>
            <a:r>
              <a:rPr lang="en-US" sz="1400" dirty="0" err="1"/>
              <a:t>Alexandru</a:t>
            </a:r>
            <a:r>
              <a:rPr lang="en-US" sz="1400" dirty="0"/>
              <a:t> </a:t>
            </a:r>
            <a:r>
              <a:rPr lang="en-US" sz="1400" dirty="0" err="1"/>
              <a:t>Ciubotaru</a:t>
            </a:r>
            <a:r>
              <a:rPr lang="en-US" sz="1400" dirty="0"/>
              <a:t>” National Botanical Garden (Institute)</a:t>
            </a:r>
            <a:r>
              <a:rPr lang="ro-MD" sz="1400" dirty="0"/>
              <a:t>, </a:t>
            </a:r>
            <a:r>
              <a:rPr lang="en-US" sz="1400" dirty="0">
                <a:hlinkClick r:id="rId3"/>
              </a:rPr>
              <a:t>nataliacirlig86@gmail.com</a:t>
            </a:r>
            <a:r>
              <a:rPr lang="ro-MD" sz="1400" dirty="0"/>
              <a:t> </a:t>
            </a:r>
            <a:endParaRPr lang="en-US" sz="1400" dirty="0"/>
          </a:p>
        </p:txBody>
      </p:sp>
      <p:sp>
        <p:nvSpPr>
          <p:cNvPr id="7" name="TextBox 6">
            <a:extLst>
              <a:ext uri="{FF2B5EF4-FFF2-40B4-BE49-F238E27FC236}">
                <a16:creationId xmlns:a16="http://schemas.microsoft.com/office/drawing/2014/main" id="{0BDD0622-9752-6F22-584F-517945BC3AE2}"/>
              </a:ext>
            </a:extLst>
          </p:cNvPr>
          <p:cNvSpPr txBox="1"/>
          <p:nvPr/>
        </p:nvSpPr>
        <p:spPr>
          <a:xfrm>
            <a:off x="247650" y="1503259"/>
            <a:ext cx="11563350" cy="2308324"/>
          </a:xfrm>
          <a:prstGeom prst="rect">
            <a:avLst/>
          </a:prstGeom>
          <a:noFill/>
        </p:spPr>
        <p:txBody>
          <a:bodyPr wrap="square">
            <a:spAutoFit/>
          </a:bodyPr>
          <a:lstStyle/>
          <a:p>
            <a:pPr algn="just"/>
            <a:r>
              <a:rPr lang="en-US" sz="1200" i="1" dirty="0"/>
              <a:t>Symphytum officinale </a:t>
            </a:r>
            <a:r>
              <a:rPr lang="en-US" sz="1200" dirty="0"/>
              <a:t>L. (Boraginaceae) – commonly known as comfrey (syn. Symphytum </a:t>
            </a:r>
            <a:r>
              <a:rPr lang="en-US" sz="1200" dirty="0" err="1"/>
              <a:t>peregrinum</a:t>
            </a:r>
            <a:r>
              <a:rPr lang="en-US" sz="1200" dirty="0"/>
              <a:t> Lebed.), is an herbaceous perennial with erect, branched stems. It possesses a short, thick and branched rhizome. The leaves are ovate-lanceolate, acuminate, with decurrent base. The lower leaves are large and petiolate, but the upper leaves are smaller and sessile, with decurrent bases. The entire plant is covered with short, </a:t>
            </a:r>
            <a:r>
              <a:rPr lang="en-US" sz="1200" dirty="0" err="1"/>
              <a:t>setose</a:t>
            </a:r>
            <a:r>
              <a:rPr lang="en-US" sz="1200" dirty="0"/>
              <a:t> pubescence. The flowers are </a:t>
            </a:r>
            <a:r>
              <a:rPr lang="en-US" sz="1200" dirty="0" err="1"/>
              <a:t>redish</a:t>
            </a:r>
            <a:r>
              <a:rPr lang="en-US" sz="1200" dirty="0"/>
              <a:t>-purple, arranged in </a:t>
            </a:r>
            <a:r>
              <a:rPr lang="en-US" sz="1200" dirty="0" err="1"/>
              <a:t>scorpioid</a:t>
            </a:r>
            <a:r>
              <a:rPr lang="en-US" sz="1200" dirty="0"/>
              <a:t> cymes. The calyx is campanulate, and the corolla is tubular, longer than the calyx and divided into five lobes. The fruits are ovoid, black nutlets. The research was conducted at the “</a:t>
            </a:r>
            <a:r>
              <a:rPr lang="en-US" sz="1200" dirty="0" err="1"/>
              <a:t>Alexandru</a:t>
            </a:r>
            <a:r>
              <a:rPr lang="en-US" sz="1200" dirty="0"/>
              <a:t> </a:t>
            </a:r>
            <a:r>
              <a:rPr lang="en-US" sz="1200" dirty="0" err="1"/>
              <a:t>Ciubotaru</a:t>
            </a:r>
            <a:r>
              <a:rPr lang="en-US" sz="1200" dirty="0"/>
              <a:t>” National Botanical Garden (Institute) of MSU, during the growing seasons of 2024-2025. The phenological observations were focused on the flowering stage, and the presence of pollinating and melliferous insects was analyzed. The flowering is prolonged and staggered, lasting from May to August. The biology of flowering was investigated by analyzing flowering shoots in mid-May. During this period, the shoots reach a height of 82-84 cm and develop 7-9 lateral branches bearing flowers (Table 1). Each plant produces about 20-25 inflorescences, with 2-6 flowers open simultaneously. Depending on shoot length and inflorescence size, the number of flower buds varies between 9.8±2.50 and 18.4 ±1.87, contributing to the extended flowering period and nectar availability for insects. The flowers are visited by insects throughout the day, which indicates a high potential for honey production, with estimated yields of 160-180 kg of honey per hectare. The </a:t>
            </a:r>
            <a:r>
              <a:rPr lang="en-US" sz="1200" dirty="0" err="1"/>
              <a:t>nectaries</a:t>
            </a:r>
            <a:r>
              <a:rPr lang="en-US" sz="1200" dirty="0"/>
              <a:t> are located at the base of the corolla and are protected by stiff hairs, which hinder access for some insects. Bumblebees, in order to access the nectar, often perforate the base of the corolla; these openings may subsequently be used by other insects, including honey bees.</a:t>
            </a:r>
          </a:p>
        </p:txBody>
      </p:sp>
      <p:sp>
        <p:nvSpPr>
          <p:cNvPr id="9" name="TextBox 8">
            <a:extLst>
              <a:ext uri="{FF2B5EF4-FFF2-40B4-BE49-F238E27FC236}">
                <a16:creationId xmlns:a16="http://schemas.microsoft.com/office/drawing/2014/main" id="{0B5074D0-A46C-18AF-9347-064DABB56D48}"/>
              </a:ext>
            </a:extLst>
          </p:cNvPr>
          <p:cNvSpPr txBox="1"/>
          <p:nvPr/>
        </p:nvSpPr>
        <p:spPr>
          <a:xfrm>
            <a:off x="247650" y="3965471"/>
            <a:ext cx="6248401" cy="307777"/>
          </a:xfrm>
          <a:prstGeom prst="rect">
            <a:avLst/>
          </a:prstGeom>
          <a:noFill/>
        </p:spPr>
        <p:txBody>
          <a:bodyPr wrap="square">
            <a:spAutoFit/>
          </a:bodyPr>
          <a:lstStyle/>
          <a:p>
            <a:r>
              <a:rPr lang="en-US" sz="1400" dirty="0"/>
              <a:t>Table 1. The biology of flowering in </a:t>
            </a:r>
            <a:r>
              <a:rPr lang="en-US" sz="1400" i="1" dirty="0"/>
              <a:t>S. officinale </a:t>
            </a:r>
            <a:r>
              <a:rPr lang="en-US" sz="1400" dirty="0"/>
              <a:t>plants in May, 2025</a:t>
            </a:r>
          </a:p>
        </p:txBody>
      </p:sp>
      <p:graphicFrame>
        <p:nvGraphicFramePr>
          <p:cNvPr id="12" name="Table 11">
            <a:extLst>
              <a:ext uri="{FF2B5EF4-FFF2-40B4-BE49-F238E27FC236}">
                <a16:creationId xmlns:a16="http://schemas.microsoft.com/office/drawing/2014/main" id="{5EB41081-B1DF-94A0-D5AA-CD8431482869}"/>
              </a:ext>
            </a:extLst>
          </p:cNvPr>
          <p:cNvGraphicFramePr>
            <a:graphicFrameLocks noGrp="1"/>
          </p:cNvGraphicFramePr>
          <p:nvPr>
            <p:extLst>
              <p:ext uri="{D42A27DB-BD31-4B8C-83A1-F6EECF244321}">
                <p14:modId xmlns:p14="http://schemas.microsoft.com/office/powerpoint/2010/main" val="1484263152"/>
              </p:ext>
            </p:extLst>
          </p:nvPr>
        </p:nvGraphicFramePr>
        <p:xfrm>
          <a:off x="221004" y="4273248"/>
          <a:ext cx="5999162" cy="1664709"/>
        </p:xfrm>
        <a:graphic>
          <a:graphicData uri="http://schemas.openxmlformats.org/drawingml/2006/table">
            <a:tbl>
              <a:tblPr firstRow="1" firstCol="1" bandRow="1">
                <a:tableStyleId>{5C22544A-7EE6-4342-B048-85BDC9FD1C3A}</a:tableStyleId>
              </a:tblPr>
              <a:tblGrid>
                <a:gridCol w="285631">
                  <a:extLst>
                    <a:ext uri="{9D8B030D-6E8A-4147-A177-3AD203B41FA5}">
                      <a16:colId xmlns:a16="http://schemas.microsoft.com/office/drawing/2014/main" val="3571051428"/>
                    </a:ext>
                  </a:extLst>
                </a:gridCol>
                <a:gridCol w="496364">
                  <a:extLst>
                    <a:ext uri="{9D8B030D-6E8A-4147-A177-3AD203B41FA5}">
                      <a16:colId xmlns:a16="http://schemas.microsoft.com/office/drawing/2014/main" val="1196176652"/>
                    </a:ext>
                  </a:extLst>
                </a:gridCol>
                <a:gridCol w="452654">
                  <a:extLst>
                    <a:ext uri="{9D8B030D-6E8A-4147-A177-3AD203B41FA5}">
                      <a16:colId xmlns:a16="http://schemas.microsoft.com/office/drawing/2014/main" val="1133571269"/>
                    </a:ext>
                  </a:extLst>
                </a:gridCol>
                <a:gridCol w="476937">
                  <a:extLst>
                    <a:ext uri="{9D8B030D-6E8A-4147-A177-3AD203B41FA5}">
                      <a16:colId xmlns:a16="http://schemas.microsoft.com/office/drawing/2014/main" val="925295165"/>
                    </a:ext>
                  </a:extLst>
                </a:gridCol>
                <a:gridCol w="520648">
                  <a:extLst>
                    <a:ext uri="{9D8B030D-6E8A-4147-A177-3AD203B41FA5}">
                      <a16:colId xmlns:a16="http://schemas.microsoft.com/office/drawing/2014/main" val="890588186"/>
                    </a:ext>
                  </a:extLst>
                </a:gridCol>
                <a:gridCol w="434197">
                  <a:extLst>
                    <a:ext uri="{9D8B030D-6E8A-4147-A177-3AD203B41FA5}">
                      <a16:colId xmlns:a16="http://schemas.microsoft.com/office/drawing/2014/main" val="1953309361"/>
                    </a:ext>
                  </a:extLst>
                </a:gridCol>
                <a:gridCol w="452654">
                  <a:extLst>
                    <a:ext uri="{9D8B030D-6E8A-4147-A177-3AD203B41FA5}">
                      <a16:colId xmlns:a16="http://schemas.microsoft.com/office/drawing/2014/main" val="3051180000"/>
                    </a:ext>
                  </a:extLst>
                </a:gridCol>
                <a:gridCol w="502193">
                  <a:extLst>
                    <a:ext uri="{9D8B030D-6E8A-4147-A177-3AD203B41FA5}">
                      <a16:colId xmlns:a16="http://schemas.microsoft.com/office/drawing/2014/main" val="1504358995"/>
                    </a:ext>
                  </a:extLst>
                </a:gridCol>
                <a:gridCol w="477908">
                  <a:extLst>
                    <a:ext uri="{9D8B030D-6E8A-4147-A177-3AD203B41FA5}">
                      <a16:colId xmlns:a16="http://schemas.microsoft.com/office/drawing/2014/main" val="2096741015"/>
                    </a:ext>
                  </a:extLst>
                </a:gridCol>
                <a:gridCol w="434197">
                  <a:extLst>
                    <a:ext uri="{9D8B030D-6E8A-4147-A177-3AD203B41FA5}">
                      <a16:colId xmlns:a16="http://schemas.microsoft.com/office/drawing/2014/main" val="1745284063"/>
                    </a:ext>
                  </a:extLst>
                </a:gridCol>
                <a:gridCol w="507049">
                  <a:extLst>
                    <a:ext uri="{9D8B030D-6E8A-4147-A177-3AD203B41FA5}">
                      <a16:colId xmlns:a16="http://schemas.microsoft.com/office/drawing/2014/main" val="3934325233"/>
                    </a:ext>
                  </a:extLst>
                </a:gridCol>
                <a:gridCol w="472080">
                  <a:extLst>
                    <a:ext uri="{9D8B030D-6E8A-4147-A177-3AD203B41FA5}">
                      <a16:colId xmlns:a16="http://schemas.microsoft.com/office/drawing/2014/main" val="3060879313"/>
                    </a:ext>
                  </a:extLst>
                </a:gridCol>
                <a:gridCol w="486650">
                  <a:extLst>
                    <a:ext uri="{9D8B030D-6E8A-4147-A177-3AD203B41FA5}">
                      <a16:colId xmlns:a16="http://schemas.microsoft.com/office/drawing/2014/main" val="1554949252"/>
                    </a:ext>
                  </a:extLst>
                </a:gridCol>
              </a:tblGrid>
              <a:tr h="265421">
                <a:tc>
                  <a:txBody>
                    <a:bodyPr/>
                    <a:lstStyle/>
                    <a:p>
                      <a:pPr indent="180340" algn="just" eaLnBrk="0" hangingPunct="0">
                        <a:lnSpc>
                          <a:spcPct val="107000"/>
                        </a:lnSpc>
                        <a:spcAft>
                          <a:spcPts val="800"/>
                        </a:spcAft>
                        <a:tabLst>
                          <a:tab pos="3870960" algn="l"/>
                        </a:tabLst>
                      </a:pPr>
                      <a:r>
                        <a:rPr lang="en-GB" sz="11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4">
                  <a:txBody>
                    <a:bodyPr/>
                    <a:lstStyle/>
                    <a:p>
                      <a:pPr indent="180340" algn="just" eaLnBrk="0" hangingPunct="0">
                        <a:lnSpc>
                          <a:spcPct val="107000"/>
                        </a:lnSpc>
                        <a:spcAft>
                          <a:spcPts val="800"/>
                        </a:spcAft>
                        <a:tabLst>
                          <a:tab pos="3870960" algn="l"/>
                        </a:tabLst>
                      </a:pPr>
                      <a:r>
                        <a:rPr lang="en-GB" sz="1100" dirty="0">
                          <a:solidFill>
                            <a:schemeClr val="tx1"/>
                          </a:solidFill>
                          <a:effectLst/>
                        </a:rPr>
                        <a:t>Flower buds</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indent="180340" algn="just" eaLnBrk="0" hangingPunct="0">
                        <a:lnSpc>
                          <a:spcPct val="107000"/>
                        </a:lnSpc>
                        <a:spcAft>
                          <a:spcPts val="800"/>
                        </a:spcAft>
                        <a:tabLst>
                          <a:tab pos="3870960" algn="l"/>
                        </a:tabLst>
                      </a:pPr>
                      <a:r>
                        <a:rPr lang="en-GB" sz="1100" dirty="0">
                          <a:solidFill>
                            <a:schemeClr val="tx1"/>
                          </a:solidFill>
                          <a:effectLst/>
                        </a:rPr>
                        <a:t>Open flowers</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indent="180340" algn="just" eaLnBrk="0" hangingPunct="0">
                        <a:lnSpc>
                          <a:spcPct val="107000"/>
                        </a:lnSpc>
                        <a:spcAft>
                          <a:spcPts val="800"/>
                        </a:spcAft>
                        <a:tabLst>
                          <a:tab pos="3870960" algn="l"/>
                        </a:tabLst>
                      </a:pPr>
                      <a:r>
                        <a:rPr lang="en-GB" sz="1100" dirty="0">
                          <a:solidFill>
                            <a:schemeClr val="tx1"/>
                          </a:solidFill>
                          <a:effectLst/>
                        </a:rPr>
                        <a:t>Wilted flowers</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1840060"/>
                  </a:ext>
                </a:extLst>
              </a:tr>
              <a:tr h="265421">
                <a:tc>
                  <a:txBody>
                    <a:bodyPr/>
                    <a:lstStyle/>
                    <a:p>
                      <a:pPr algn="just" eaLnBrk="0" hangingPunct="0">
                        <a:lnSpc>
                          <a:spcPct val="107000"/>
                        </a:lnSpc>
                        <a:spcAft>
                          <a:spcPts val="800"/>
                        </a:spcAft>
                        <a:tabLst>
                          <a:tab pos="3870960" algn="l"/>
                        </a:tabLst>
                      </a:pPr>
                      <a:r>
                        <a:rPr lang="en-GB" sz="1100">
                          <a:effectLst/>
                        </a:rPr>
                        <a:t>SP</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Min.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Max.</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M.</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S</a:t>
                      </a:r>
                      <a:r>
                        <a:rPr lang="en-GB" sz="1100" baseline="-25000">
                          <a:effectLst/>
                        </a:rPr>
                        <a:t>x</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Min.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Max.</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dirty="0">
                          <a:effectLst/>
                        </a:rPr>
                        <a:t>M.</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dirty="0" err="1">
                          <a:effectLst/>
                        </a:rPr>
                        <a:t>S</a:t>
                      </a:r>
                      <a:r>
                        <a:rPr lang="en-GB" sz="1100" baseline="-25000" dirty="0" err="1">
                          <a:effectLst/>
                        </a:rPr>
                        <a:t>x</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dirty="0">
                          <a:effectLst/>
                        </a:rPr>
                        <a:t>Min.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dirty="0">
                          <a:effectLst/>
                        </a:rPr>
                        <a:t>Max.</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dirty="0">
                          <a:effectLst/>
                        </a:rPr>
                        <a:t>M.</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S</a:t>
                      </a:r>
                      <a:r>
                        <a:rPr lang="en-GB" sz="1100" baseline="-25000">
                          <a:effectLst/>
                        </a:rPr>
                        <a:t>x</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2978244"/>
                  </a:ext>
                </a:extLst>
              </a:tr>
              <a:tr h="265421">
                <a:tc>
                  <a:txBody>
                    <a:bodyPr/>
                    <a:lstStyle/>
                    <a:p>
                      <a:pPr algn="just" eaLnBrk="0" hangingPunct="0">
                        <a:lnSpc>
                          <a:spcPct val="107000"/>
                        </a:lnSpc>
                        <a:spcAft>
                          <a:spcPts val="800"/>
                        </a:spcAft>
                        <a:tabLst>
                          <a:tab pos="3870960" algn="l"/>
                        </a:tabLst>
                      </a:pPr>
                      <a:r>
                        <a:rPr lang="en-GB" sz="1100">
                          <a:effectLst/>
                        </a:rPr>
                        <a:t>I</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10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24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18,4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±1,87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3,14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±0,42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10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2,7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±1,28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81165774"/>
                  </a:ext>
                </a:extLst>
              </a:tr>
              <a:tr h="265421">
                <a:tc>
                  <a:txBody>
                    <a:bodyPr/>
                    <a:lstStyle/>
                    <a:p>
                      <a:pPr algn="just" eaLnBrk="0" hangingPunct="0">
                        <a:lnSpc>
                          <a:spcPct val="107000"/>
                        </a:lnSpc>
                        <a:spcAft>
                          <a:spcPts val="800"/>
                        </a:spcAft>
                        <a:tabLst>
                          <a:tab pos="3870960" algn="l"/>
                        </a:tabLst>
                      </a:pPr>
                      <a:r>
                        <a:rPr lang="en-GB" sz="1100">
                          <a:effectLst/>
                        </a:rPr>
                        <a:t>II</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20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9,8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±2,50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11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5,1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±1,04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4,3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±0,79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73187874"/>
                  </a:ext>
                </a:extLst>
              </a:tr>
              <a:tr h="265421">
                <a:tc>
                  <a:txBody>
                    <a:bodyPr/>
                    <a:lstStyle/>
                    <a:p>
                      <a:pPr algn="just" eaLnBrk="0" hangingPunct="0">
                        <a:lnSpc>
                          <a:spcPct val="107000"/>
                        </a:lnSpc>
                        <a:spcAft>
                          <a:spcPts val="800"/>
                        </a:spcAft>
                        <a:tabLst>
                          <a:tab pos="3870960" algn="l"/>
                        </a:tabLst>
                      </a:pPr>
                      <a:r>
                        <a:rPr lang="en-GB" sz="1100">
                          <a:effectLst/>
                        </a:rPr>
                        <a:t>III</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24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12,5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±1,99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4,2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dirty="0">
                          <a:effectLst/>
                        </a:rPr>
                        <a:t>±0,42</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dirty="0">
                          <a:effectLst/>
                        </a:rPr>
                        <a:t>2</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10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a:effectLst/>
                        </a:rPr>
                        <a:t>4,9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eaLnBrk="0" hangingPunct="0">
                        <a:lnSpc>
                          <a:spcPct val="107000"/>
                        </a:lnSpc>
                        <a:spcAft>
                          <a:spcPts val="800"/>
                        </a:spcAft>
                        <a:tabLst>
                          <a:tab pos="3870960" algn="l"/>
                        </a:tabLst>
                      </a:pPr>
                      <a:r>
                        <a:rPr lang="en-GB" sz="1100" dirty="0">
                          <a:effectLst/>
                        </a:rPr>
                        <a:t>±0,81</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4850912"/>
                  </a:ext>
                </a:extLst>
              </a:tr>
            </a:tbl>
          </a:graphicData>
        </a:graphic>
      </p:graphicFrame>
      <p:sp>
        <p:nvSpPr>
          <p:cNvPr id="14" name="TextBox 13">
            <a:extLst>
              <a:ext uri="{FF2B5EF4-FFF2-40B4-BE49-F238E27FC236}">
                <a16:creationId xmlns:a16="http://schemas.microsoft.com/office/drawing/2014/main" id="{82AFF41A-B4AB-B345-D381-1635D31A91CF}"/>
              </a:ext>
            </a:extLst>
          </p:cNvPr>
          <p:cNvSpPr txBox="1"/>
          <p:nvPr/>
        </p:nvSpPr>
        <p:spPr>
          <a:xfrm>
            <a:off x="198438" y="5904097"/>
            <a:ext cx="6115050" cy="338554"/>
          </a:xfrm>
          <a:prstGeom prst="rect">
            <a:avLst/>
          </a:prstGeom>
          <a:noFill/>
        </p:spPr>
        <p:txBody>
          <a:bodyPr wrap="square">
            <a:spAutoFit/>
          </a:bodyPr>
          <a:lstStyle/>
          <a:p>
            <a:pPr algn="just"/>
            <a:r>
              <a:rPr lang="en-US" sz="800" dirty="0"/>
              <a:t>Note: I, II, III – </a:t>
            </a:r>
            <a:r>
              <a:rPr lang="en-US" sz="800" dirty="0" err="1"/>
              <a:t>analysed</a:t>
            </a:r>
            <a:r>
              <a:rPr lang="en-US" sz="800" dirty="0"/>
              <a:t> flower stalks, SP- statistical parameters; Min. – minimum values; Max. – maximum values; M. – average, </a:t>
            </a:r>
            <a:r>
              <a:rPr lang="en-US" sz="800" dirty="0" err="1"/>
              <a:t>Sx</a:t>
            </a:r>
            <a:r>
              <a:rPr lang="en-US" sz="800" dirty="0"/>
              <a:t> – standard error </a:t>
            </a:r>
          </a:p>
        </p:txBody>
      </p:sp>
      <p:sp>
        <p:nvSpPr>
          <p:cNvPr id="16" name="TextBox 15">
            <a:extLst>
              <a:ext uri="{FF2B5EF4-FFF2-40B4-BE49-F238E27FC236}">
                <a16:creationId xmlns:a16="http://schemas.microsoft.com/office/drawing/2014/main" id="{516C7C02-360D-EF6B-380A-D584FB1D1C76}"/>
              </a:ext>
            </a:extLst>
          </p:cNvPr>
          <p:cNvSpPr txBox="1"/>
          <p:nvPr/>
        </p:nvSpPr>
        <p:spPr>
          <a:xfrm>
            <a:off x="116152" y="6286649"/>
            <a:ext cx="6434138" cy="430887"/>
          </a:xfrm>
          <a:prstGeom prst="rect">
            <a:avLst/>
          </a:prstGeom>
          <a:noFill/>
        </p:spPr>
        <p:txBody>
          <a:bodyPr wrap="square">
            <a:spAutoFit/>
          </a:bodyPr>
          <a:lstStyle/>
          <a:p>
            <a:pPr algn="just"/>
            <a:r>
              <a:rPr lang="en-US" sz="1050" dirty="0"/>
              <a:t>Acknowledgments: The research was carried out in the framework of the subprogram: 010102 Moldova State University, “</a:t>
            </a:r>
            <a:r>
              <a:rPr lang="en-US" sz="1050" dirty="0" err="1"/>
              <a:t>Alexandru</a:t>
            </a:r>
            <a:r>
              <a:rPr lang="en-US" sz="1050" dirty="0"/>
              <a:t> </a:t>
            </a:r>
            <a:r>
              <a:rPr lang="en-US" sz="1050" dirty="0" err="1"/>
              <a:t>Ciubotaru</a:t>
            </a:r>
            <a:r>
              <a:rPr lang="en-US" sz="1050" dirty="0"/>
              <a:t>” National Botanical Garden (Institute), </a:t>
            </a:r>
          </a:p>
        </p:txBody>
      </p:sp>
      <p:pic>
        <p:nvPicPr>
          <p:cNvPr id="20" name="Picture 19">
            <a:extLst>
              <a:ext uri="{FF2B5EF4-FFF2-40B4-BE49-F238E27FC236}">
                <a16:creationId xmlns:a16="http://schemas.microsoft.com/office/drawing/2014/main" id="{B657080D-44F2-F265-F5A7-5EECA9A6313D}"/>
              </a:ext>
            </a:extLst>
          </p:cNvPr>
          <p:cNvPicPr>
            <a:picLocks noChangeAspect="1"/>
          </p:cNvPicPr>
          <p:nvPr/>
        </p:nvPicPr>
        <p:blipFill rotWithShape="1">
          <a:blip r:embed="rId4">
            <a:extLst>
              <a:ext uri="{28A0092B-C50C-407E-A947-70E740481C1C}">
                <a14:useLocalDpi xmlns:a14="http://schemas.microsoft.com/office/drawing/2010/main" val="0"/>
              </a:ext>
            </a:extLst>
          </a:blip>
          <a:srcRect r="12963" b="1872"/>
          <a:stretch/>
        </p:blipFill>
        <p:spPr>
          <a:xfrm>
            <a:off x="8602570" y="3954732"/>
            <a:ext cx="1604215" cy="2387392"/>
          </a:xfrm>
          <a:prstGeom prst="rect">
            <a:avLst/>
          </a:prstGeom>
        </p:spPr>
      </p:pic>
      <p:pic>
        <p:nvPicPr>
          <p:cNvPr id="23" name="Picture 22">
            <a:extLst>
              <a:ext uri="{FF2B5EF4-FFF2-40B4-BE49-F238E27FC236}">
                <a16:creationId xmlns:a16="http://schemas.microsoft.com/office/drawing/2014/main" id="{1FC872B0-64E1-2C91-CF7E-2EFDADCA2243}"/>
              </a:ext>
            </a:extLst>
          </p:cNvPr>
          <p:cNvPicPr>
            <a:picLocks noChangeAspect="1"/>
          </p:cNvPicPr>
          <p:nvPr/>
        </p:nvPicPr>
        <p:blipFill>
          <a:blip r:embed="rId5"/>
          <a:stretch>
            <a:fillRect/>
          </a:stretch>
        </p:blipFill>
        <p:spPr>
          <a:xfrm>
            <a:off x="10866438" y="417991"/>
            <a:ext cx="944562" cy="966087"/>
          </a:xfrm>
          <a:prstGeom prst="rect">
            <a:avLst/>
          </a:prstGeom>
        </p:spPr>
      </p:pic>
      <p:pic>
        <p:nvPicPr>
          <p:cNvPr id="24" name="Picture 23">
            <a:extLst>
              <a:ext uri="{FF2B5EF4-FFF2-40B4-BE49-F238E27FC236}">
                <a16:creationId xmlns:a16="http://schemas.microsoft.com/office/drawing/2014/main" id="{80723717-F779-7D02-910A-AF977CD28B40}"/>
              </a:ext>
            </a:extLst>
          </p:cNvPr>
          <p:cNvPicPr>
            <a:picLocks noChangeAspect="1"/>
          </p:cNvPicPr>
          <p:nvPr/>
        </p:nvPicPr>
        <p:blipFill>
          <a:blip r:embed="rId6"/>
          <a:stretch>
            <a:fillRect/>
          </a:stretch>
        </p:blipFill>
        <p:spPr>
          <a:xfrm>
            <a:off x="381000" y="355673"/>
            <a:ext cx="823746" cy="1055135"/>
          </a:xfrm>
          <a:prstGeom prst="rect">
            <a:avLst/>
          </a:prstGeom>
        </p:spPr>
      </p:pic>
      <p:sp>
        <p:nvSpPr>
          <p:cNvPr id="26" name="TextBox 25">
            <a:extLst>
              <a:ext uri="{FF2B5EF4-FFF2-40B4-BE49-F238E27FC236}">
                <a16:creationId xmlns:a16="http://schemas.microsoft.com/office/drawing/2014/main" id="{04B3DFF2-9A3E-667B-D724-E25F12E4747C}"/>
              </a:ext>
            </a:extLst>
          </p:cNvPr>
          <p:cNvSpPr txBox="1"/>
          <p:nvPr/>
        </p:nvSpPr>
        <p:spPr>
          <a:xfrm>
            <a:off x="10344214" y="6384333"/>
            <a:ext cx="1731634" cy="307777"/>
          </a:xfrm>
          <a:prstGeom prst="rect">
            <a:avLst/>
          </a:prstGeom>
          <a:noFill/>
        </p:spPr>
        <p:txBody>
          <a:bodyPr wrap="square">
            <a:spAutoFit/>
          </a:bodyPr>
          <a:lstStyle/>
          <a:p>
            <a:r>
              <a:rPr lang="en-US" sz="700" dirty="0"/>
              <a:t>https://powo.science.kew.org/taxon/urn:lsid:ipni.org:</a:t>
            </a:r>
            <a:r>
              <a:rPr lang="en-US" sz="500" dirty="0"/>
              <a:t>names</a:t>
            </a:r>
            <a:r>
              <a:rPr lang="en-US" sz="700" dirty="0"/>
              <a:t>:77225850-1</a:t>
            </a:r>
          </a:p>
        </p:txBody>
      </p:sp>
      <p:pic>
        <p:nvPicPr>
          <p:cNvPr id="28" name="Picture 27">
            <a:extLst>
              <a:ext uri="{FF2B5EF4-FFF2-40B4-BE49-F238E27FC236}">
                <a16:creationId xmlns:a16="http://schemas.microsoft.com/office/drawing/2014/main" id="{CE00B0C5-D16A-A6B3-63F1-14024D8377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44214" y="3930764"/>
            <a:ext cx="1626782" cy="2411360"/>
          </a:xfrm>
          <a:prstGeom prst="rect">
            <a:avLst/>
          </a:prstGeom>
        </p:spPr>
      </p:pic>
      <p:sp>
        <p:nvSpPr>
          <p:cNvPr id="30" name="TextBox 29">
            <a:extLst>
              <a:ext uri="{FF2B5EF4-FFF2-40B4-BE49-F238E27FC236}">
                <a16:creationId xmlns:a16="http://schemas.microsoft.com/office/drawing/2014/main" id="{F0621CED-327D-8897-EB16-5D1E8F2F893D}"/>
              </a:ext>
            </a:extLst>
          </p:cNvPr>
          <p:cNvSpPr txBox="1"/>
          <p:nvPr/>
        </p:nvSpPr>
        <p:spPr>
          <a:xfrm>
            <a:off x="8602569" y="6384333"/>
            <a:ext cx="1604215" cy="415498"/>
          </a:xfrm>
          <a:prstGeom prst="rect">
            <a:avLst/>
          </a:prstGeom>
          <a:noFill/>
        </p:spPr>
        <p:txBody>
          <a:bodyPr wrap="square">
            <a:spAutoFit/>
          </a:bodyPr>
          <a:lstStyle/>
          <a:p>
            <a:pPr algn="ctr"/>
            <a:r>
              <a:rPr lang="en-US" sz="700" i="1" dirty="0"/>
              <a:t>Symphytum officinale </a:t>
            </a:r>
            <a:r>
              <a:rPr lang="en-US" sz="700" dirty="0"/>
              <a:t>L. in the GBNI collection, flowering stage, May.</a:t>
            </a:r>
          </a:p>
        </p:txBody>
      </p:sp>
      <p:pic>
        <p:nvPicPr>
          <p:cNvPr id="32" name="Picture 31">
            <a:extLst>
              <a:ext uri="{FF2B5EF4-FFF2-40B4-BE49-F238E27FC236}">
                <a16:creationId xmlns:a16="http://schemas.microsoft.com/office/drawing/2014/main" id="{25DD3034-4E20-C04C-8B2E-B70E4143BC96}"/>
              </a:ext>
            </a:extLst>
          </p:cNvPr>
          <p:cNvPicPr>
            <a:picLocks noChangeAspect="1"/>
          </p:cNvPicPr>
          <p:nvPr/>
        </p:nvPicPr>
        <p:blipFill rotWithShape="1">
          <a:blip r:embed="rId8">
            <a:extLst>
              <a:ext uri="{28A0092B-C50C-407E-A947-70E740481C1C}">
                <a14:useLocalDpi xmlns:a14="http://schemas.microsoft.com/office/drawing/2010/main" val="0"/>
              </a:ext>
            </a:extLst>
          </a:blip>
          <a:srcRect r="19310" b="17309"/>
          <a:stretch/>
        </p:blipFill>
        <p:spPr>
          <a:xfrm>
            <a:off x="6242732" y="3930764"/>
            <a:ext cx="1097157" cy="1499146"/>
          </a:xfrm>
          <a:prstGeom prst="rect">
            <a:avLst/>
          </a:prstGeom>
        </p:spPr>
      </p:pic>
      <p:pic>
        <p:nvPicPr>
          <p:cNvPr id="34" name="Picture 33">
            <a:extLst>
              <a:ext uri="{FF2B5EF4-FFF2-40B4-BE49-F238E27FC236}">
                <a16:creationId xmlns:a16="http://schemas.microsoft.com/office/drawing/2014/main" id="{E57232FF-E5E3-B0A3-9161-9F9F1112548B}"/>
              </a:ext>
            </a:extLst>
          </p:cNvPr>
          <p:cNvPicPr>
            <a:picLocks noChangeAspect="1"/>
          </p:cNvPicPr>
          <p:nvPr/>
        </p:nvPicPr>
        <p:blipFill rotWithShape="1">
          <a:blip r:embed="rId9">
            <a:extLst>
              <a:ext uri="{28A0092B-C50C-407E-A947-70E740481C1C}">
                <a14:useLocalDpi xmlns:a14="http://schemas.microsoft.com/office/drawing/2010/main" val="0"/>
              </a:ext>
            </a:extLst>
          </a:blip>
          <a:srcRect l="45836" t="30618" r="4836" b="13909"/>
          <a:stretch/>
        </p:blipFill>
        <p:spPr>
          <a:xfrm>
            <a:off x="7465352" y="3930764"/>
            <a:ext cx="999789" cy="1499146"/>
          </a:xfrm>
          <a:prstGeom prst="rect">
            <a:avLst/>
          </a:prstGeom>
        </p:spPr>
      </p:pic>
      <p:sp>
        <p:nvSpPr>
          <p:cNvPr id="36" name="TextBox 35">
            <a:extLst>
              <a:ext uri="{FF2B5EF4-FFF2-40B4-BE49-F238E27FC236}">
                <a16:creationId xmlns:a16="http://schemas.microsoft.com/office/drawing/2014/main" id="{ACEC20FC-FAB0-9E31-968F-73E126EBB36E}"/>
              </a:ext>
            </a:extLst>
          </p:cNvPr>
          <p:cNvSpPr txBox="1"/>
          <p:nvPr/>
        </p:nvSpPr>
        <p:spPr>
          <a:xfrm>
            <a:off x="6344453" y="5469706"/>
            <a:ext cx="2222409" cy="338554"/>
          </a:xfrm>
          <a:prstGeom prst="rect">
            <a:avLst/>
          </a:prstGeom>
          <a:noFill/>
        </p:spPr>
        <p:txBody>
          <a:bodyPr wrap="square">
            <a:spAutoFit/>
          </a:bodyPr>
          <a:lstStyle/>
          <a:p>
            <a:pPr algn="ctr"/>
            <a:r>
              <a:rPr lang="ro-MD" sz="800" dirty="0"/>
              <a:t>P</a:t>
            </a:r>
            <a:r>
              <a:rPr lang="en-US" sz="800" dirty="0" err="1"/>
              <a:t>ollinating</a:t>
            </a:r>
            <a:r>
              <a:rPr lang="en-US" sz="800" dirty="0"/>
              <a:t> insects on the flowers of </a:t>
            </a:r>
            <a:r>
              <a:rPr lang="en-US" sz="800" i="1" dirty="0"/>
              <a:t>Symphytum officinale </a:t>
            </a:r>
            <a:r>
              <a:rPr lang="en-US" sz="800" dirty="0"/>
              <a:t>L.</a:t>
            </a:r>
          </a:p>
        </p:txBody>
      </p:sp>
      <p:pic>
        <p:nvPicPr>
          <p:cNvPr id="38" name="Picture 37">
            <a:extLst>
              <a:ext uri="{FF2B5EF4-FFF2-40B4-BE49-F238E27FC236}">
                <a16:creationId xmlns:a16="http://schemas.microsoft.com/office/drawing/2014/main" id="{737F419E-7037-A1B1-D288-E08C4150C572}"/>
              </a:ext>
            </a:extLst>
          </p:cNvPr>
          <p:cNvPicPr>
            <a:picLocks noChangeAspect="1"/>
          </p:cNvPicPr>
          <p:nvPr/>
        </p:nvPicPr>
        <p:blipFill rotWithShape="1">
          <a:blip r:embed="rId10">
            <a:extLst>
              <a:ext uri="{28A0092B-C50C-407E-A947-70E740481C1C}">
                <a14:useLocalDpi xmlns:a14="http://schemas.microsoft.com/office/drawing/2010/main" val="0"/>
              </a:ext>
            </a:extLst>
          </a:blip>
          <a:srcRect l="25817" t="10534" r="30774" b="42178"/>
          <a:stretch/>
        </p:blipFill>
        <p:spPr>
          <a:xfrm rot="16200000">
            <a:off x="6940229" y="5533098"/>
            <a:ext cx="895238" cy="1422786"/>
          </a:xfrm>
          <a:prstGeom prst="rect">
            <a:avLst/>
          </a:prstGeom>
        </p:spPr>
      </p:pic>
    </p:spTree>
    <p:extLst>
      <p:ext uri="{BB962C8B-B14F-4D97-AF65-F5344CB8AC3E}">
        <p14:creationId xmlns:p14="http://schemas.microsoft.com/office/powerpoint/2010/main" val="26144510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131</TotalTime>
  <Words>600</Words>
  <Application>Microsoft Office PowerPoint</Application>
  <PresentationFormat>Widescreen</PresentationFormat>
  <Paragraphs>67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Trebuchet MS</vt:lpstr>
      <vt:lpstr>Wingdings 3</vt:lpstr>
      <vt:lpstr>Facet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2</cp:revision>
  <dcterms:created xsi:type="dcterms:W3CDTF">2026-09-14T06:41:47Z</dcterms:created>
  <dcterms:modified xsi:type="dcterms:W3CDTF">2026-09-14T08:55:29Z</dcterms:modified>
</cp:coreProperties>
</file>