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56" r:id="rId2"/>
  </p:sldIdLst>
  <p:sldSz cx="12193588" cy="6858000"/>
  <p:notesSz cx="9144000" cy="6858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5F7F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35" d="100"/>
          <a:sy n="135" d="100"/>
        </p:scale>
        <p:origin x="1254" y="1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microsoft.com/office/2011/relationships/chartColorStyle" Target="colors2.xml"/><Relationship Id="rId1" Type="http://schemas.microsoft.com/office/2011/relationships/chartStyle" Target="style2.xml"/><Relationship Id="rId4" Type="http://schemas.openxmlformats.org/officeDocument/2006/relationships/oleObject" Target="../embeddings/oleObject2.bin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0.10003883443141036"/>
          <c:y val="6.9459286672750142E-2"/>
          <c:w val="0.89554107075901224"/>
          <c:h val="0.53473393663251023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[DIAGRAME_SYMP.xlsx]Лист1!$B$1</c:f>
              <c:strCache>
                <c:ptCount val="1"/>
                <c:pt idx="0">
                  <c:v>Control</c:v>
                </c:pt>
              </c:strCache>
            </c:strRef>
          </c:tx>
          <c:spPr>
            <a:solidFill>
              <a:schemeClr val="accent6">
                <a:lumMod val="60000"/>
                <a:lumOff val="40000"/>
              </a:schemeClr>
            </a:solidFill>
            <a:ln>
              <a:noFill/>
            </a:ln>
            <a:effectLst/>
            <a:sp3d/>
          </c:spPr>
          <c:invertIfNegative val="0"/>
          <c:cat>
            <c:strRef>
              <c:f>[DIAGRAME_SYMP.xlsx]Лист1!$A$2:$A$11</c:f>
              <c:strCache>
                <c:ptCount val="10"/>
                <c:pt idx="0">
                  <c:v>Sofidurum</c:v>
                </c:pt>
                <c:pt idx="1">
                  <c:v>Nastea</c:v>
                </c:pt>
                <c:pt idx="2">
                  <c:v>Auriu 35</c:v>
                </c:pt>
                <c:pt idx="3">
                  <c:v>Auriu 36</c:v>
                </c:pt>
                <c:pt idx="4">
                  <c:v>Auriu 37</c:v>
                </c:pt>
                <c:pt idx="5">
                  <c:v>CC1</c:v>
                </c:pt>
                <c:pt idx="6">
                  <c:v>CC2</c:v>
                </c:pt>
                <c:pt idx="7">
                  <c:v>CC3</c:v>
                </c:pt>
                <c:pt idx="8">
                  <c:v>CC4</c:v>
                </c:pt>
                <c:pt idx="9">
                  <c:v>CC5</c:v>
                </c:pt>
              </c:strCache>
            </c:strRef>
          </c:cat>
          <c:val>
            <c:numRef>
              <c:f>[DIAGRAME_SYMP.xlsx]Лист1!$B$2:$B$11</c:f>
              <c:numCache>
                <c:formatCode>General</c:formatCode>
                <c:ptCount val="10"/>
                <c:pt idx="0">
                  <c:v>96</c:v>
                </c:pt>
                <c:pt idx="1">
                  <c:v>97</c:v>
                </c:pt>
                <c:pt idx="2">
                  <c:v>100</c:v>
                </c:pt>
                <c:pt idx="3">
                  <c:v>99.3</c:v>
                </c:pt>
                <c:pt idx="4">
                  <c:v>99</c:v>
                </c:pt>
                <c:pt idx="5">
                  <c:v>100</c:v>
                </c:pt>
                <c:pt idx="6">
                  <c:v>100</c:v>
                </c:pt>
                <c:pt idx="7">
                  <c:v>100</c:v>
                </c:pt>
                <c:pt idx="8">
                  <c:v>100</c:v>
                </c:pt>
                <c:pt idx="9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9E4-4D3D-B373-0D74E6E02A5B}"/>
            </c:ext>
          </c:extLst>
        </c:ser>
        <c:ser>
          <c:idx val="1"/>
          <c:order val="1"/>
          <c:tx>
            <c:strRef>
              <c:f>[DIAGRAME_SYMP.xlsx]Лист1!$C$1</c:f>
              <c:strCache>
                <c:ptCount val="1"/>
                <c:pt idx="0">
                  <c:v>Experiment</c:v>
                </c:pt>
              </c:strCache>
            </c:strRef>
          </c:tx>
          <c:spPr>
            <a:solidFill>
              <a:schemeClr val="accent2">
                <a:lumMod val="75000"/>
              </a:schemeClr>
            </a:solidFill>
            <a:ln>
              <a:noFill/>
            </a:ln>
            <a:effectLst/>
            <a:sp3d/>
          </c:spPr>
          <c:invertIfNegative val="0"/>
          <c:cat>
            <c:strRef>
              <c:f>[DIAGRAME_SYMP.xlsx]Лист1!$A$2:$A$11</c:f>
              <c:strCache>
                <c:ptCount val="10"/>
                <c:pt idx="0">
                  <c:v>Sofidurum</c:v>
                </c:pt>
                <c:pt idx="1">
                  <c:v>Nastea</c:v>
                </c:pt>
                <c:pt idx="2">
                  <c:v>Auriu 35</c:v>
                </c:pt>
                <c:pt idx="3">
                  <c:v>Auriu 36</c:v>
                </c:pt>
                <c:pt idx="4">
                  <c:v>Auriu 37</c:v>
                </c:pt>
                <c:pt idx="5">
                  <c:v>CC1</c:v>
                </c:pt>
                <c:pt idx="6">
                  <c:v>CC2</c:v>
                </c:pt>
                <c:pt idx="7">
                  <c:v>CC3</c:v>
                </c:pt>
                <c:pt idx="8">
                  <c:v>CC4</c:v>
                </c:pt>
                <c:pt idx="9">
                  <c:v>CC5</c:v>
                </c:pt>
              </c:strCache>
            </c:strRef>
          </c:cat>
          <c:val>
            <c:numRef>
              <c:f>[DIAGRAME_SYMP.xlsx]Лист1!$C$2:$C$11</c:f>
              <c:numCache>
                <c:formatCode>General</c:formatCode>
                <c:ptCount val="10"/>
                <c:pt idx="0">
                  <c:v>51</c:v>
                </c:pt>
                <c:pt idx="1">
                  <c:v>55.3</c:v>
                </c:pt>
                <c:pt idx="2">
                  <c:v>53.5</c:v>
                </c:pt>
                <c:pt idx="3">
                  <c:v>58</c:v>
                </c:pt>
                <c:pt idx="4">
                  <c:v>52.7</c:v>
                </c:pt>
                <c:pt idx="5">
                  <c:v>68.3</c:v>
                </c:pt>
                <c:pt idx="6">
                  <c:v>69</c:v>
                </c:pt>
                <c:pt idx="7">
                  <c:v>68.3</c:v>
                </c:pt>
                <c:pt idx="8">
                  <c:v>56</c:v>
                </c:pt>
                <c:pt idx="9">
                  <c:v>66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39E4-4D3D-B373-0D74E6E02A5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563135456"/>
        <c:axId val="563136536"/>
        <c:axId val="0"/>
      </c:bar3DChart>
      <c:catAx>
        <c:axId val="5631354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800" b="1" i="0" u="none" strike="noStrike" kern="1200" cap="none" spc="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ru-RU"/>
          </a:p>
        </c:txPr>
        <c:crossAx val="563136536"/>
        <c:crosses val="autoZero"/>
        <c:auto val="1"/>
        <c:lblAlgn val="ctr"/>
        <c:lblOffset val="100"/>
        <c:noMultiLvlLbl val="0"/>
      </c:catAx>
      <c:valAx>
        <c:axId val="5631365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minorGridlines>
          <c:spPr>
            <a:ln w="9525" cap="flat" cmpd="sng" algn="ctr">
              <a:solidFill>
                <a:schemeClr val="tx1">
                  <a:lumMod val="5000"/>
                  <a:lumOff val="95000"/>
                </a:schemeClr>
              </a:solidFill>
              <a:round/>
            </a:ln>
            <a:effectLst/>
          </c:spPr>
        </c:min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900" b="0" i="0" u="none" strike="noStrike" kern="1200" cap="all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r>
                  <a:rPr lang="ro-RO" sz="800" b="0">
                    <a:latin typeface="Arial" panose="020B0604020202020204" pitchFamily="34" charset="0"/>
                    <a:cs typeface="Arial" panose="020B0604020202020204" pitchFamily="34" charset="0"/>
                  </a:rPr>
                  <a:t>GerminaBility</a:t>
                </a:r>
                <a:r>
                  <a:rPr lang="ro-RO" sz="800" b="1">
                    <a:latin typeface="Arial" panose="020B0604020202020204" pitchFamily="34" charset="0"/>
                    <a:cs typeface="Arial" panose="020B0604020202020204" pitchFamily="34" charset="0"/>
                  </a:rPr>
                  <a:t>, %</a:t>
                </a:r>
                <a:endParaRPr lang="ru-RU" sz="800" b="1">
                  <a:latin typeface="Arial" panose="020B0604020202020204" pitchFamily="34" charset="0"/>
                  <a:cs typeface="Arial" panose="020B0604020202020204" pitchFamily="34" charset="0"/>
                </a:endParaRPr>
              </a:p>
            </c:rich>
          </c:tx>
          <c:layout>
            <c:manualLayout>
              <c:xMode val="edge"/>
              <c:yMode val="edge"/>
              <c:x val="1.9225052225614662E-2"/>
              <c:y val="0.16189629426095592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900" b="0" i="0" u="none" strike="noStrike" kern="1200" cap="all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pPr>
              <a:endParaRPr lang="ru-RU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563135456"/>
        <c:crosses val="autoZero"/>
        <c:crossBetween val="between"/>
      </c:valAx>
      <c:spPr>
        <a:solidFill>
          <a:srgbClr val="D5F7F9"/>
        </a:solidFill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37437041108175706"/>
          <c:y val="0.85220129108202636"/>
          <c:w val="0.44945665273983609"/>
          <c:h val="0.14717341091449548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800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ru-RU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solidFill>
      <a:schemeClr val="accent5">
        <a:lumMod val="20000"/>
        <a:lumOff val="80000"/>
      </a:schemeClr>
    </a:solidFill>
    <a:ln w="9525" cap="flat" cmpd="sng" algn="ctr">
      <a:solidFill>
        <a:schemeClr val="accent2">
          <a:lumMod val="75000"/>
        </a:schemeClr>
      </a:solidFill>
      <a:round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0.12670822397200349"/>
          <c:y val="3.7037037037037035E-2"/>
          <c:w val="0.85106955380577431"/>
          <c:h val="0.67094524642752984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[DIAGRAME_SYMP.xlsx]Лист3!$B$1</c:f>
              <c:strCache>
                <c:ptCount val="1"/>
                <c:pt idx="0">
                  <c:v>Control</c:v>
                </c:pt>
              </c:strCache>
            </c:strRef>
          </c:tx>
          <c:spPr>
            <a:solidFill>
              <a:srgbClr val="0AE04C"/>
            </a:solidFill>
            <a:ln>
              <a:noFill/>
            </a:ln>
            <a:effectLst/>
            <a:sp3d/>
          </c:spPr>
          <c:invertIfNegative val="0"/>
          <c:cat>
            <c:strRef>
              <c:f>[DIAGRAME_SYMP.xlsx]Лист3!$A$2:$A$11</c:f>
              <c:strCache>
                <c:ptCount val="10"/>
                <c:pt idx="0">
                  <c:v>Sofidurum</c:v>
                </c:pt>
                <c:pt idx="1">
                  <c:v>Nastea</c:v>
                </c:pt>
                <c:pt idx="2">
                  <c:v>Auriu 35</c:v>
                </c:pt>
                <c:pt idx="3">
                  <c:v>Auriu 36</c:v>
                </c:pt>
                <c:pt idx="4">
                  <c:v>Auriu 37</c:v>
                </c:pt>
                <c:pt idx="5">
                  <c:v>CC1</c:v>
                </c:pt>
                <c:pt idx="6">
                  <c:v>CC2</c:v>
                </c:pt>
                <c:pt idx="7">
                  <c:v>CC3</c:v>
                </c:pt>
                <c:pt idx="8">
                  <c:v>CC4</c:v>
                </c:pt>
                <c:pt idx="9">
                  <c:v>CC5</c:v>
                </c:pt>
              </c:strCache>
            </c:strRef>
          </c:cat>
          <c:val>
            <c:numRef>
              <c:f>[DIAGRAME_SYMP.xlsx]Лист3!$B$2:$B$11</c:f>
              <c:numCache>
                <c:formatCode>General</c:formatCode>
                <c:ptCount val="10"/>
                <c:pt idx="0">
                  <c:v>380</c:v>
                </c:pt>
                <c:pt idx="1">
                  <c:v>270</c:v>
                </c:pt>
                <c:pt idx="2">
                  <c:v>230</c:v>
                </c:pt>
                <c:pt idx="3">
                  <c:v>270</c:v>
                </c:pt>
                <c:pt idx="4">
                  <c:v>400</c:v>
                </c:pt>
                <c:pt idx="5">
                  <c:v>530</c:v>
                </c:pt>
                <c:pt idx="6">
                  <c:v>360</c:v>
                </c:pt>
                <c:pt idx="7">
                  <c:v>420</c:v>
                </c:pt>
                <c:pt idx="8">
                  <c:v>280</c:v>
                </c:pt>
                <c:pt idx="9">
                  <c:v>420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6CE-4996-A88E-EAF851D75994}"/>
            </c:ext>
          </c:extLst>
        </c:ser>
        <c:ser>
          <c:idx val="1"/>
          <c:order val="1"/>
          <c:tx>
            <c:strRef>
              <c:f>[DIAGRAME_SYMP.xlsx]Лист3!$C$1</c:f>
              <c:strCache>
                <c:ptCount val="1"/>
                <c:pt idx="0">
                  <c:v>Exeriment</c:v>
                </c:pt>
              </c:strCache>
            </c:strRef>
          </c:tx>
          <c:spPr>
            <a:solidFill>
              <a:schemeClr val="accent5">
                <a:lumMod val="75000"/>
              </a:schemeClr>
            </a:solidFill>
            <a:ln>
              <a:solidFill>
                <a:schemeClr val="tx1"/>
              </a:solidFill>
            </a:ln>
            <a:effectLst/>
            <a:sp3d>
              <a:contourClr>
                <a:schemeClr val="tx1"/>
              </a:contourClr>
            </a:sp3d>
          </c:spPr>
          <c:invertIfNegative val="0"/>
          <c:cat>
            <c:strRef>
              <c:f>[DIAGRAME_SYMP.xlsx]Лист3!$A$2:$A$11</c:f>
              <c:strCache>
                <c:ptCount val="10"/>
                <c:pt idx="0">
                  <c:v>Sofidurum</c:v>
                </c:pt>
                <c:pt idx="1">
                  <c:v>Nastea</c:v>
                </c:pt>
                <c:pt idx="2">
                  <c:v>Auriu 35</c:v>
                </c:pt>
                <c:pt idx="3">
                  <c:v>Auriu 36</c:v>
                </c:pt>
                <c:pt idx="4">
                  <c:v>Auriu 37</c:v>
                </c:pt>
                <c:pt idx="5">
                  <c:v>CC1</c:v>
                </c:pt>
                <c:pt idx="6">
                  <c:v>CC2</c:v>
                </c:pt>
                <c:pt idx="7">
                  <c:v>CC3</c:v>
                </c:pt>
                <c:pt idx="8">
                  <c:v>CC4</c:v>
                </c:pt>
                <c:pt idx="9">
                  <c:v>CC5</c:v>
                </c:pt>
              </c:strCache>
            </c:strRef>
          </c:cat>
          <c:val>
            <c:numRef>
              <c:f>[DIAGRAME_SYMP.xlsx]Лист3!$C$2:$C$11</c:f>
              <c:numCache>
                <c:formatCode>General</c:formatCode>
                <c:ptCount val="10"/>
                <c:pt idx="0">
                  <c:v>310</c:v>
                </c:pt>
                <c:pt idx="1">
                  <c:v>210</c:v>
                </c:pt>
                <c:pt idx="2">
                  <c:v>160</c:v>
                </c:pt>
                <c:pt idx="3">
                  <c:v>210</c:v>
                </c:pt>
                <c:pt idx="4">
                  <c:v>210</c:v>
                </c:pt>
                <c:pt idx="5">
                  <c:v>460</c:v>
                </c:pt>
                <c:pt idx="6">
                  <c:v>300</c:v>
                </c:pt>
                <c:pt idx="7">
                  <c:v>370</c:v>
                </c:pt>
                <c:pt idx="8">
                  <c:v>130</c:v>
                </c:pt>
                <c:pt idx="9">
                  <c:v>390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86CE-4996-A88E-EAF851D7599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546377904"/>
        <c:axId val="546382224"/>
        <c:axId val="0"/>
      </c:bar3DChart>
      <c:catAx>
        <c:axId val="5463779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800" b="1" i="0" u="none" strike="noStrike" kern="1200" baseline="0">
                <a:solidFill>
                  <a:sysClr val="windowText" lastClr="000000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defRPr>
            </a:pPr>
            <a:endParaRPr lang="ru-RU"/>
          </a:p>
        </c:txPr>
        <c:crossAx val="546382224"/>
        <c:crosses val="autoZero"/>
        <c:auto val="1"/>
        <c:lblAlgn val="ctr"/>
        <c:lblOffset val="100"/>
        <c:noMultiLvlLbl val="0"/>
      </c:catAx>
      <c:valAx>
        <c:axId val="5463822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ro-MD" sz="800" b="1" baseline="0">
                    <a:solidFill>
                      <a:sysClr val="windowText" lastClr="000000"/>
                    </a:solidFill>
                    <a:latin typeface="Arial" panose="020B0604020202020204" pitchFamily="34" charset="0"/>
                    <a:ea typeface="Cambria" panose="02040503050406030204" pitchFamily="18" charset="0"/>
                    <a:cs typeface="Arial" panose="020B0604020202020204" pitchFamily="34" charset="0"/>
                  </a:rPr>
                  <a:t>Fresh biomass,  </a:t>
                </a:r>
                <a:r>
                  <a:rPr lang="ro-MD" sz="800" b="1" i="1" baseline="0">
                    <a:solidFill>
                      <a:sysClr val="windowText" lastClr="000000"/>
                    </a:solidFill>
                    <a:latin typeface="Arial" panose="020B0604020202020204" pitchFamily="34" charset="0"/>
                    <a:ea typeface="Cambria" panose="02040503050406030204" pitchFamily="18" charset="0"/>
                    <a:cs typeface="Arial" panose="020B0604020202020204" pitchFamily="34" charset="0"/>
                  </a:rPr>
                  <a:t>mg</a:t>
                </a:r>
                <a:endParaRPr lang="ru-RU" sz="800" b="1" i="1">
                  <a:solidFill>
                    <a:sysClr val="windowText" lastClr="000000"/>
                  </a:solidFill>
                  <a:latin typeface="Arial" panose="020B0604020202020204" pitchFamily="34" charset="0"/>
                  <a:ea typeface="Cambria" panose="02040503050406030204" pitchFamily="18" charset="0"/>
                  <a:cs typeface="Arial" panose="020B0604020202020204" pitchFamily="34" charset="0"/>
                </a:endParaRPr>
              </a:p>
            </c:rich>
          </c:tx>
          <c:layout>
            <c:manualLayout>
              <c:xMode val="edge"/>
              <c:yMode val="edge"/>
              <c:x val="1.1757571946404588E-2"/>
              <c:y val="0.24338691134682539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ru-RU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1" i="0" u="none" strike="noStrike" kern="1200" baseline="0">
                <a:solidFill>
                  <a:sysClr val="windowText" lastClr="000000"/>
                </a:solidFill>
                <a:latin typeface="Cambria" panose="02040503050406030204" pitchFamily="18" charset="0"/>
                <a:ea typeface="Cambria" panose="02040503050406030204" pitchFamily="18" charset="0"/>
                <a:cs typeface="+mn-cs"/>
              </a:defRPr>
            </a:pPr>
            <a:endParaRPr lang="ru-RU"/>
          </a:p>
        </c:txPr>
        <c:crossAx val="54637790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blipFill>
      <a:blip xmlns:r="http://schemas.openxmlformats.org/officeDocument/2006/relationships" r:embed="rId3"/>
      <a:tile tx="0" ty="0" sx="100000" sy="100000" flip="none" algn="tl"/>
    </a:blipFill>
    <a:ln w="9525" cap="flat" cmpd="sng" algn="ctr">
      <a:solidFill>
        <a:schemeClr val="tx1"/>
      </a:solidFill>
      <a:round/>
    </a:ln>
    <a:effectLst/>
  </c:spPr>
  <c:txPr>
    <a:bodyPr/>
    <a:lstStyle/>
    <a:p>
      <a:pPr>
        <a:defRPr/>
      </a:pPr>
      <a:endParaRPr lang="ru-RU"/>
    </a:p>
  </c:txPr>
  <c:externalData r:id="rId4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900" b="0" kern="1200" cap="none" spc="0" normalizeH="0" baseline="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dk1">
          <a:lumMod val="15000"/>
          <a:lumOff val="85000"/>
        </a:schemeClr>
      </a:solidFill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8100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Marker>
  <cs:dataPointMarkerLayout symbol="circle" size="8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50000"/>
            <a:lumOff val="50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ajor">
      <a:schemeClr val="tx1">
        <a:lumMod val="65000"/>
        <a:lumOff val="35000"/>
      </a:schemeClr>
    </cs:fontRef>
    <cs:defRPr sz="2000" b="0" kern="1200" cap="none" spc="0" normalizeH="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  <a:round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50000"/>
            <a:lumOff val="50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28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DEA86C5-C11A-4C64-88A6-0F1CCA3B8450}" type="datetimeFigureOut">
              <a:rPr lang="ru-RU" smtClean="0"/>
              <a:t>15.09.2026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2514600" y="857250"/>
            <a:ext cx="4114800" cy="2314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914400" y="3300413"/>
            <a:ext cx="7315200" cy="270033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6513513"/>
            <a:ext cx="39624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5180013" y="6513513"/>
            <a:ext cx="39624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1354F37-DA15-4567-8C76-838D7059B27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1907085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354F37-DA15-4567-8C76-838D7059B27F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4590636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570DE7C-2687-68E1-44BB-6E276DB7FF5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199" y="1122363"/>
            <a:ext cx="9145191" cy="2387600"/>
          </a:xfrm>
        </p:spPr>
        <p:txBody>
          <a:bodyPr anchor="b"/>
          <a:lstStyle>
            <a:lvl1pPr algn="ctr">
              <a:defRPr sz="600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C1A5B883-246B-2845-53AC-5B033E08698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199" y="3602038"/>
            <a:ext cx="9145191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46" indent="0" algn="ctr">
              <a:buNone/>
              <a:defRPr sz="2000"/>
            </a:lvl2pPr>
            <a:lvl3pPr marL="914491" indent="0" algn="ctr">
              <a:buNone/>
              <a:defRPr sz="1800"/>
            </a:lvl3pPr>
            <a:lvl4pPr marL="1371737" indent="0" algn="ctr">
              <a:buNone/>
              <a:defRPr sz="1600"/>
            </a:lvl4pPr>
            <a:lvl5pPr marL="1828983" indent="0" algn="ctr">
              <a:buNone/>
              <a:defRPr sz="1600"/>
            </a:lvl5pPr>
            <a:lvl6pPr marL="2286229" indent="0" algn="ctr">
              <a:buNone/>
              <a:defRPr sz="1600"/>
            </a:lvl6pPr>
            <a:lvl7pPr marL="2743474" indent="0" algn="ctr">
              <a:buNone/>
              <a:defRPr sz="1600"/>
            </a:lvl7pPr>
            <a:lvl8pPr marL="3200720" indent="0" algn="ctr">
              <a:buNone/>
              <a:defRPr sz="1600"/>
            </a:lvl8pPr>
            <a:lvl9pPr marL="3657966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AF35C5AC-94F3-88F9-247D-FDA0B406BE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1CA663-BD2B-4AE5-BEBB-9A05E2FCC63C}" type="datetimeFigureOut">
              <a:rPr lang="ru-RU" smtClean="0"/>
              <a:t>15.09.2026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3D5935C6-A22B-4826-62E6-FAF6DF2330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8CE66CB9-ECB8-9A17-DF6D-3C60D542B8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864E2B-3830-422F-9D1D-F67D6AF0515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37579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1EED612-451A-2901-99FD-869678EB17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A1BB81C8-D6C4-357C-03C6-579108FBFA8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967F5671-D03F-9BDE-1156-2E97BA239C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1CA663-BD2B-4AE5-BEBB-9A05E2FCC63C}" type="datetimeFigureOut">
              <a:rPr lang="ru-RU" smtClean="0"/>
              <a:t>15.09.2026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3651836A-E3D0-215A-4598-3498B5C10E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43359513-D04A-8580-C656-B0BCCEA030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864E2B-3830-422F-9D1D-F67D6AF0515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428627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89A25A6-B175-4466-47D8-27B72571DA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958" y="1709739"/>
            <a:ext cx="10516970" cy="2852737"/>
          </a:xfrm>
        </p:spPr>
        <p:txBody>
          <a:bodyPr anchor="b"/>
          <a:lstStyle>
            <a:lvl1pPr>
              <a:defRPr sz="600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395EFD9C-D745-92C0-2175-B233496D80F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958" y="4589464"/>
            <a:ext cx="1051697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46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91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737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98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22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47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7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9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A3767CC7-926D-2EC2-3C05-0CEDCA7835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1CA663-BD2B-4AE5-BEBB-9A05E2FCC63C}" type="datetimeFigureOut">
              <a:rPr lang="ru-RU" smtClean="0"/>
              <a:t>15.09.2026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B731741-8859-5629-B502-E563985081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85F46941-6364-093F-D219-8C05AE971F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864E2B-3830-422F-9D1D-F67D6AF0515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8454791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28A52AF-5CD8-AB28-58BE-FBE5F780A2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71D9F01-1CA8-D6C7-00CB-B41CB70A2AF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309" y="1825625"/>
            <a:ext cx="5182275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FC15DDA2-D344-8140-9CEA-A5F0BA4ED4E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3004" y="1825625"/>
            <a:ext cx="5182275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0395344B-9509-D457-BF7A-81A7FDC0CB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1CA663-BD2B-4AE5-BEBB-9A05E2FCC63C}" type="datetimeFigureOut">
              <a:rPr lang="ru-RU" smtClean="0"/>
              <a:t>15.09.2026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F6E90A12-495C-8326-1B9C-FB06549964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EEEBD7C6-E524-16F7-D4B3-FE112C48C7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864E2B-3830-422F-9D1D-F67D6AF0515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144655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74489B9-648B-C3CA-9390-DE74B98C10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897" y="365126"/>
            <a:ext cx="1051697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709A4C46-7DF5-1D50-B144-2C4D4A98C42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898" y="1681163"/>
            <a:ext cx="5158459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46" indent="0">
              <a:buNone/>
              <a:defRPr sz="2000" b="1"/>
            </a:lvl2pPr>
            <a:lvl3pPr marL="914491" indent="0">
              <a:buNone/>
              <a:defRPr sz="1800" b="1"/>
            </a:lvl3pPr>
            <a:lvl4pPr marL="1371737" indent="0">
              <a:buNone/>
              <a:defRPr sz="1600" b="1"/>
            </a:lvl4pPr>
            <a:lvl5pPr marL="1828983" indent="0">
              <a:buNone/>
              <a:defRPr sz="1600" b="1"/>
            </a:lvl5pPr>
            <a:lvl6pPr marL="2286229" indent="0">
              <a:buNone/>
              <a:defRPr sz="1600" b="1"/>
            </a:lvl6pPr>
            <a:lvl7pPr marL="2743474" indent="0">
              <a:buNone/>
              <a:defRPr sz="1600" b="1"/>
            </a:lvl7pPr>
            <a:lvl8pPr marL="3200720" indent="0">
              <a:buNone/>
              <a:defRPr sz="1600" b="1"/>
            </a:lvl8pPr>
            <a:lvl9pPr marL="3657966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B9D941A7-901D-394C-3357-D9D15F824C1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898" y="2505075"/>
            <a:ext cx="5158459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11B0D9DF-3E9C-05AB-97C2-707B1B09C01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3004" y="1681163"/>
            <a:ext cx="5183863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46" indent="0">
              <a:buNone/>
              <a:defRPr sz="2000" b="1"/>
            </a:lvl2pPr>
            <a:lvl3pPr marL="914491" indent="0">
              <a:buNone/>
              <a:defRPr sz="1800" b="1"/>
            </a:lvl3pPr>
            <a:lvl4pPr marL="1371737" indent="0">
              <a:buNone/>
              <a:defRPr sz="1600" b="1"/>
            </a:lvl4pPr>
            <a:lvl5pPr marL="1828983" indent="0">
              <a:buNone/>
              <a:defRPr sz="1600" b="1"/>
            </a:lvl5pPr>
            <a:lvl6pPr marL="2286229" indent="0">
              <a:buNone/>
              <a:defRPr sz="1600" b="1"/>
            </a:lvl6pPr>
            <a:lvl7pPr marL="2743474" indent="0">
              <a:buNone/>
              <a:defRPr sz="1600" b="1"/>
            </a:lvl7pPr>
            <a:lvl8pPr marL="3200720" indent="0">
              <a:buNone/>
              <a:defRPr sz="1600" b="1"/>
            </a:lvl8pPr>
            <a:lvl9pPr marL="3657966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0B039C6B-1F1F-C4E4-C0A8-E703F0B2F69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3004" y="2505075"/>
            <a:ext cx="5183863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55B51746-5E3B-3B40-1098-1F24D296A7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1CA663-BD2B-4AE5-BEBB-9A05E2FCC63C}" type="datetimeFigureOut">
              <a:rPr lang="ru-RU" smtClean="0"/>
              <a:t>15.09.2026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C5BE8931-0B15-7FD5-AA75-1E6C7FE817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532AA21E-62D1-991C-A7C0-A3DDBB30BA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864E2B-3830-422F-9D1D-F67D6AF0515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617418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3E7560A-F053-75D0-9ED5-4EF5E0D26B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1E35B42C-8071-92ED-4AC1-15FC04E155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1CA663-BD2B-4AE5-BEBB-9A05E2FCC63C}" type="datetimeFigureOut">
              <a:rPr lang="ru-RU" smtClean="0"/>
              <a:t>15.09.2026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CA678CAD-EA82-8B8F-97AE-F416507B3F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F5C043D2-F723-8536-F29C-DACA6269F6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864E2B-3830-422F-9D1D-F67D6AF0515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996077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DB0F3E9D-B3FB-50F8-57B9-8B93749E43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1CA663-BD2B-4AE5-BEBB-9A05E2FCC63C}" type="datetimeFigureOut">
              <a:rPr lang="ru-RU" smtClean="0"/>
              <a:t>15.09.2026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2BF126D1-1D63-8E22-B358-A3CEE23009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B0D23364-DB6F-27B2-4F3E-CC915B6C59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864E2B-3830-422F-9D1D-F67D6AF0515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870105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651A538-FF5C-C2D6-A4C0-E170C221BB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898" y="457200"/>
            <a:ext cx="3932749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527A7180-EB8E-6C26-9ED4-F797B618C8E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863" y="987426"/>
            <a:ext cx="6173004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26C69D99-0EDC-486A-CA32-31AADCCFCD4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898" y="2057400"/>
            <a:ext cx="3932749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46" indent="0">
              <a:buNone/>
              <a:defRPr sz="1400"/>
            </a:lvl2pPr>
            <a:lvl3pPr marL="914491" indent="0">
              <a:buNone/>
              <a:defRPr sz="1200"/>
            </a:lvl3pPr>
            <a:lvl4pPr marL="1371737" indent="0">
              <a:buNone/>
              <a:defRPr sz="1000"/>
            </a:lvl4pPr>
            <a:lvl5pPr marL="1828983" indent="0">
              <a:buNone/>
              <a:defRPr sz="1000"/>
            </a:lvl5pPr>
            <a:lvl6pPr marL="2286229" indent="0">
              <a:buNone/>
              <a:defRPr sz="1000"/>
            </a:lvl6pPr>
            <a:lvl7pPr marL="2743474" indent="0">
              <a:buNone/>
              <a:defRPr sz="1000"/>
            </a:lvl7pPr>
            <a:lvl8pPr marL="3200720" indent="0">
              <a:buNone/>
              <a:defRPr sz="1000"/>
            </a:lvl8pPr>
            <a:lvl9pPr marL="3657966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FD3DA0FA-9DB0-041D-7977-2FD6A13C77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1CA663-BD2B-4AE5-BEBB-9A05E2FCC63C}" type="datetimeFigureOut">
              <a:rPr lang="ru-RU" smtClean="0"/>
              <a:t>15.09.2026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ECA970F6-283D-AABF-E225-4F53C65730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329C98EC-9731-CCCA-1873-729D3A7B2B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864E2B-3830-422F-9D1D-F67D6AF0515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026691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67BED16-C59C-E925-5F6E-268FA9E848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898" y="457200"/>
            <a:ext cx="3932749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20C6AA67-725D-D959-4FEC-60B6BDDE971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863" y="987426"/>
            <a:ext cx="6173004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46" indent="0">
              <a:buNone/>
              <a:defRPr sz="2800"/>
            </a:lvl2pPr>
            <a:lvl3pPr marL="914491" indent="0">
              <a:buNone/>
              <a:defRPr sz="2400"/>
            </a:lvl3pPr>
            <a:lvl4pPr marL="1371737" indent="0">
              <a:buNone/>
              <a:defRPr sz="2000"/>
            </a:lvl4pPr>
            <a:lvl5pPr marL="1828983" indent="0">
              <a:buNone/>
              <a:defRPr sz="2000"/>
            </a:lvl5pPr>
            <a:lvl6pPr marL="2286229" indent="0">
              <a:buNone/>
              <a:defRPr sz="2000"/>
            </a:lvl6pPr>
            <a:lvl7pPr marL="2743474" indent="0">
              <a:buNone/>
              <a:defRPr sz="2000"/>
            </a:lvl7pPr>
            <a:lvl8pPr marL="3200720" indent="0">
              <a:buNone/>
              <a:defRPr sz="2000"/>
            </a:lvl8pPr>
            <a:lvl9pPr marL="3657966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7C575C17-1E5D-3876-502E-F0F0173449C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898" y="2057400"/>
            <a:ext cx="3932749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46" indent="0">
              <a:buNone/>
              <a:defRPr sz="1400"/>
            </a:lvl2pPr>
            <a:lvl3pPr marL="914491" indent="0">
              <a:buNone/>
              <a:defRPr sz="1200"/>
            </a:lvl3pPr>
            <a:lvl4pPr marL="1371737" indent="0">
              <a:buNone/>
              <a:defRPr sz="1000"/>
            </a:lvl4pPr>
            <a:lvl5pPr marL="1828983" indent="0">
              <a:buNone/>
              <a:defRPr sz="1000"/>
            </a:lvl5pPr>
            <a:lvl6pPr marL="2286229" indent="0">
              <a:buNone/>
              <a:defRPr sz="1000"/>
            </a:lvl6pPr>
            <a:lvl7pPr marL="2743474" indent="0">
              <a:buNone/>
              <a:defRPr sz="1000"/>
            </a:lvl7pPr>
            <a:lvl8pPr marL="3200720" indent="0">
              <a:buNone/>
              <a:defRPr sz="1000"/>
            </a:lvl8pPr>
            <a:lvl9pPr marL="3657966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8B7D1246-EB21-2ACA-B08D-693DED4ABD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1CA663-BD2B-4AE5-BEBB-9A05E2FCC63C}" type="datetimeFigureOut">
              <a:rPr lang="ru-RU" smtClean="0"/>
              <a:t>15.09.2026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7B84D881-995C-4EB6-82AC-ED8A209886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FEA88D89-9455-558D-F446-049492DC0D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864E2B-3830-422F-9D1D-F67D6AF0515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6531925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5DAE357-4821-C404-22D0-A91BACC08C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9F917E57-50FD-E21E-DF47-D319836CB02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441D625D-A91D-78A0-A69B-293696F211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1CA663-BD2B-4AE5-BEBB-9A05E2FCC63C}" type="datetimeFigureOut">
              <a:rPr lang="ru-RU" smtClean="0"/>
              <a:t>15.09.2026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3870D8F3-E5ED-98C8-8804-88BFC0456F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45FF333E-295E-424E-4AE5-4380AFC7C4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864E2B-3830-422F-9D1D-F67D6AF0515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91454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600BB88D-BE46-EBDD-D94A-D8D29FCD24C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6037" y="365125"/>
            <a:ext cx="2629242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A5C55044-D1C7-FB92-4D1D-ECC77AAB26E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309" y="365125"/>
            <a:ext cx="7735307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CD52F5AF-FBF8-091D-0C71-60C41D5E06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1CA663-BD2B-4AE5-BEBB-9A05E2FCC63C}" type="datetimeFigureOut">
              <a:rPr lang="ru-RU" smtClean="0"/>
              <a:t>15.09.2026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5F62391A-5630-9969-D17B-9C4E953FE8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7F933666-C695-74BA-27E7-348A36FFD5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864E2B-3830-422F-9D1D-F67D6AF0515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507809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1321106-19E6-AC2A-5E34-4C2E5933EA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309" y="365126"/>
            <a:ext cx="1051697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99D89A8F-F34B-8D11-0861-B86CFC1535C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309" y="1825625"/>
            <a:ext cx="1051697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358097F8-86FA-9266-10FA-A38994A2973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309" y="6356351"/>
            <a:ext cx="274355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11CA663-BD2B-4AE5-BEBB-9A05E2FCC63C}" type="datetimeFigureOut">
              <a:rPr lang="ru-RU" smtClean="0"/>
              <a:t>15.09.2026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05BFFA14-0DE3-0266-8255-0161276C70B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9126" y="6356351"/>
            <a:ext cx="411533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D16D129E-557E-29FA-9003-8D14DA1AC95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1722" y="6356351"/>
            <a:ext cx="274355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D864E2B-3830-422F-9D1D-F67D6AF0515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519641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91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23" indent="-228623" algn="l" defTabSz="914491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69" indent="-228623" algn="l" defTabSz="914491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114" indent="-228623" algn="l" defTabSz="914491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360" indent="-228623" algn="l" defTabSz="914491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606" indent="-228623" algn="l" defTabSz="914491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851" indent="-228623" algn="l" defTabSz="914491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2097" indent="-228623" algn="l" defTabSz="914491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343" indent="-228623" algn="l" defTabSz="914491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589" indent="-228623" algn="l" defTabSz="914491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9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46" algn="l" defTabSz="91449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91" algn="l" defTabSz="91449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737" algn="l" defTabSz="91449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983" algn="l" defTabSz="91449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229" algn="l" defTabSz="91449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474" algn="l" defTabSz="91449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720" algn="l" defTabSz="91449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966" algn="l" defTabSz="91449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chart" Target="../charts/char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C61423E4-4F14-14F2-23D3-9713272FB8EA}"/>
              </a:ext>
            </a:extLst>
          </p:cNvPr>
          <p:cNvSpPr txBox="1"/>
          <p:nvPr/>
        </p:nvSpPr>
        <p:spPr>
          <a:xfrm>
            <a:off x="106325" y="56707"/>
            <a:ext cx="11809228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600" b="1" dirty="0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STORAGE POTENTIAL OF </a:t>
            </a:r>
            <a:r>
              <a:rPr lang="ru-RU" sz="1600" b="1" i="1" dirty="0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TRITICUM DURUM </a:t>
            </a:r>
            <a:r>
              <a:rPr lang="ro-MD" sz="1600" b="1" dirty="0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DESF</a:t>
            </a:r>
            <a:r>
              <a:rPr lang="ro-MD" sz="1600" b="1" i="1" dirty="0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.</a:t>
            </a:r>
            <a:r>
              <a:rPr lang="ru-RU" sz="1600" b="1" dirty="0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SEEDS DURING </a:t>
            </a:r>
            <a:r>
              <a:rPr lang="ru-RU" sz="1600" b="1" i="1" dirty="0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EX SITU </a:t>
            </a:r>
            <a:r>
              <a:rPr lang="ru-RU" sz="1600" b="1" dirty="0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CONSERVATION </a:t>
            </a:r>
            <a:endParaRPr lang="ro-MD" sz="1600" b="1" dirty="0">
              <a:solidFill>
                <a:srgbClr val="002060"/>
              </a:solidFill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algn="ctr"/>
            <a:r>
              <a:rPr lang="ru-RU" sz="1600" b="1" dirty="0">
                <a:solidFill>
                  <a:srgbClr val="00206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IN A PLANT GENE BANK</a:t>
            </a:r>
            <a:endParaRPr lang="ru-RU" sz="16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DBFBE64-765D-C8B8-9AA3-C0325BCFED7E}"/>
              </a:ext>
            </a:extLst>
          </p:cNvPr>
          <p:cNvSpPr txBox="1"/>
          <p:nvPr/>
        </p:nvSpPr>
        <p:spPr>
          <a:xfrm>
            <a:off x="10660935" y="940567"/>
            <a:ext cx="1493392" cy="21236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buNone/>
            </a:pPr>
            <a:r>
              <a:rPr lang="ro-MD" sz="1200" dirty="0"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T</a:t>
            </a:r>
            <a:r>
              <a:rPr lang="en-US" sz="1200" dirty="0"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he durum wheat genotypes were also divided into two groups (Fig. 1).</a:t>
            </a:r>
            <a:r>
              <a:rPr lang="ro-RO" sz="1200" dirty="0"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1200" dirty="0"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in the first group</a:t>
            </a:r>
            <a:r>
              <a:rPr lang="ro-MD" sz="1200" dirty="0"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1200" dirty="0"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(4genotypes: </a:t>
            </a:r>
            <a:endParaRPr lang="ro-MD" sz="1200" dirty="0">
              <a:latin typeface="Arial" panose="020B0604020202020204" pitchFamily="34" charset="0"/>
              <a:ea typeface="Cambria" panose="02040503050406030204" pitchFamily="18" charset="0"/>
              <a:cs typeface="Arial" panose="020B0604020202020204" pitchFamily="34" charset="0"/>
            </a:endParaRPr>
          </a:p>
          <a:p>
            <a:pPr algn="just">
              <a:buNone/>
            </a:pPr>
            <a:r>
              <a:rPr lang="en-US" sz="1200" i="1" dirty="0"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CC1</a:t>
            </a:r>
            <a:r>
              <a:rPr lang="en-US" sz="1200" dirty="0"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,</a:t>
            </a:r>
            <a:r>
              <a:rPr lang="ro-RO" sz="1200" dirty="0"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1200" dirty="0"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ro-RO" sz="1200" i="1" dirty="0"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C</a:t>
            </a:r>
            <a:r>
              <a:rPr lang="en-US" sz="1200" i="1" dirty="0"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C2</a:t>
            </a:r>
            <a:r>
              <a:rPr lang="en-US" sz="1200" dirty="0"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,</a:t>
            </a:r>
            <a:r>
              <a:rPr lang="ro-RO" sz="1200" dirty="0"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1200" i="1" dirty="0"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CC3</a:t>
            </a:r>
            <a:r>
              <a:rPr lang="en-US" sz="1200" dirty="0"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,</a:t>
            </a:r>
            <a:endParaRPr lang="ro-RO" sz="1200" dirty="0">
              <a:latin typeface="Arial" panose="020B0604020202020204" pitchFamily="34" charset="0"/>
              <a:ea typeface="Cambria" panose="02040503050406030204" pitchFamily="18" charset="0"/>
              <a:cs typeface="Arial" panose="020B0604020202020204" pitchFamily="34" charset="0"/>
            </a:endParaRPr>
          </a:p>
          <a:p>
            <a:pPr algn="just">
              <a:buNone/>
            </a:pPr>
            <a:r>
              <a:rPr lang="en-US" sz="1200" dirty="0"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and </a:t>
            </a:r>
            <a:r>
              <a:rPr lang="en-US" sz="1200" i="1" dirty="0"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CC5</a:t>
            </a:r>
            <a:r>
              <a:rPr lang="en-US" sz="1200" dirty="0"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),  </a:t>
            </a:r>
            <a:r>
              <a:rPr lang="en-US" sz="1200" dirty="0">
                <a:solidFill>
                  <a:srgbClr val="000000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 the seed</a:t>
            </a:r>
            <a:r>
              <a:rPr lang="ro-MD" sz="1200" dirty="0">
                <a:solidFill>
                  <a:srgbClr val="000000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 G </a:t>
            </a:r>
            <a:r>
              <a:rPr lang="en-US" sz="12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decreased</a:t>
            </a:r>
            <a:endParaRPr lang="ro-RO" sz="1200" dirty="0">
              <a:solidFill>
                <a:schemeClr val="accent2">
                  <a:lumMod val="50000"/>
                </a:schemeClr>
              </a:solidFill>
              <a:effectLst/>
              <a:latin typeface="Arial" panose="020B0604020202020204" pitchFamily="34" charset="0"/>
              <a:ea typeface="Cambria" panose="02040503050406030204" pitchFamily="18" charset="0"/>
              <a:cs typeface="Arial" panose="020B0604020202020204" pitchFamily="34" charset="0"/>
            </a:endParaRPr>
          </a:p>
          <a:p>
            <a:pPr algn="just">
              <a:buNone/>
            </a:pPr>
            <a:r>
              <a:rPr lang="en-US" sz="12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by  31.0–34.0%</a:t>
            </a:r>
            <a:r>
              <a:rPr lang="ro-MD" sz="12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endParaRPr lang="ro-RO" sz="1200" dirty="0">
              <a:solidFill>
                <a:schemeClr val="accent2">
                  <a:lumMod val="50000"/>
                </a:schemeClr>
              </a:solidFill>
              <a:effectLst/>
              <a:latin typeface="Arial" panose="020B0604020202020204" pitchFamily="34" charset="0"/>
              <a:ea typeface="Cambria" panose="02040503050406030204" pitchFamily="18" charset="0"/>
              <a:cs typeface="Arial" panose="020B0604020202020204" pitchFamily="34" charset="0"/>
            </a:endParaRPr>
          </a:p>
          <a:p>
            <a:pPr algn="just">
              <a:buNone/>
            </a:pPr>
            <a:r>
              <a:rPr lang="en-US" sz="12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compared  with</a:t>
            </a:r>
            <a:r>
              <a:rPr lang="ro-MD" sz="12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the</a:t>
            </a:r>
            <a:endParaRPr lang="ru-RU" sz="1200" dirty="0">
              <a:solidFill>
                <a:schemeClr val="accent2">
                  <a:lumMod val="50000"/>
                </a:schemeClr>
              </a:solidFill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5A178F7-E8F7-B327-A693-90FF5DD7E9F9}"/>
              </a:ext>
            </a:extLst>
          </p:cNvPr>
          <p:cNvSpPr txBox="1"/>
          <p:nvPr/>
        </p:nvSpPr>
        <p:spPr>
          <a:xfrm>
            <a:off x="2438197" y="515568"/>
            <a:ext cx="731719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buNone/>
            </a:pPr>
            <a:r>
              <a:rPr lang="ro-MD" sz="1400" b="1" dirty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   </a:t>
            </a:r>
            <a:r>
              <a:rPr lang="ru-RU" sz="1400" b="1" dirty="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CORLATEANU Liudmila, MIHĂILĂ Victoria, GANEA Anatolie, ROTARI Silvia</a:t>
            </a:r>
            <a:endParaRPr lang="ro-RO" sz="1400" b="1" dirty="0">
              <a:solidFill>
                <a:schemeClr val="accent2">
                  <a:lumMod val="50000"/>
                </a:schemeClr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algn="just"/>
            <a:r>
              <a:rPr lang="en-US" sz="1400" dirty="0">
                <a:solidFill>
                  <a:srgbClr val="000000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Institute of Genetics, Physiology and Plant Protection,</a:t>
            </a:r>
            <a:r>
              <a:rPr lang="ro-RO" sz="1400" dirty="0">
                <a:solidFill>
                  <a:srgbClr val="000000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1400" dirty="0">
                <a:solidFill>
                  <a:srgbClr val="000000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Moldova State University, Chisinau</a:t>
            </a:r>
            <a:endParaRPr lang="ru-RU" sz="1400" dirty="0">
              <a:solidFill>
                <a:schemeClr val="accent2">
                  <a:lumMod val="50000"/>
                </a:schemeClr>
              </a:solidFill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A7A022FC-AA8C-3AC4-A13A-C165C3E229A6}"/>
              </a:ext>
            </a:extLst>
          </p:cNvPr>
          <p:cNvSpPr txBox="1"/>
          <p:nvPr/>
        </p:nvSpPr>
        <p:spPr>
          <a:xfrm>
            <a:off x="1020649" y="1092992"/>
            <a:ext cx="1654472" cy="275653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12700">
            <a:solidFill>
              <a:schemeClr val="accent1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lvl="0">
              <a:lnSpc>
                <a:spcPct val="107000"/>
              </a:lnSpc>
              <a:spcAft>
                <a:spcPts val="800"/>
              </a:spcAft>
              <a:buSzPts val="1000"/>
              <a:tabLst>
                <a:tab pos="457200" algn="l"/>
              </a:tabLst>
            </a:pPr>
            <a:r>
              <a:rPr lang="ru-RU" sz="1200" b="1" kern="0" cap="all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Aim of the Study</a:t>
            </a:r>
            <a:endParaRPr lang="ru-RU" sz="1200" b="1" kern="100" cap="all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38447E62-012F-0198-0E2E-AB04D32D7020}"/>
              </a:ext>
            </a:extLst>
          </p:cNvPr>
          <p:cNvSpPr txBox="1"/>
          <p:nvPr/>
        </p:nvSpPr>
        <p:spPr>
          <a:xfrm>
            <a:off x="153772" y="1436095"/>
            <a:ext cx="3690647" cy="872868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tx2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  <a:buNone/>
            </a:pPr>
            <a:r>
              <a:rPr lang="en-US" sz="12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The aim of this study was to investigate of the some morphophysiological parameters of </a:t>
            </a:r>
            <a:r>
              <a:rPr lang="en-US" sz="1200" i="1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Triticum durum</a:t>
            </a:r>
            <a:r>
              <a:rPr lang="en-US" sz="1200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Desf. collection samples following the application of the accelerated aging (AA) test. </a:t>
            </a:r>
            <a:endParaRPr lang="ru-RU" sz="12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aphicFrame>
        <p:nvGraphicFramePr>
          <p:cNvPr id="19" name="Диаграмма 18">
            <a:extLst>
              <a:ext uri="{FF2B5EF4-FFF2-40B4-BE49-F238E27FC236}">
                <a16:creationId xmlns:a16="http://schemas.microsoft.com/office/drawing/2014/main" id="{D16DDA91-C5FE-ADAE-78FE-72AF11A6CF6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257040753"/>
              </p:ext>
            </p:extLst>
          </p:nvPr>
        </p:nvGraphicFramePr>
        <p:xfrm>
          <a:off x="4321824" y="1092992"/>
          <a:ext cx="2987040" cy="128106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22" name="Диаграмма 21">
            <a:extLst>
              <a:ext uri="{FF2B5EF4-FFF2-40B4-BE49-F238E27FC236}">
                <a16:creationId xmlns:a16="http://schemas.microsoft.com/office/drawing/2014/main" id="{168D28DA-D101-5C70-334E-3B79910F36C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03996205"/>
              </p:ext>
            </p:extLst>
          </p:nvPr>
        </p:nvGraphicFramePr>
        <p:xfrm>
          <a:off x="7899683" y="1092992"/>
          <a:ext cx="2692117" cy="128106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26" name="TextBox 25">
            <a:extLst>
              <a:ext uri="{FF2B5EF4-FFF2-40B4-BE49-F238E27FC236}">
                <a16:creationId xmlns:a16="http://schemas.microsoft.com/office/drawing/2014/main" id="{A0B5EE16-0D7A-DFF3-266D-0DAD225741BD}"/>
              </a:ext>
            </a:extLst>
          </p:cNvPr>
          <p:cNvSpPr txBox="1"/>
          <p:nvPr/>
        </p:nvSpPr>
        <p:spPr>
          <a:xfrm>
            <a:off x="801389" y="2374059"/>
            <a:ext cx="2276475" cy="276999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12700">
            <a:solidFill>
              <a:srgbClr val="0070C0"/>
            </a:solidFill>
          </a:ln>
        </p:spPr>
        <p:txBody>
          <a:bodyPr wrap="square">
            <a:spAutoFit/>
          </a:bodyPr>
          <a:lstStyle/>
          <a:p>
            <a:pPr lvl="0">
              <a:lnSpc>
                <a:spcPct val="100000"/>
              </a:lnSpc>
              <a:spcAft>
                <a:spcPts val="800"/>
              </a:spcAft>
              <a:buSzPts val="1000"/>
              <a:tabLst>
                <a:tab pos="457200" algn="l"/>
              </a:tabLst>
            </a:pPr>
            <a:r>
              <a:rPr lang="ru-RU" sz="1200" b="1" kern="0" cap="all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Materials and Methods</a:t>
            </a:r>
            <a:endParaRPr lang="ru-RU" sz="1200" kern="100" cap="all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3577C96A-E40D-C814-FF5A-85BAB79EB553}"/>
              </a:ext>
            </a:extLst>
          </p:cNvPr>
          <p:cNvSpPr txBox="1"/>
          <p:nvPr/>
        </p:nvSpPr>
        <p:spPr>
          <a:xfrm>
            <a:off x="39261" y="2683449"/>
            <a:ext cx="3870827" cy="30469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00000"/>
              </a:lnSpc>
              <a:spcAft>
                <a:spcPts val="800"/>
              </a:spcAft>
              <a:buNone/>
            </a:pPr>
            <a:r>
              <a:rPr lang="ro-RO" sz="1200" kern="100" dirty="0">
                <a:effectLst/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     </a:t>
            </a:r>
            <a:r>
              <a:rPr lang="en-US" sz="1200" kern="100" dirty="0">
                <a:effectLst/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The study included 10 samples of durum wheat from the active collection of the plant gene</a:t>
            </a:r>
            <a:r>
              <a:rPr lang="en-US" sz="1200" b="1" kern="100" dirty="0">
                <a:effectLst/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1200" kern="100" dirty="0">
                <a:effectLst/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bank at the Institute of Genetics, Physiology, and Plant Protection: </a:t>
            </a:r>
            <a:r>
              <a:rPr lang="en-US" sz="1200" i="1" kern="100" dirty="0">
                <a:effectLst/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Sofidurum</a:t>
            </a:r>
            <a:r>
              <a:rPr lang="en-US" sz="1200" kern="100" dirty="0">
                <a:effectLst/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, </a:t>
            </a:r>
            <a:r>
              <a:rPr lang="en-US" sz="1200" i="1" kern="100" dirty="0">
                <a:effectLst/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Nastea</a:t>
            </a:r>
            <a:r>
              <a:rPr lang="en-US" sz="1200" kern="100" dirty="0">
                <a:effectLst/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, </a:t>
            </a:r>
            <a:r>
              <a:rPr lang="en-US" sz="1200" i="1" kern="100" dirty="0">
                <a:effectLst/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Auriu 35</a:t>
            </a:r>
            <a:r>
              <a:rPr lang="en-US" sz="1200" kern="100" dirty="0">
                <a:effectLst/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, </a:t>
            </a:r>
            <a:r>
              <a:rPr lang="en-US" sz="1200" i="1" kern="100" dirty="0">
                <a:effectLst/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Auriu 36</a:t>
            </a:r>
            <a:r>
              <a:rPr lang="en-US" sz="1200" kern="100" dirty="0">
                <a:effectLst/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, </a:t>
            </a:r>
            <a:r>
              <a:rPr lang="en-US" sz="1200" i="1" kern="100" dirty="0">
                <a:effectLst/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Auriu 37</a:t>
            </a:r>
            <a:r>
              <a:rPr lang="en-US" sz="1200" kern="100" dirty="0">
                <a:effectLst/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, </a:t>
            </a:r>
            <a:r>
              <a:rPr lang="en-US" sz="1200" i="1" kern="100" dirty="0">
                <a:effectLst/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CC1</a:t>
            </a:r>
            <a:r>
              <a:rPr lang="en-US" sz="1200" kern="100" dirty="0">
                <a:effectLst/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, </a:t>
            </a:r>
            <a:r>
              <a:rPr lang="en-US" sz="1200" i="1" kern="100" dirty="0">
                <a:effectLst/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CC2</a:t>
            </a:r>
            <a:r>
              <a:rPr lang="en-US" sz="1200" kern="100" dirty="0">
                <a:effectLst/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, </a:t>
            </a:r>
            <a:r>
              <a:rPr lang="en-US" sz="1200" i="1" kern="100" dirty="0">
                <a:effectLst/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CC3</a:t>
            </a:r>
            <a:r>
              <a:rPr lang="en-US" sz="1200" kern="100" dirty="0">
                <a:effectLst/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, </a:t>
            </a:r>
            <a:r>
              <a:rPr lang="en-US" sz="1200" i="1" kern="100" dirty="0">
                <a:effectLst/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CC4</a:t>
            </a:r>
            <a:r>
              <a:rPr lang="en-US" sz="1200" kern="100" dirty="0">
                <a:effectLst/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, and </a:t>
            </a:r>
            <a:r>
              <a:rPr lang="en-US" sz="1200" i="1" kern="100" dirty="0">
                <a:effectLst/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CC5</a:t>
            </a:r>
            <a:r>
              <a:rPr lang="en-US" sz="1200" kern="100" dirty="0">
                <a:effectLst/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. Seed SP was determined using two tests: the accelerated seed aging test according to the Hampton and TeKrony method and the electrical conductivity</a:t>
            </a:r>
            <a:r>
              <a:rPr lang="en-US" sz="1200" b="1" kern="100" dirty="0">
                <a:effectLst/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1200" kern="100" dirty="0">
                <a:effectLst/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(EC)</a:t>
            </a:r>
            <a:r>
              <a:rPr lang="en-US" sz="1200" b="1" kern="100" dirty="0">
                <a:effectLst/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1200" kern="100" dirty="0">
                <a:effectLst/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test of seed solutions. We proposed and tested new conditions for specific collection samples: an air temperature of 44–45°C and a relative humidity of 80–90%. Following the test, various morphological and physiological parameters of seeds and seedlings were determined: </a:t>
            </a:r>
            <a:r>
              <a:rPr lang="en-US" sz="1200" b="1" kern="100" dirty="0">
                <a:effectLst/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germination energy</a:t>
            </a:r>
            <a:r>
              <a:rPr lang="en-US" sz="1200" kern="100" dirty="0">
                <a:effectLst/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 (GE) and </a:t>
            </a:r>
            <a:r>
              <a:rPr lang="en-US" sz="1200" b="1" kern="100" dirty="0">
                <a:effectLst/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germination rate </a:t>
            </a:r>
            <a:r>
              <a:rPr lang="en-US" sz="1200" kern="100" dirty="0">
                <a:effectLst/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(G) of seeds, and </a:t>
            </a:r>
            <a:r>
              <a:rPr lang="en-US" sz="1200" b="1" kern="100" dirty="0">
                <a:effectLst/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fresh</a:t>
            </a:r>
            <a:r>
              <a:rPr lang="en-US" sz="1200" kern="100" dirty="0">
                <a:effectLst/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 (FB) </a:t>
            </a:r>
            <a:r>
              <a:rPr lang="en-US" sz="1200" b="1" kern="100" dirty="0">
                <a:effectLst/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biomass of the roots</a:t>
            </a:r>
            <a:r>
              <a:rPr lang="en-US" sz="1200" kern="100" dirty="0">
                <a:effectLst/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. Seeds from the most recent generation served as the control.</a:t>
            </a:r>
            <a:endParaRPr lang="ru-RU" sz="1200" kern="1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D8FF196A-E3BE-A84B-983B-1AAC857CF8E7}"/>
              </a:ext>
            </a:extLst>
          </p:cNvPr>
          <p:cNvSpPr txBox="1"/>
          <p:nvPr/>
        </p:nvSpPr>
        <p:spPr>
          <a:xfrm>
            <a:off x="3896096" y="3201913"/>
            <a:ext cx="3928025" cy="36009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n-US" sz="1200" dirty="0">
                <a:effectLst/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decline in GE varied significantly among genotypes, ranging from 3.5 to 37.6%, which may indicate genotypic specificity among the collection samples. Based on changes  in  seed  GE,  the  durum  wheat  genotypes were  divided into two groups: for genotypes in group 1 (</a:t>
            </a:r>
            <a:r>
              <a:rPr lang="en-US" sz="1200" i="1" dirty="0">
                <a:effectLst/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Nastea</a:t>
            </a:r>
            <a:r>
              <a:rPr lang="en-US" sz="1200" dirty="0">
                <a:effectLst/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, </a:t>
            </a:r>
            <a:r>
              <a:rPr lang="en-US" sz="1200" i="1" dirty="0">
                <a:effectLst/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A37</a:t>
            </a:r>
            <a:r>
              <a:rPr lang="en-US" sz="1200" dirty="0">
                <a:effectLst/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, </a:t>
            </a:r>
            <a:r>
              <a:rPr lang="en-US" sz="1200" i="1" dirty="0">
                <a:effectLst/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CC1</a:t>
            </a:r>
            <a:r>
              <a:rPr lang="en-US" sz="1200" dirty="0">
                <a:effectLst/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, </a:t>
            </a:r>
            <a:r>
              <a:rPr lang="en-US" sz="1200" i="1" dirty="0">
                <a:effectLst/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CC3</a:t>
            </a:r>
            <a:r>
              <a:rPr lang="en-US" sz="1200" dirty="0">
                <a:effectLst/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, </a:t>
            </a:r>
            <a:r>
              <a:rPr lang="en-US" sz="1200" i="1" dirty="0">
                <a:effectLst/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CC5</a:t>
            </a:r>
            <a:r>
              <a:rPr lang="en-US" sz="1200" dirty="0">
                <a:effectLst/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), this indicator decreased by 3.5–19.8%, while for genotypes in group 2 (</a:t>
            </a:r>
            <a:r>
              <a:rPr lang="en-US" sz="1200" i="1" dirty="0">
                <a:effectLst/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Sofidurum</a:t>
            </a:r>
            <a:r>
              <a:rPr lang="en-US" sz="1200" dirty="0">
                <a:effectLst/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, </a:t>
            </a:r>
            <a:r>
              <a:rPr lang="en-US" sz="1200" i="1" dirty="0">
                <a:effectLst/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A35</a:t>
            </a:r>
            <a:r>
              <a:rPr lang="en-US" sz="1200" dirty="0">
                <a:effectLst/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, </a:t>
            </a:r>
            <a:r>
              <a:rPr lang="en-US" sz="1200" i="1" dirty="0">
                <a:latin typeface="Arial" panose="020B0604020202020204" pitchFamily="34" charset="0"/>
                <a:cs typeface="Arial" panose="020B0604020202020204" pitchFamily="34" charset="0"/>
              </a:rPr>
              <a:t>A36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1200" i="1" dirty="0">
                <a:latin typeface="Arial" panose="020B0604020202020204" pitchFamily="34" charset="0"/>
                <a:cs typeface="Arial" panose="020B0604020202020204" pitchFamily="34" charset="0"/>
              </a:rPr>
              <a:t>CC2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ru-RU" sz="1200" i="1" dirty="0">
                <a:latin typeface="Arial" panose="020B0604020202020204" pitchFamily="34" charset="0"/>
                <a:cs typeface="Arial" panose="020B0604020202020204" pitchFamily="34" charset="0"/>
              </a:rPr>
              <a:t>СС4</a:t>
            </a:r>
            <a:r>
              <a:rPr lang="ro-RO" sz="12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it decreased by 26.8–37.6%. The absolute values of GE for durum wheat seeds after the AA test ranged from 41.5% to 60.7%, while in the control group, GE among the various samples ranged from 60.7% to 83.3%. The wheat samples </a:t>
            </a:r>
            <a:r>
              <a:rPr lang="en-US" sz="1200" i="1" dirty="0"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Auriu 35</a:t>
            </a:r>
            <a:r>
              <a:rPr lang="en-US" sz="1200" dirty="0"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, </a:t>
            </a:r>
            <a:r>
              <a:rPr lang="en-US" sz="1200" i="1" dirty="0"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CC2</a:t>
            </a:r>
            <a:r>
              <a:rPr lang="en-US" sz="1200" dirty="0"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, and </a:t>
            </a:r>
            <a:r>
              <a:rPr lang="en-US" sz="1200" i="1" dirty="0"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CC4</a:t>
            </a:r>
            <a:r>
              <a:rPr lang="en-US" sz="1200" dirty="0"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 exhibited the highest germination energy in the control (78.3, 83.3, and 83.3%,</a:t>
            </a:r>
            <a:r>
              <a:rPr lang="en-US" sz="1200" b="1" dirty="0"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1200" dirty="0"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respectively).</a:t>
            </a:r>
            <a:r>
              <a:rPr lang="ro-RO" sz="1200" dirty="0"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 </a:t>
            </a:r>
            <a:endParaRPr lang="ro-RO" sz="1200" i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ro-RO" sz="1200" dirty="0"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    </a:t>
            </a:r>
            <a:r>
              <a:rPr lang="en-US" sz="1200" dirty="0"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One of the key parameters in determining seed SP is G. The G of durum wheat seeds after AA</a:t>
            </a:r>
            <a:r>
              <a:rPr lang="ro-RO" sz="1200" dirty="0"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1200" dirty="0"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decreased </a:t>
            </a:r>
            <a:endParaRPr lang="ro-RO" sz="1200" i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en-US" sz="1200" dirty="0"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to</a:t>
            </a:r>
            <a:r>
              <a:rPr lang="ro-RO" sz="1200" dirty="0"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1200" dirty="0"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 varying </a:t>
            </a:r>
            <a:r>
              <a:rPr lang="ro-RO" sz="1200" dirty="0"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1200" dirty="0"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degrees </a:t>
            </a:r>
            <a:r>
              <a:rPr lang="ro-RO" sz="1200" dirty="0"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1200" dirty="0"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(by </a:t>
            </a:r>
            <a:r>
              <a:rPr lang="ro-RO" sz="1200" dirty="0"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1200" dirty="0"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an </a:t>
            </a:r>
            <a:r>
              <a:rPr lang="ro-RO" sz="1200" dirty="0"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1200" dirty="0"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average </a:t>
            </a:r>
            <a:r>
              <a:rPr lang="ro-RO" sz="1200" dirty="0"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1200" dirty="0"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of </a:t>
            </a:r>
            <a:r>
              <a:rPr lang="ro-RO" sz="1200" dirty="0"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1200" dirty="0"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31.0–46.5%)</a:t>
            </a:r>
            <a:endParaRPr lang="ro-RO" sz="1200" dirty="0">
              <a:latin typeface="Arial" panose="020B0604020202020204" pitchFamily="34" charset="0"/>
              <a:ea typeface="Cambria" panose="02040503050406030204" pitchFamily="18" charset="0"/>
              <a:cs typeface="Arial" panose="020B0604020202020204" pitchFamily="34" charset="0"/>
            </a:endParaRPr>
          </a:p>
          <a:p>
            <a:pPr algn="just"/>
            <a:r>
              <a:rPr lang="en-US" sz="1200" dirty="0"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among different genotypes compared with the control</a:t>
            </a:r>
            <a:r>
              <a:rPr lang="ro-MD" sz="1200" dirty="0"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.</a:t>
            </a:r>
            <a:r>
              <a:rPr lang="ro-RO" sz="1200" dirty="0"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 </a:t>
            </a:r>
            <a:endParaRPr lang="ru-RU" sz="1200" i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6FC53B4-4B1E-C217-C58A-324F26375D84}"/>
              </a:ext>
            </a:extLst>
          </p:cNvPr>
          <p:cNvSpPr txBox="1"/>
          <p:nvPr/>
        </p:nvSpPr>
        <p:spPr>
          <a:xfrm>
            <a:off x="7838112" y="3074034"/>
            <a:ext cx="4316215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n-US" sz="12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control  after the test and ranged from 66.0% to 69.0%. </a:t>
            </a:r>
            <a:r>
              <a:rPr lang="ro-RO" sz="12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For </a:t>
            </a:r>
            <a:r>
              <a:rPr lang="en-US" sz="12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the second group of genotypes (6 genotypes: </a:t>
            </a:r>
            <a:r>
              <a:rPr lang="en-US" sz="1200" i="1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Sofidurum</a:t>
            </a:r>
            <a:r>
              <a:rPr lang="en-US" sz="12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, </a:t>
            </a:r>
            <a:r>
              <a:rPr lang="en-US" sz="1200" i="1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Nastea</a:t>
            </a:r>
            <a:r>
              <a:rPr lang="en-US" sz="12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, </a:t>
            </a:r>
            <a:r>
              <a:rPr lang="en-US" sz="1200" i="1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Auriu 35</a:t>
            </a:r>
            <a:r>
              <a:rPr lang="en-US" sz="12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, </a:t>
            </a:r>
            <a:r>
              <a:rPr lang="en-US" sz="1200" i="1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Auriu 36</a:t>
            </a:r>
            <a:r>
              <a:rPr lang="en-US" sz="12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, </a:t>
            </a:r>
            <a:r>
              <a:rPr lang="en-US" sz="1200" i="1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Auriu 37</a:t>
            </a:r>
            <a:r>
              <a:rPr lang="en-US" sz="12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, </a:t>
            </a:r>
            <a:r>
              <a:rPr lang="en-US" sz="1200" i="1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CC4</a:t>
            </a:r>
            <a:r>
              <a:rPr lang="en-US" sz="12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), the seed G decreased by 41.3–46.5% and ranged from 51.0% to 58.0%. </a:t>
            </a:r>
            <a:r>
              <a:rPr lang="en-US" sz="1200" dirty="0"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Depending on the genotype, following the AA seed test, the fresh root biomass fell on the average by 20.0-190.0mg compared with the control (Fig. </a:t>
            </a:r>
            <a:r>
              <a:rPr lang="ro-RO" sz="1200" dirty="0"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2</a:t>
            </a:r>
            <a:r>
              <a:rPr lang="en-US" sz="1200" dirty="0"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)</a:t>
            </a:r>
            <a:r>
              <a:rPr lang="ro-RO" sz="1200" dirty="0"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. 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The greatest decrease in this parameter following AA seed test was observed in the durum wheat genotypes </a:t>
            </a:r>
            <a:r>
              <a:rPr lang="en-US" sz="1200" i="1" dirty="0">
                <a:latin typeface="Arial" panose="020B0604020202020204" pitchFamily="34" charset="0"/>
                <a:cs typeface="Arial" panose="020B0604020202020204" pitchFamily="34" charset="0"/>
              </a:rPr>
              <a:t>Auriu 37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 and </a:t>
            </a:r>
            <a:r>
              <a:rPr lang="en-US" sz="1200" i="1" dirty="0">
                <a:latin typeface="Arial" panose="020B0604020202020204" pitchFamily="34" charset="0"/>
                <a:cs typeface="Arial" panose="020B0604020202020204" pitchFamily="34" charset="0"/>
              </a:rPr>
              <a:t>CC4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 while the smallest decrease was observed in the genotypes </a:t>
            </a:r>
            <a:r>
              <a:rPr lang="en-US" sz="1200" i="1" dirty="0">
                <a:latin typeface="Arial" panose="020B0604020202020204" pitchFamily="34" charset="0"/>
                <a:cs typeface="Arial" panose="020B0604020202020204" pitchFamily="34" charset="0"/>
              </a:rPr>
              <a:t>CC3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 and </a:t>
            </a:r>
            <a:r>
              <a:rPr lang="en-US" sz="1200" i="1" dirty="0">
                <a:latin typeface="Arial" panose="020B0604020202020204" pitchFamily="34" charset="0"/>
                <a:cs typeface="Arial" panose="020B0604020202020204" pitchFamily="34" charset="0"/>
              </a:rPr>
              <a:t>CC5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endParaRPr lang="ro-MD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ro-RO" sz="1200" b="1" cap="all" dirty="0" err="1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Conclusions</a:t>
            </a:r>
            <a:r>
              <a:rPr lang="en-US" sz="1200" b="1" cap="all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o-RO" sz="12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ro-RO" sz="1200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ro-RO" sz="1200" dirty="0" err="1">
                <a:latin typeface="Arial" panose="020B0604020202020204" pitchFamily="34" charset="0"/>
                <a:cs typeface="Arial" panose="020B0604020202020204" pitchFamily="34" charset="0"/>
              </a:rPr>
              <a:t>Use</a:t>
            </a:r>
            <a:r>
              <a:rPr lang="ro-RO" sz="1200" dirty="0">
                <a:latin typeface="Arial" panose="020B0604020202020204" pitchFamily="34" charset="0"/>
                <a:cs typeface="Arial" panose="020B0604020202020204" pitchFamily="34" charset="0"/>
              </a:rPr>
              <a:t> of AA-test of </a:t>
            </a:r>
            <a:r>
              <a:rPr lang="ro-RO" sz="1200" i="1" dirty="0" err="1">
                <a:latin typeface="Arial" panose="020B0604020202020204" pitchFamily="34" charset="0"/>
                <a:cs typeface="Arial" panose="020B0604020202020204" pitchFamily="34" charset="0"/>
              </a:rPr>
              <a:t>Triticum</a:t>
            </a:r>
            <a:r>
              <a:rPr lang="ro-RO" sz="12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o-RO" sz="1200" i="1" dirty="0" err="1">
                <a:latin typeface="Arial" panose="020B0604020202020204" pitchFamily="34" charset="0"/>
                <a:cs typeface="Arial" panose="020B0604020202020204" pitchFamily="34" charset="0"/>
              </a:rPr>
              <a:t>durum</a:t>
            </a:r>
            <a:r>
              <a:rPr lang="ro-RO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o-RO" sz="1200" dirty="0" err="1">
                <a:latin typeface="Arial" panose="020B0604020202020204" pitchFamily="34" charset="0"/>
                <a:cs typeface="Arial" panose="020B0604020202020204" pitchFamily="34" charset="0"/>
              </a:rPr>
              <a:t>Desf</a:t>
            </a:r>
            <a:r>
              <a:rPr lang="ro-RO" sz="1200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ro-RO" sz="1200" dirty="0" err="1">
                <a:latin typeface="Arial" panose="020B0604020202020204" pitchFamily="34" charset="0"/>
                <a:cs typeface="Arial" panose="020B0604020202020204" pitchFamily="34" charset="0"/>
              </a:rPr>
              <a:t>seeds</a:t>
            </a:r>
            <a:r>
              <a:rPr lang="ro-RO" sz="1200" dirty="0">
                <a:latin typeface="Arial" panose="020B0604020202020204" pitchFamily="34" charset="0"/>
                <a:cs typeface="Arial" panose="020B0604020202020204" pitchFamily="34" charset="0"/>
              </a:rPr>
              <a:t> and </a:t>
            </a:r>
            <a:r>
              <a:rPr lang="ro-RO" sz="1200" dirty="0" err="1">
                <a:latin typeface="Arial" panose="020B0604020202020204" pitchFamily="34" charset="0"/>
                <a:cs typeface="Arial" panose="020B0604020202020204" pitchFamily="34" charset="0"/>
              </a:rPr>
              <a:t>determination</a:t>
            </a:r>
            <a:r>
              <a:rPr lang="ro-RO" sz="1200" dirty="0">
                <a:latin typeface="Arial" panose="020B0604020202020204" pitchFamily="34" charset="0"/>
                <a:cs typeface="Arial" panose="020B0604020202020204" pitchFamily="34" charset="0"/>
              </a:rPr>
              <a:t> of the </a:t>
            </a:r>
            <a:r>
              <a:rPr lang="ro-RO" sz="1200" dirty="0" err="1">
                <a:latin typeface="Arial" panose="020B0604020202020204" pitchFamily="34" charset="0"/>
                <a:cs typeface="Arial" panose="020B0604020202020204" pitchFamily="34" charset="0"/>
              </a:rPr>
              <a:t>morphophysiological</a:t>
            </a:r>
            <a:r>
              <a:rPr lang="ro-RO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o-RO" sz="1200" dirty="0" err="1">
                <a:latin typeface="Arial" panose="020B0604020202020204" pitchFamily="34" charset="0"/>
                <a:cs typeface="Arial" panose="020B0604020202020204" pitchFamily="34" charset="0"/>
              </a:rPr>
              <a:t>parameters</a:t>
            </a:r>
            <a:r>
              <a:rPr lang="ro-RO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o-RO" sz="1200" dirty="0" err="1">
                <a:latin typeface="Arial" panose="020B0604020202020204" pitchFamily="34" charset="0"/>
                <a:cs typeface="Arial" panose="020B0604020202020204" pitchFamily="34" charset="0"/>
              </a:rPr>
              <a:t>allowed</a:t>
            </a:r>
            <a:r>
              <a:rPr lang="ro-RO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o-RO" sz="1200" dirty="0" err="1">
                <a:latin typeface="Arial" panose="020B0604020202020204" pitchFamily="34" charset="0"/>
                <a:cs typeface="Arial" panose="020B0604020202020204" pitchFamily="34" charset="0"/>
              </a:rPr>
              <a:t>assessment</a:t>
            </a:r>
            <a:r>
              <a:rPr lang="ro-RO" sz="1200" dirty="0">
                <a:latin typeface="Arial" panose="020B0604020202020204" pitchFamily="34" charset="0"/>
                <a:cs typeface="Arial" panose="020B0604020202020204" pitchFamily="34" charset="0"/>
              </a:rPr>
              <a:t> of </a:t>
            </a:r>
            <a:r>
              <a:rPr lang="ro-RO" sz="1200" dirty="0" err="1">
                <a:latin typeface="Arial" panose="020B0604020202020204" pitchFamily="34" charset="0"/>
                <a:cs typeface="Arial" panose="020B0604020202020204" pitchFamily="34" charset="0"/>
              </a:rPr>
              <a:t>storage</a:t>
            </a:r>
            <a:r>
              <a:rPr lang="ro-RO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o-RO" sz="1200" dirty="0" err="1">
                <a:latin typeface="Arial" panose="020B0604020202020204" pitchFamily="34" charset="0"/>
                <a:cs typeface="Arial" panose="020B0604020202020204" pitchFamily="34" charset="0"/>
              </a:rPr>
              <a:t>potensial</a:t>
            </a:r>
            <a:r>
              <a:rPr lang="ro-RO" sz="1200" dirty="0">
                <a:latin typeface="Arial" panose="020B0604020202020204" pitchFamily="34" charset="0"/>
                <a:cs typeface="Arial" panose="020B0604020202020204" pitchFamily="34" charset="0"/>
              </a:rPr>
              <a:t> of </a:t>
            </a:r>
            <a:r>
              <a:rPr lang="ro-RO" sz="1200" dirty="0" err="1">
                <a:latin typeface="Arial" panose="020B0604020202020204" pitchFamily="34" charset="0"/>
                <a:cs typeface="Arial" panose="020B0604020202020204" pitchFamily="34" charset="0"/>
              </a:rPr>
              <a:t>seeds</a:t>
            </a:r>
            <a:r>
              <a:rPr lang="ro-RO" sz="1200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US" sz="12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2. 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Significant positive correlation of germinability of </a:t>
            </a:r>
            <a:r>
              <a:rPr lang="ro-RO" sz="1200" i="1" dirty="0" err="1">
                <a:latin typeface="Arial" panose="020B0604020202020204" pitchFamily="34" charset="0"/>
                <a:cs typeface="Arial" panose="020B0604020202020204" pitchFamily="34" charset="0"/>
              </a:rPr>
              <a:t>Triticum</a:t>
            </a:r>
            <a:r>
              <a:rPr lang="ro-RO" sz="12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o-RO" sz="1200" i="1" dirty="0" err="1">
                <a:latin typeface="Arial" panose="020B0604020202020204" pitchFamily="34" charset="0"/>
                <a:cs typeface="Arial" panose="020B0604020202020204" pitchFamily="34" charset="0"/>
              </a:rPr>
              <a:t>durum</a:t>
            </a:r>
            <a:r>
              <a:rPr lang="ro-RO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200" dirty="0" err="1">
                <a:latin typeface="Arial" panose="020B0604020202020204" pitchFamily="34" charset="0"/>
                <a:cs typeface="Arial" panose="020B0604020202020204" pitchFamily="34" charset="0"/>
              </a:rPr>
              <a:t>Desf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. seeds with germinating power, radicle length, fresh biomass of seedlings was revealed after conduction of</a:t>
            </a:r>
            <a:r>
              <a:rPr lang="ro-RO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o-RO" sz="1200" dirty="0" err="1">
                <a:latin typeface="Arial" panose="020B0604020202020204" pitchFamily="34" charset="0"/>
                <a:cs typeface="Arial" panose="020B0604020202020204" pitchFamily="34" charset="0"/>
              </a:rPr>
              <a:t>accelerated</a:t>
            </a:r>
            <a:r>
              <a:rPr lang="ro-RO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o-RO" sz="1200" dirty="0" err="1">
                <a:latin typeface="Arial" panose="020B0604020202020204" pitchFamily="34" charset="0"/>
                <a:cs typeface="Arial" panose="020B0604020202020204" pitchFamily="34" charset="0"/>
              </a:rPr>
              <a:t>aging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 test.</a:t>
            </a:r>
            <a:endParaRPr lang="ro-MD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ro-RO" sz="900" b="1" dirty="0" err="1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Acknowledgments</a:t>
            </a:r>
            <a:r>
              <a:rPr lang="en-US" sz="90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  <a:r>
              <a:rPr lang="ro-RO" sz="900" b="1" dirty="0">
                <a:latin typeface="Arial" panose="020B0604020202020204" pitchFamily="34" charset="0"/>
                <a:cs typeface="Arial" panose="020B0604020202020204" pitchFamily="34" charset="0"/>
              </a:rPr>
              <a:t>The </a:t>
            </a:r>
            <a:r>
              <a:rPr lang="ro-RO" sz="900" b="1" dirty="0" err="1">
                <a:latin typeface="Arial" panose="020B0604020202020204" pitchFamily="34" charset="0"/>
                <a:cs typeface="Arial" panose="020B0604020202020204" pitchFamily="34" charset="0"/>
              </a:rPr>
              <a:t>research</a:t>
            </a:r>
            <a:r>
              <a:rPr lang="ro-RO" sz="9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o-RO" sz="900" b="1" dirty="0" err="1">
                <a:latin typeface="Arial" panose="020B0604020202020204" pitchFamily="34" charset="0"/>
                <a:cs typeface="Arial" panose="020B0604020202020204" pitchFamily="34" charset="0"/>
              </a:rPr>
              <a:t>was</a:t>
            </a:r>
            <a:r>
              <a:rPr lang="ro-RO" sz="900" b="1" dirty="0">
                <a:latin typeface="Arial" panose="020B0604020202020204" pitchFamily="34" charset="0"/>
                <a:cs typeface="Arial" panose="020B0604020202020204" pitchFamily="34" charset="0"/>
              </a:rPr>
              <a:t> conducted within the framework of Subprogram 011102 “</a:t>
            </a:r>
            <a:r>
              <a:rPr lang="ro-RO" sz="900" b="1" dirty="0" err="1">
                <a:latin typeface="Arial" panose="020B0604020202020204" pitchFamily="34" charset="0"/>
                <a:cs typeface="Arial" panose="020B0604020202020204" pitchFamily="34" charset="0"/>
              </a:rPr>
              <a:t>Expansion</a:t>
            </a:r>
            <a:r>
              <a:rPr lang="ro-RO" sz="900" b="1" dirty="0">
                <a:latin typeface="Arial" panose="020B0604020202020204" pitchFamily="34" charset="0"/>
                <a:cs typeface="Arial" panose="020B0604020202020204" pitchFamily="34" charset="0"/>
              </a:rPr>
              <a:t> and </a:t>
            </a:r>
            <a:r>
              <a:rPr lang="ro-RO" sz="900" b="1" dirty="0" err="1">
                <a:latin typeface="Arial" panose="020B0604020202020204" pitchFamily="34" charset="0"/>
                <a:cs typeface="Arial" panose="020B0604020202020204" pitchFamily="34" charset="0"/>
              </a:rPr>
              <a:t>conservation</a:t>
            </a:r>
            <a:r>
              <a:rPr lang="ro-RO" sz="900" b="1" dirty="0">
                <a:latin typeface="Arial" panose="020B0604020202020204" pitchFamily="34" charset="0"/>
                <a:cs typeface="Arial" panose="020B0604020202020204" pitchFamily="34" charset="0"/>
              </a:rPr>
              <a:t> of genetic </a:t>
            </a:r>
            <a:r>
              <a:rPr lang="ro-RO" sz="900" b="1" dirty="0" err="1">
                <a:latin typeface="Arial" panose="020B0604020202020204" pitchFamily="34" charset="0"/>
                <a:cs typeface="Arial" panose="020B0604020202020204" pitchFamily="34" charset="0"/>
              </a:rPr>
              <a:t>diversity</a:t>
            </a:r>
            <a:r>
              <a:rPr lang="ro-RO" sz="900" b="1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ro-RO" sz="900" b="1" dirty="0" err="1">
                <a:latin typeface="Arial" panose="020B0604020202020204" pitchFamily="34" charset="0"/>
                <a:cs typeface="Arial" panose="020B0604020202020204" pitchFamily="34" charset="0"/>
              </a:rPr>
              <a:t>improvement</a:t>
            </a:r>
            <a:r>
              <a:rPr lang="ro-RO" sz="900" b="1" dirty="0">
                <a:latin typeface="Arial" panose="020B0604020202020204" pitchFamily="34" charset="0"/>
                <a:cs typeface="Arial" panose="020B0604020202020204" pitchFamily="34" charset="0"/>
              </a:rPr>
              <a:t> of crop gene pool </a:t>
            </a:r>
            <a:r>
              <a:rPr lang="ro-RO" sz="900" b="1" dirty="0" err="1">
                <a:latin typeface="Arial" panose="020B0604020202020204" pitchFamily="34" charset="0"/>
                <a:cs typeface="Arial" panose="020B0604020202020204" pitchFamily="34" charset="0"/>
              </a:rPr>
              <a:t>under</a:t>
            </a:r>
            <a:r>
              <a:rPr lang="ro-RO" sz="900" b="1" dirty="0">
                <a:latin typeface="Arial" panose="020B0604020202020204" pitchFamily="34" charset="0"/>
                <a:cs typeface="Arial" panose="020B0604020202020204" pitchFamily="34" charset="0"/>
              </a:rPr>
              <a:t> climate </a:t>
            </a:r>
            <a:r>
              <a:rPr lang="ro-RO" sz="900" b="1" dirty="0" err="1">
                <a:latin typeface="Arial" panose="020B0604020202020204" pitchFamily="34" charset="0"/>
                <a:cs typeface="Arial" panose="020B0604020202020204" pitchFamily="34" charset="0"/>
              </a:rPr>
              <a:t>change</a:t>
            </a:r>
            <a:r>
              <a:rPr lang="ro-RO" sz="9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o-RO" sz="900" b="1" dirty="0" err="1">
                <a:latin typeface="Arial" panose="020B0604020202020204" pitchFamily="34" charset="0"/>
                <a:cs typeface="Arial" panose="020B0604020202020204" pitchFamily="34" charset="0"/>
              </a:rPr>
              <a:t>conditions</a:t>
            </a:r>
            <a:r>
              <a:rPr lang="ro-RO" sz="900" b="1" dirty="0">
                <a:latin typeface="Arial" panose="020B0604020202020204" pitchFamily="34" charset="0"/>
                <a:cs typeface="Arial" panose="020B0604020202020204" pitchFamily="34" charset="0"/>
              </a:rPr>
              <a:t>”, </a:t>
            </a:r>
            <a:r>
              <a:rPr lang="ro-RO" sz="900" b="1" dirty="0" err="1">
                <a:latin typeface="Arial" panose="020B0604020202020204" pitchFamily="34" charset="0"/>
                <a:cs typeface="Arial" panose="020B0604020202020204" pitchFamily="34" charset="0"/>
              </a:rPr>
              <a:t>financed</a:t>
            </a:r>
            <a:r>
              <a:rPr lang="ro-RO" sz="900" b="1" dirty="0">
                <a:latin typeface="Arial" panose="020B0604020202020204" pitchFamily="34" charset="0"/>
                <a:cs typeface="Arial" panose="020B0604020202020204" pitchFamily="34" charset="0"/>
              </a:rPr>
              <a:t> by the </a:t>
            </a:r>
            <a:r>
              <a:rPr lang="ro-RO" sz="900" b="1" dirty="0" err="1">
                <a:latin typeface="Arial" panose="020B0604020202020204" pitchFamily="34" charset="0"/>
                <a:cs typeface="Arial" panose="020B0604020202020204" pitchFamily="34" charset="0"/>
              </a:rPr>
              <a:t>Ministry</a:t>
            </a:r>
            <a:r>
              <a:rPr lang="ro-RO" sz="900" b="1" dirty="0">
                <a:latin typeface="Arial" panose="020B0604020202020204" pitchFamily="34" charset="0"/>
                <a:cs typeface="Arial" panose="020B0604020202020204" pitchFamily="34" charset="0"/>
              </a:rPr>
              <a:t> of </a:t>
            </a:r>
            <a:r>
              <a:rPr lang="ro-RO" sz="900" b="1" dirty="0" err="1">
                <a:latin typeface="Arial" panose="020B0604020202020204" pitchFamily="34" charset="0"/>
                <a:cs typeface="Arial" panose="020B0604020202020204" pitchFamily="34" charset="0"/>
              </a:rPr>
              <a:t>Education</a:t>
            </a:r>
            <a:r>
              <a:rPr lang="ro-RO" sz="900" b="1" dirty="0">
                <a:latin typeface="Arial" panose="020B0604020202020204" pitchFamily="34" charset="0"/>
                <a:cs typeface="Arial" panose="020B0604020202020204" pitchFamily="34" charset="0"/>
              </a:rPr>
              <a:t> and </a:t>
            </a:r>
            <a:r>
              <a:rPr lang="ro-RO" sz="900" b="1" dirty="0" err="1">
                <a:latin typeface="Arial" panose="020B0604020202020204" pitchFamily="34" charset="0"/>
                <a:cs typeface="Arial" panose="020B0604020202020204" pitchFamily="34" charset="0"/>
              </a:rPr>
              <a:t>Science</a:t>
            </a:r>
            <a:r>
              <a:rPr lang="ro-RO" sz="900" b="1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ru-RU" sz="1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B667DBA-5B52-AC91-F69E-4D7E8C533160}"/>
              </a:ext>
            </a:extLst>
          </p:cNvPr>
          <p:cNvSpPr txBox="1"/>
          <p:nvPr/>
        </p:nvSpPr>
        <p:spPr>
          <a:xfrm>
            <a:off x="7408070" y="2373284"/>
            <a:ext cx="3267075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>
              <a:buNone/>
            </a:pPr>
            <a:r>
              <a:rPr lang="ro-MD" sz="1100" kern="1200" dirty="0">
                <a:solidFill>
                  <a:srgbClr val="C00000"/>
                </a:solidFill>
                <a:effectLst/>
                <a:latin typeface="Arial" panose="020B0604020202020204" pitchFamily="34" charset="0"/>
                <a:ea typeface="Cambria" panose="02040503050406030204" pitchFamily="18" charset="0"/>
              </a:rPr>
              <a:t>F</a:t>
            </a:r>
            <a:r>
              <a:rPr lang="en-US" sz="1100" kern="1200" dirty="0">
                <a:solidFill>
                  <a:srgbClr val="C00000"/>
                </a:solidFill>
                <a:effectLst/>
                <a:latin typeface="Arial" panose="020B0604020202020204" pitchFamily="34" charset="0"/>
                <a:ea typeface="Cambria" panose="02040503050406030204" pitchFamily="18" charset="0"/>
              </a:rPr>
              <a:t>ig. </a:t>
            </a:r>
            <a:r>
              <a:rPr lang="ro-MD" sz="1100" kern="1200" dirty="0">
                <a:solidFill>
                  <a:srgbClr val="C00000"/>
                </a:solidFill>
                <a:effectLst/>
                <a:latin typeface="Arial" panose="020B0604020202020204" pitchFamily="34" charset="0"/>
                <a:ea typeface="Cambria" panose="02040503050406030204" pitchFamily="18" charset="0"/>
              </a:rPr>
              <a:t>2</a:t>
            </a:r>
            <a:r>
              <a:rPr lang="en-US" sz="1100" kern="1200" dirty="0">
                <a:solidFill>
                  <a:srgbClr val="C00000"/>
                </a:solidFill>
                <a:effectLst/>
                <a:latin typeface="Arial" panose="020B0604020202020204" pitchFamily="34" charset="0"/>
                <a:ea typeface="Cambria" panose="02040503050406030204" pitchFamily="18" charset="0"/>
              </a:rPr>
              <a:t>. Fresh biomass of durum wheat seed roots after an accelerated aging test, mg</a:t>
            </a:r>
            <a:r>
              <a:rPr lang="ru-RU" sz="1100" kern="1200" dirty="0">
                <a:solidFill>
                  <a:srgbClr val="C00000"/>
                </a:solidFill>
                <a:effectLst/>
                <a:latin typeface="Arial" panose="020B0604020202020204" pitchFamily="34" charset="0"/>
                <a:ea typeface="Cambria" panose="02040503050406030204" pitchFamily="18" charset="0"/>
              </a:rPr>
              <a:t>. </a:t>
            </a:r>
            <a:r>
              <a:rPr lang="en-US" sz="1100" kern="1200" dirty="0">
                <a:solidFill>
                  <a:srgbClr val="C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The symbols are the same as those in Fig. 1</a:t>
            </a:r>
            <a:r>
              <a:rPr lang="ru-RU" sz="1100" b="1" kern="1200" dirty="0">
                <a:solidFill>
                  <a:srgbClr val="C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.</a:t>
            </a:r>
            <a:endParaRPr lang="ru-RU" sz="1200" b="1" dirty="0">
              <a:solidFill>
                <a:srgbClr val="C0000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B0065D65-66D0-6391-613F-051480FB69F7}"/>
              </a:ext>
            </a:extLst>
          </p:cNvPr>
          <p:cNvSpPr txBox="1"/>
          <p:nvPr/>
        </p:nvSpPr>
        <p:spPr>
          <a:xfrm>
            <a:off x="3948409" y="2383413"/>
            <a:ext cx="3889703" cy="9387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en-US" sz="1100" kern="1200" dirty="0">
                <a:solidFill>
                  <a:srgbClr val="C00000"/>
                </a:solidFill>
                <a:effectLst/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Fig. </a:t>
            </a:r>
            <a:r>
              <a:rPr lang="ro-RO" sz="1100" kern="1200" dirty="0">
                <a:solidFill>
                  <a:srgbClr val="C00000"/>
                </a:solidFill>
                <a:effectLst/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1</a:t>
            </a:r>
            <a:r>
              <a:rPr lang="en-US" sz="1100" kern="1200" dirty="0">
                <a:solidFill>
                  <a:srgbClr val="C00000"/>
                </a:solidFill>
                <a:effectLst/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. Germination rate of durum wheat seeds after accelerated aging, %. 1 – control; 2 – accelerated seed aging. Genotypes: I – </a:t>
            </a:r>
            <a:r>
              <a:rPr lang="en-US" sz="1100" i="1" kern="1200" dirty="0">
                <a:solidFill>
                  <a:srgbClr val="C00000"/>
                </a:solidFill>
                <a:effectLst/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Sofidurum</a:t>
            </a:r>
            <a:r>
              <a:rPr lang="en-US" sz="1100" kern="1200" dirty="0">
                <a:solidFill>
                  <a:srgbClr val="C00000"/>
                </a:solidFill>
                <a:effectLst/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; II – </a:t>
            </a:r>
            <a:r>
              <a:rPr lang="en-US" sz="1100" i="1" kern="1200" dirty="0">
                <a:solidFill>
                  <a:srgbClr val="C00000"/>
                </a:solidFill>
                <a:effectLst/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Nastea</a:t>
            </a:r>
            <a:r>
              <a:rPr lang="en-US" sz="1100" kern="1200" dirty="0">
                <a:solidFill>
                  <a:srgbClr val="C00000"/>
                </a:solidFill>
                <a:effectLst/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; III – </a:t>
            </a:r>
            <a:r>
              <a:rPr lang="en-US" sz="1100" i="1" kern="1200" dirty="0">
                <a:solidFill>
                  <a:srgbClr val="C00000"/>
                </a:solidFill>
                <a:effectLst/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Auriu 35</a:t>
            </a:r>
            <a:r>
              <a:rPr lang="en-US" sz="1100" kern="1200" dirty="0">
                <a:solidFill>
                  <a:srgbClr val="C00000"/>
                </a:solidFill>
                <a:effectLst/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;</a:t>
            </a:r>
            <a:r>
              <a:rPr lang="ro-RO" sz="1100" kern="1200" dirty="0">
                <a:solidFill>
                  <a:srgbClr val="C00000"/>
                </a:solidFill>
                <a:effectLst/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1100" kern="1200" dirty="0">
                <a:solidFill>
                  <a:srgbClr val="C00000"/>
                </a:solidFill>
                <a:effectLst/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 IV – </a:t>
            </a:r>
            <a:r>
              <a:rPr lang="en-US" sz="1100" i="1" kern="1200" dirty="0">
                <a:solidFill>
                  <a:srgbClr val="C00000"/>
                </a:solidFill>
                <a:effectLst/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Auriu 36</a:t>
            </a:r>
            <a:r>
              <a:rPr lang="en-US" sz="1100" kern="1200" dirty="0">
                <a:solidFill>
                  <a:srgbClr val="C00000"/>
                </a:solidFill>
                <a:effectLst/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; V – </a:t>
            </a:r>
            <a:r>
              <a:rPr lang="en-US" sz="1100" i="1" kern="1200" dirty="0">
                <a:solidFill>
                  <a:srgbClr val="C00000"/>
                </a:solidFill>
                <a:effectLst/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Auriu 37</a:t>
            </a:r>
            <a:r>
              <a:rPr lang="en-US" sz="1100" kern="1200" dirty="0">
                <a:solidFill>
                  <a:srgbClr val="C00000"/>
                </a:solidFill>
                <a:effectLst/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; VI – </a:t>
            </a:r>
            <a:r>
              <a:rPr lang="en-US" sz="1100" i="1" kern="1200" dirty="0">
                <a:solidFill>
                  <a:srgbClr val="C00000"/>
                </a:solidFill>
                <a:effectLst/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CC1</a:t>
            </a:r>
            <a:r>
              <a:rPr lang="en-US" sz="1100" kern="1200" dirty="0">
                <a:solidFill>
                  <a:srgbClr val="C00000"/>
                </a:solidFill>
                <a:effectLst/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; VII – </a:t>
            </a:r>
            <a:r>
              <a:rPr lang="en-US" sz="1100" i="1" kern="1200" dirty="0">
                <a:solidFill>
                  <a:srgbClr val="C00000"/>
                </a:solidFill>
                <a:effectLst/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CC2</a:t>
            </a:r>
            <a:r>
              <a:rPr lang="en-US" sz="1100" kern="1200" dirty="0">
                <a:solidFill>
                  <a:srgbClr val="C00000"/>
                </a:solidFill>
                <a:effectLst/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; VIII – </a:t>
            </a:r>
            <a:r>
              <a:rPr lang="en-US" sz="1100" i="1" kern="1200" dirty="0">
                <a:solidFill>
                  <a:srgbClr val="C00000"/>
                </a:solidFill>
                <a:effectLst/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CC3</a:t>
            </a:r>
            <a:r>
              <a:rPr lang="en-US" sz="1100" kern="1200" dirty="0">
                <a:solidFill>
                  <a:srgbClr val="C00000"/>
                </a:solidFill>
                <a:effectLst/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; IX – </a:t>
            </a:r>
            <a:r>
              <a:rPr lang="en-US" sz="1100" i="1" kern="1200" dirty="0">
                <a:solidFill>
                  <a:srgbClr val="C00000"/>
                </a:solidFill>
                <a:effectLst/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CC4</a:t>
            </a:r>
            <a:r>
              <a:rPr lang="en-US" sz="1100" kern="1200" dirty="0">
                <a:solidFill>
                  <a:srgbClr val="C00000"/>
                </a:solidFill>
                <a:effectLst/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; X – </a:t>
            </a:r>
            <a:r>
              <a:rPr lang="en-US" sz="1100" i="1" kern="1200" dirty="0">
                <a:solidFill>
                  <a:srgbClr val="C00000"/>
                </a:solidFill>
                <a:effectLst/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CC5</a:t>
            </a:r>
            <a:r>
              <a:rPr lang="en-US" sz="1100" kern="1200" dirty="0">
                <a:solidFill>
                  <a:srgbClr val="C00000"/>
                </a:solidFill>
                <a:effectLst/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.</a:t>
            </a:r>
            <a:r>
              <a:rPr lang="ru-RU" sz="1100" dirty="0">
                <a:solidFill>
                  <a:srgbClr val="C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 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A0D9C25A-DD72-41E5-F7C8-487AE604CF94}"/>
              </a:ext>
            </a:extLst>
          </p:cNvPr>
          <p:cNvSpPr txBox="1"/>
          <p:nvPr/>
        </p:nvSpPr>
        <p:spPr>
          <a:xfrm>
            <a:off x="1410216" y="5710360"/>
            <a:ext cx="904568" cy="280013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12700">
            <a:solidFill>
              <a:srgbClr val="0070C0"/>
            </a:solidFill>
          </a:ln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  <a:buNone/>
            </a:pPr>
            <a:r>
              <a:rPr lang="ro-RO" sz="1200" b="1" kern="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RESULTS</a:t>
            </a:r>
            <a:endParaRPr lang="ru-RU" sz="1200" b="1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B9E4621B-B66F-0E12-5B25-B0D987D22062}"/>
              </a:ext>
            </a:extLst>
          </p:cNvPr>
          <p:cNvSpPr txBox="1"/>
          <p:nvPr/>
        </p:nvSpPr>
        <p:spPr>
          <a:xfrm>
            <a:off x="83633" y="5970296"/>
            <a:ext cx="3830926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o-RO" sz="1200" dirty="0">
                <a:effectLst/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     </a:t>
            </a:r>
            <a:r>
              <a:rPr lang="en-US" sz="1200" dirty="0">
                <a:effectLst/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Following the seed AA test, all durum wheat</a:t>
            </a:r>
            <a:r>
              <a:rPr lang="ro-RO" sz="1200" dirty="0">
                <a:effectLst/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US" sz="1200" dirty="0">
                <a:effectLst/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 genotypes showed a decrease in morphophysiological parameters such as GE and G rate compared with the control (seeds from the most recent propagation). The </a:t>
            </a:r>
            <a:endParaRPr lang="ru-RU" sz="1200" dirty="0"/>
          </a:p>
        </p:txBody>
      </p:sp>
    </p:spTree>
    <p:extLst>
      <p:ext uri="{BB962C8B-B14F-4D97-AF65-F5344CB8AC3E}">
        <p14:creationId xmlns:p14="http://schemas.microsoft.com/office/powerpoint/2010/main" val="3011394615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459</TotalTime>
  <Words>840</Words>
  <Application>Microsoft Office PowerPoint</Application>
  <PresentationFormat>Произвольный</PresentationFormat>
  <Paragraphs>27</Paragraphs>
  <Slides>1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Times New Roman</vt:lpstr>
      <vt:lpstr>Тема Office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Пользователь</dc:creator>
  <cp:lastModifiedBy>Пользователь</cp:lastModifiedBy>
  <cp:revision>15</cp:revision>
  <cp:lastPrinted>2026-09-14T10:03:26Z</cp:lastPrinted>
  <dcterms:created xsi:type="dcterms:W3CDTF">2026-09-13T13:52:21Z</dcterms:created>
  <dcterms:modified xsi:type="dcterms:W3CDTF">2026-09-15T18:40:38Z</dcterms:modified>
</cp:coreProperties>
</file>