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3"/>
  </p:notesMasterIdLst>
  <p:sldIdLst>
    <p:sldId id="258" r:id="rId2"/>
  </p:sldIdLst>
  <p:sldSz cx="12192000" cy="6858000"/>
  <p:notesSz cx="9144000" cy="6858000"/>
  <p:defaultTextStyle>
    <a:defPPr>
      <a:defRPr lang="en-US"/>
    </a:defPPr>
    <a:lvl1pPr marL="0" algn="l" defTabSz="94572" rtl="0" eaLnBrk="1" latinLnBrk="0" hangingPunct="1">
      <a:defRPr sz="372" kern="1200">
        <a:solidFill>
          <a:schemeClr val="tx1"/>
        </a:solidFill>
        <a:latin typeface="+mn-lt"/>
        <a:ea typeface="+mn-ea"/>
        <a:cs typeface="+mn-cs"/>
      </a:defRPr>
    </a:lvl1pPr>
    <a:lvl2pPr marL="94572" algn="l" defTabSz="94572" rtl="0" eaLnBrk="1" latinLnBrk="0" hangingPunct="1">
      <a:defRPr sz="372" kern="1200">
        <a:solidFill>
          <a:schemeClr val="tx1"/>
        </a:solidFill>
        <a:latin typeface="+mn-lt"/>
        <a:ea typeface="+mn-ea"/>
        <a:cs typeface="+mn-cs"/>
      </a:defRPr>
    </a:lvl2pPr>
    <a:lvl3pPr marL="189143" algn="l" defTabSz="94572" rtl="0" eaLnBrk="1" latinLnBrk="0" hangingPunct="1">
      <a:defRPr sz="372" kern="1200">
        <a:solidFill>
          <a:schemeClr val="tx1"/>
        </a:solidFill>
        <a:latin typeface="+mn-lt"/>
        <a:ea typeface="+mn-ea"/>
        <a:cs typeface="+mn-cs"/>
      </a:defRPr>
    </a:lvl3pPr>
    <a:lvl4pPr marL="283714" algn="l" defTabSz="94572" rtl="0" eaLnBrk="1" latinLnBrk="0" hangingPunct="1">
      <a:defRPr sz="372" kern="1200">
        <a:solidFill>
          <a:schemeClr val="tx1"/>
        </a:solidFill>
        <a:latin typeface="+mn-lt"/>
        <a:ea typeface="+mn-ea"/>
        <a:cs typeface="+mn-cs"/>
      </a:defRPr>
    </a:lvl4pPr>
    <a:lvl5pPr marL="378286" algn="l" defTabSz="94572" rtl="0" eaLnBrk="1" latinLnBrk="0" hangingPunct="1">
      <a:defRPr sz="372" kern="1200">
        <a:solidFill>
          <a:schemeClr val="tx1"/>
        </a:solidFill>
        <a:latin typeface="+mn-lt"/>
        <a:ea typeface="+mn-ea"/>
        <a:cs typeface="+mn-cs"/>
      </a:defRPr>
    </a:lvl5pPr>
    <a:lvl6pPr marL="472857" algn="l" defTabSz="94572" rtl="0" eaLnBrk="1" latinLnBrk="0" hangingPunct="1">
      <a:defRPr sz="372" kern="1200">
        <a:solidFill>
          <a:schemeClr val="tx1"/>
        </a:solidFill>
        <a:latin typeface="+mn-lt"/>
        <a:ea typeface="+mn-ea"/>
        <a:cs typeface="+mn-cs"/>
      </a:defRPr>
    </a:lvl6pPr>
    <a:lvl7pPr marL="567428" algn="l" defTabSz="94572" rtl="0" eaLnBrk="1" latinLnBrk="0" hangingPunct="1">
      <a:defRPr sz="372" kern="1200">
        <a:solidFill>
          <a:schemeClr val="tx1"/>
        </a:solidFill>
        <a:latin typeface="+mn-lt"/>
        <a:ea typeface="+mn-ea"/>
        <a:cs typeface="+mn-cs"/>
      </a:defRPr>
    </a:lvl7pPr>
    <a:lvl8pPr marL="661999" algn="l" defTabSz="94572" rtl="0" eaLnBrk="1" latinLnBrk="0" hangingPunct="1">
      <a:defRPr sz="372" kern="1200">
        <a:solidFill>
          <a:schemeClr val="tx1"/>
        </a:solidFill>
        <a:latin typeface="+mn-lt"/>
        <a:ea typeface="+mn-ea"/>
        <a:cs typeface="+mn-cs"/>
      </a:defRPr>
    </a:lvl8pPr>
    <a:lvl9pPr marL="756571" algn="l" defTabSz="94572" rtl="0" eaLnBrk="1" latinLnBrk="0" hangingPunct="1">
      <a:defRPr sz="372"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20F7"/>
    <a:srgbClr val="1777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2" autoAdjust="0"/>
    <p:restoredTop sz="90985" autoAdjust="0"/>
  </p:normalViewPr>
  <p:slideViewPr>
    <p:cSldViewPr snapToGrid="0">
      <p:cViewPr varScale="1">
        <p:scale>
          <a:sx n="99" d="100"/>
          <a:sy n="99" d="100"/>
        </p:scale>
        <p:origin x="72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____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solidFill>
          <a:sysClr val="windowText" lastClr="000000">
            <a:lumMod val="95000"/>
            <a:lumOff val="5000"/>
          </a:sysClr>
        </a:solidFill>
        <a:ln>
          <a:noFill/>
        </a:ln>
        <a:effectLst/>
        <a:sp3d/>
      </c:spPr>
    </c:floor>
    <c:sideWall>
      <c:thickness val="0"/>
      <c:spPr>
        <a:solidFill>
          <a:sysClr val="window" lastClr="FFFFFF"/>
        </a:solidFill>
        <a:ln>
          <a:solidFill>
            <a:sysClr val="windowText" lastClr="000000">
              <a:lumMod val="85000"/>
              <a:lumOff val="15000"/>
            </a:sysClr>
          </a:solidFill>
        </a:ln>
        <a:effectLst/>
        <a:sp3d>
          <a:contourClr>
            <a:sysClr val="windowText" lastClr="000000">
              <a:lumMod val="85000"/>
              <a:lumOff val="15000"/>
            </a:sysClr>
          </a:contourClr>
        </a:sp3d>
      </c:spPr>
    </c:sideWall>
    <c:backWall>
      <c:thickness val="0"/>
      <c:spPr>
        <a:solidFill>
          <a:sysClr val="window" lastClr="FFFFFF"/>
        </a:solidFill>
        <a:ln>
          <a:solidFill>
            <a:sysClr val="windowText" lastClr="000000">
              <a:lumMod val="85000"/>
              <a:lumOff val="15000"/>
            </a:sysClr>
          </a:solidFill>
        </a:ln>
        <a:effectLst/>
        <a:sp3d>
          <a:contourClr>
            <a:sysClr val="windowText" lastClr="000000">
              <a:lumMod val="85000"/>
              <a:lumOff val="15000"/>
            </a:sysClr>
          </a:contourClr>
        </a:sp3d>
      </c:spPr>
    </c:backWall>
    <c:plotArea>
      <c:layout>
        <c:manualLayout>
          <c:layoutTarget val="inner"/>
          <c:xMode val="edge"/>
          <c:yMode val="edge"/>
          <c:x val="0.11992099695233421"/>
          <c:y val="4.0543517498171304E-2"/>
          <c:w val="0.85932428668913152"/>
          <c:h val="0.7978812140049456"/>
        </c:manualLayout>
      </c:layout>
      <c:bar3DChart>
        <c:barDir val="col"/>
        <c:grouping val="clustered"/>
        <c:varyColors val="0"/>
        <c:ser>
          <c:idx val="0"/>
          <c:order val="0"/>
          <c:spPr>
            <a:solidFill>
              <a:srgbClr val="1520F7"/>
            </a:solidFill>
            <a:ln>
              <a:solidFill>
                <a:sysClr val="window" lastClr="FFFFFF"/>
              </a:solidFill>
            </a:ln>
            <a:effectLst/>
            <a:sp3d>
              <a:contourClr>
                <a:sysClr val="window" lastClr="FFFFFF"/>
              </a:contourClr>
            </a:sp3d>
          </c:spPr>
          <c:invertIfNegative val="0"/>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layout>
                <c:manualLayout>
                  <c:x val="3.2118292429718473E-3"/>
                  <c:y val="-4.448197911984416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layout>
                <c:manualLayout>
                  <c:x val="1.4508620013021019E-3"/>
                  <c:y val="-3.387969073372642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delete val="1"/>
              <c:extLst>
                <c:ext xmlns:c15="http://schemas.microsoft.com/office/drawing/2012/chart" uri="{CE6537A1-D6FC-4f65-9D91-7224C49458BB}"/>
              </c:extLst>
            </c:dLbl>
            <c:dLbl>
              <c:idx val="9"/>
              <c:layout>
                <c:manualLayout>
                  <c:x val="4.4042524619176951E-3"/>
                  <c:y val="-3.086976928035328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4"/>
              <c:delete val="1"/>
              <c:extLst>
                <c:ext xmlns:c15="http://schemas.microsoft.com/office/drawing/2012/chart" uri="{CE6537A1-D6FC-4f65-9D91-7224C49458BB}"/>
              </c:extLst>
            </c:dLbl>
            <c:dLbl>
              <c:idx val="15"/>
              <c:delete val="1"/>
              <c:extLst>
                <c:ext xmlns:c15="http://schemas.microsoft.com/office/drawing/2012/chart" uri="{CE6537A1-D6FC-4f65-9D91-7224C49458BB}"/>
              </c:extLst>
            </c:dLbl>
            <c:dLbl>
              <c:idx val="16"/>
              <c:layout>
                <c:manualLayout>
                  <c:x val="-4.2790108864495836E-3"/>
                  <c:y val="-5.7928853137568827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17"/>
              <c:layout>
                <c:manualLayout>
                  <c:x val="1.2326219153035131E-2"/>
                  <c:y val="3.094419930493180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8"/>
              <c:delete val="1"/>
              <c:extLst>
                <c:ext xmlns:c15="http://schemas.microsoft.com/office/drawing/2012/chart" uri="{CE6537A1-D6FC-4f65-9D91-7224C49458BB}"/>
              </c:extLst>
            </c:dLbl>
            <c:dLbl>
              <c:idx val="19"/>
              <c:delete val="1"/>
              <c:extLst>
                <c:ext xmlns:c15="http://schemas.microsoft.com/office/drawing/2012/chart" uri="{CE6537A1-D6FC-4f65-9D91-7224C49458BB}"/>
              </c:extLst>
            </c:dLbl>
            <c:dLbl>
              <c:idx val="20"/>
              <c:delete val="1"/>
              <c:extLst>
                <c:ext xmlns:c15="http://schemas.microsoft.com/office/drawing/2012/chart" uri="{CE6537A1-D6FC-4f65-9D91-7224C49458BB}"/>
              </c:extLst>
            </c:dLbl>
            <c:dLbl>
              <c:idx val="21"/>
              <c:delete val="1"/>
              <c:extLst>
                <c:ext xmlns:c15="http://schemas.microsoft.com/office/drawing/2012/chart" uri="{CE6537A1-D6FC-4f65-9D91-7224C49458BB}"/>
              </c:extLst>
            </c:dLbl>
            <c:dLbl>
              <c:idx val="22"/>
              <c:layout>
                <c:manualLayout>
                  <c:x val="0"/>
                  <c:y val="4.208329221519186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3"/>
              <c:delete val="1"/>
              <c:extLst>
                <c:ext xmlns:c15="http://schemas.microsoft.com/office/drawing/2012/chart" uri="{CE6537A1-D6FC-4f65-9D91-7224C49458BB}"/>
              </c:extLst>
            </c:dLbl>
            <c:dLbl>
              <c:idx val="24"/>
              <c:layout>
                <c:manualLayout>
                  <c:x val="-3.4034689684968658E-3"/>
                  <c:y val="-5.9406918553766364E-3"/>
                </c:manualLayout>
              </c:layout>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Лист1!$A$4:$A$28</c:f>
              <c:numCache>
                <c:formatCode>General</c:formatCode>
                <c:ptCount val="25"/>
                <c:pt idx="0">
                  <c:v>1.2649999999999999</c:v>
                </c:pt>
                <c:pt idx="1">
                  <c:v>0.88800000000000001</c:v>
                </c:pt>
                <c:pt idx="2">
                  <c:v>1.8220000000000001</c:v>
                </c:pt>
                <c:pt idx="3">
                  <c:v>1.0740000000000001</c:v>
                </c:pt>
                <c:pt idx="4">
                  <c:v>1.151</c:v>
                </c:pt>
                <c:pt idx="5">
                  <c:v>1.0009999999999999</c:v>
                </c:pt>
                <c:pt idx="6">
                  <c:v>0.77800000000000002</c:v>
                </c:pt>
                <c:pt idx="7">
                  <c:v>1.81</c:v>
                </c:pt>
                <c:pt idx="8">
                  <c:v>1.516</c:v>
                </c:pt>
                <c:pt idx="9">
                  <c:v>1.45</c:v>
                </c:pt>
                <c:pt idx="10">
                  <c:v>1.024</c:v>
                </c:pt>
                <c:pt idx="11">
                  <c:v>0.67300000000000004</c:v>
                </c:pt>
                <c:pt idx="12">
                  <c:v>1.2549999999999999</c:v>
                </c:pt>
                <c:pt idx="13">
                  <c:v>0.95699999999999996</c:v>
                </c:pt>
                <c:pt idx="14">
                  <c:v>1.1259999999999999</c:v>
                </c:pt>
                <c:pt idx="15">
                  <c:v>1.2450000000000001</c:v>
                </c:pt>
                <c:pt idx="16">
                  <c:v>1.6319999999999999</c:v>
                </c:pt>
                <c:pt idx="17">
                  <c:v>1.629</c:v>
                </c:pt>
                <c:pt idx="18">
                  <c:v>1.119</c:v>
                </c:pt>
                <c:pt idx="19">
                  <c:v>1.0329999999999999</c:v>
                </c:pt>
                <c:pt idx="20">
                  <c:v>0.77100000000000002</c:v>
                </c:pt>
                <c:pt idx="21">
                  <c:v>0.84099999999999997</c:v>
                </c:pt>
                <c:pt idx="22">
                  <c:v>2.8340000000000001</c:v>
                </c:pt>
                <c:pt idx="23">
                  <c:v>1.25</c:v>
                </c:pt>
                <c:pt idx="24">
                  <c:v>1.4239999999999999</c:v>
                </c:pt>
              </c:numCache>
            </c:numRef>
          </c:val>
        </c:ser>
        <c:dLbls>
          <c:showLegendKey val="0"/>
          <c:showVal val="1"/>
          <c:showCatName val="0"/>
          <c:showSerName val="0"/>
          <c:showPercent val="0"/>
          <c:showBubbleSize val="0"/>
        </c:dLbls>
        <c:gapWidth val="150"/>
        <c:shape val="box"/>
        <c:axId val="2045119888"/>
        <c:axId val="2045125872"/>
        <c:axId val="0"/>
      </c:bar3DChart>
      <c:catAx>
        <c:axId val="2045119888"/>
        <c:scaling>
          <c:orientation val="minMax"/>
        </c:scaling>
        <c:delete val="0"/>
        <c:axPos val="b"/>
        <c:title>
          <c:tx>
            <c:rich>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ro-RO" sz="800" b="1" dirty="0" smtClean="0">
                    <a:solidFill>
                      <a:schemeClr val="tx1"/>
                    </a:solidFill>
                    <a:latin typeface="Times New Roman" panose="02020603050405020304" pitchFamily="18" charset="0"/>
                    <a:cs typeface="Times New Roman" panose="02020603050405020304" pitchFamily="18" charset="0"/>
                  </a:rPr>
                  <a:t>Hybrids </a:t>
                </a:r>
                <a:r>
                  <a:rPr lang="ro-RO" sz="800" b="1" dirty="0" smtClean="0">
                    <a:solidFill>
                      <a:sysClr val="windowText" lastClr="000000"/>
                    </a:solidFill>
                    <a:latin typeface="Times New Roman" panose="02020603050405020304" pitchFamily="18" charset="0"/>
                    <a:cs typeface="Times New Roman" panose="02020603050405020304" pitchFamily="18" charset="0"/>
                  </a:rPr>
                  <a:t>F7-F8</a:t>
                </a:r>
                <a:endParaRPr lang="ru-RU" sz="800" b="1" dirty="0">
                  <a:solidFill>
                    <a:sysClr val="windowText" lastClr="000000"/>
                  </a:solidFill>
                  <a:latin typeface="Times New Roman" panose="02020603050405020304" pitchFamily="18" charset="0"/>
                  <a:cs typeface="Times New Roman" panose="02020603050405020304" pitchFamily="18" charset="0"/>
                </a:endParaRPr>
              </a:p>
            </c:rich>
          </c:tx>
          <c:layout>
            <c:manualLayout>
              <c:xMode val="edge"/>
              <c:yMode val="edge"/>
              <c:x val="0.45993297729097199"/>
              <c:y val="0.90171484780922995"/>
            </c:manualLayout>
          </c:layout>
          <c:overlay val="0"/>
          <c:spPr>
            <a:solidFill>
              <a:sysClr val="window" lastClr="FFFFFF"/>
            </a:solidFill>
            <a:ln>
              <a:solidFill>
                <a:srgbClr val="1520F7"/>
              </a:solid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ru-RU"/>
            </a:p>
          </c:txPr>
        </c:title>
        <c:majorTickMark val="none"/>
        <c:minorTickMark val="none"/>
        <c:tickLblPos val="nextTo"/>
        <c:spPr>
          <a:noFill/>
          <a:ln>
            <a:noFill/>
          </a:ln>
          <a:effectLst/>
        </c:spPr>
        <c:txPr>
          <a:bodyPr rot="-60000000" spcFirstLastPara="1" vertOverflow="ellipsis" vert="horz" wrap="square" anchor="ctr" anchorCtr="1"/>
          <a:lstStyle/>
          <a:p>
            <a:pPr>
              <a:defRPr sz="8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crossAx val="2045125872"/>
        <c:crosses val="autoZero"/>
        <c:auto val="1"/>
        <c:lblAlgn val="ctr"/>
        <c:lblOffset val="100"/>
        <c:noMultiLvlLbl val="0"/>
      </c:catAx>
      <c:valAx>
        <c:axId val="2045125872"/>
        <c:scaling>
          <c:orientation val="minMax"/>
        </c:scaling>
        <c:delete val="0"/>
        <c:axPos val="l"/>
        <c:majorGridlines>
          <c:spPr>
            <a:ln w="9525" cap="flat" cmpd="sng" algn="ctr">
              <a:solidFill>
                <a:sysClr val="windowText" lastClr="000000">
                  <a:lumMod val="85000"/>
                  <a:lumOff val="15000"/>
                </a:sys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ro-MD" sz="900" b="1" dirty="0" smtClean="0">
                    <a:solidFill>
                      <a:schemeClr val="tx1"/>
                    </a:solidFill>
                    <a:latin typeface="Times New Roman" panose="02020603050405020304" pitchFamily="18" charset="0"/>
                    <a:cs typeface="Times New Roman" panose="02020603050405020304" pitchFamily="18" charset="0"/>
                  </a:rPr>
                  <a:t>Essential oil content, % dry matter</a:t>
                </a:r>
                <a:r>
                  <a:rPr lang="ro-MD" sz="900" b="1" baseline="0" dirty="0" smtClean="0">
                    <a:solidFill>
                      <a:schemeClr val="tx1"/>
                    </a:solidFill>
                    <a:latin typeface="Times New Roman" panose="02020603050405020304" pitchFamily="18" charset="0"/>
                    <a:cs typeface="Times New Roman" panose="02020603050405020304" pitchFamily="18" charset="0"/>
                  </a:rPr>
                  <a:t>.</a:t>
                </a:r>
                <a:endParaRPr lang="ru-RU" sz="900" b="1" dirty="0">
                  <a:solidFill>
                    <a:schemeClr val="tx1"/>
                  </a:solidFill>
                  <a:latin typeface="Times New Roman" panose="02020603050405020304" pitchFamily="18" charset="0"/>
                  <a:cs typeface="Times New Roman" panose="02020603050405020304" pitchFamily="18" charset="0"/>
                </a:endParaRPr>
              </a:p>
            </c:rich>
          </c:tx>
          <c:layout>
            <c:manualLayout>
              <c:xMode val="edge"/>
              <c:yMode val="edge"/>
              <c:x val="1.6514019394716938E-2"/>
              <c:y val="0.16227900757688307"/>
            </c:manualLayout>
          </c:layout>
          <c:overlay val="0"/>
          <c:spPr>
            <a:solidFill>
              <a:sysClr val="window" lastClr="FFFFFF"/>
            </a:solidFill>
            <a:ln>
              <a:solidFill>
                <a:srgbClr val="1520F7"/>
              </a:solidFill>
            </a:ln>
            <a:effectLst/>
          </c:spPr>
          <c:txPr>
            <a:bodyPr rot="-5400000" spcFirstLastPara="1" vertOverflow="ellipsis" vert="horz" wrap="square" anchor="ctr" anchorCtr="1"/>
            <a:lstStyle/>
            <a:p>
              <a:pPr>
                <a:defRPr sz="9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crossAx val="2045119888"/>
        <c:crosses val="autoZero"/>
        <c:crossBetween val="between"/>
      </c:valAx>
      <c:spPr>
        <a:solidFill>
          <a:sysClr val="window" lastClr="FFFFFF"/>
        </a:solidFill>
        <a:ln>
          <a:solidFill>
            <a:srgbClr val="1520F7"/>
          </a:solidFill>
        </a:ln>
        <a:effectLst/>
      </c:spPr>
    </c:plotArea>
    <c:plotVisOnly val="1"/>
    <c:dispBlanksAs val="gap"/>
    <c:showDLblsOverMax val="0"/>
  </c:chart>
  <c:spPr>
    <a:gradFill flip="none" rotWithShape="1">
      <a:gsLst>
        <a:gs pos="0">
          <a:srgbClr val="1520F7">
            <a:tint val="66000"/>
            <a:satMod val="160000"/>
          </a:srgbClr>
        </a:gs>
        <a:gs pos="50000">
          <a:srgbClr val="1520F7">
            <a:tint val="44500"/>
            <a:satMod val="160000"/>
          </a:srgbClr>
        </a:gs>
        <a:gs pos="100000">
          <a:srgbClr val="1520F7">
            <a:tint val="23500"/>
            <a:satMod val="160000"/>
          </a:srgbClr>
        </a:gs>
      </a:gsLst>
      <a:lin ang="16200000" scaled="1"/>
      <a:tileRect/>
    </a:gradFill>
    <a:ln w="9525" cap="flat" cmpd="sng" algn="ctr">
      <a:solidFill>
        <a:srgbClr val="1520F7"/>
      </a:solidFill>
      <a:round/>
    </a:ln>
    <a:effectLst/>
  </c:spPr>
  <c:txPr>
    <a:bodyPr/>
    <a:lstStyle/>
    <a:p>
      <a:pPr>
        <a:defRPr/>
      </a:pPr>
      <a:endParaRPr lang="ru-RU"/>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1CB9B356-D332-4F59-A07D-E5F09C86B24F}" type="datetimeFigureOut">
              <a:rPr lang="ru-RU" smtClean="0"/>
              <a:t>11.09.2026</a:t>
            </a:fld>
            <a:endParaRPr lang="ru-RU"/>
          </a:p>
        </p:txBody>
      </p:sp>
      <p:sp>
        <p:nvSpPr>
          <p:cNvPr id="4" name="Образ слайда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0E72247E-4CF5-4E87-965F-A30AABECD6A3}" type="slidenum">
              <a:rPr lang="ru-RU" smtClean="0"/>
              <a:t>‹#›</a:t>
            </a:fld>
            <a:endParaRPr lang="ru-RU"/>
          </a:p>
        </p:txBody>
      </p:sp>
    </p:spTree>
    <p:extLst>
      <p:ext uri="{BB962C8B-B14F-4D97-AF65-F5344CB8AC3E}">
        <p14:creationId xmlns:p14="http://schemas.microsoft.com/office/powerpoint/2010/main" val="3696094048"/>
      </p:ext>
    </p:extLst>
  </p:cSld>
  <p:clrMap bg1="lt1" tx1="dk1" bg2="lt2" tx2="dk2" accent1="accent1" accent2="accent2" accent3="accent3" accent4="accent4" accent5="accent5" accent6="accent6" hlink="hlink" folHlink="folHlink"/>
  <p:notesStyle>
    <a:lvl1pPr marL="0" algn="l" defTabSz="414772" rtl="0" eaLnBrk="1" latinLnBrk="0" hangingPunct="1">
      <a:defRPr sz="544" kern="1200">
        <a:solidFill>
          <a:schemeClr val="tx1"/>
        </a:solidFill>
        <a:latin typeface="+mn-lt"/>
        <a:ea typeface="+mn-ea"/>
        <a:cs typeface="+mn-cs"/>
      </a:defRPr>
    </a:lvl1pPr>
    <a:lvl2pPr marL="207386" algn="l" defTabSz="414772" rtl="0" eaLnBrk="1" latinLnBrk="0" hangingPunct="1">
      <a:defRPr sz="544" kern="1200">
        <a:solidFill>
          <a:schemeClr val="tx1"/>
        </a:solidFill>
        <a:latin typeface="+mn-lt"/>
        <a:ea typeface="+mn-ea"/>
        <a:cs typeface="+mn-cs"/>
      </a:defRPr>
    </a:lvl2pPr>
    <a:lvl3pPr marL="414772" algn="l" defTabSz="414772" rtl="0" eaLnBrk="1" latinLnBrk="0" hangingPunct="1">
      <a:defRPr sz="544" kern="1200">
        <a:solidFill>
          <a:schemeClr val="tx1"/>
        </a:solidFill>
        <a:latin typeface="+mn-lt"/>
        <a:ea typeface="+mn-ea"/>
        <a:cs typeface="+mn-cs"/>
      </a:defRPr>
    </a:lvl3pPr>
    <a:lvl4pPr marL="622158" algn="l" defTabSz="414772" rtl="0" eaLnBrk="1" latinLnBrk="0" hangingPunct="1">
      <a:defRPr sz="544" kern="1200">
        <a:solidFill>
          <a:schemeClr val="tx1"/>
        </a:solidFill>
        <a:latin typeface="+mn-lt"/>
        <a:ea typeface="+mn-ea"/>
        <a:cs typeface="+mn-cs"/>
      </a:defRPr>
    </a:lvl4pPr>
    <a:lvl5pPr marL="829544" algn="l" defTabSz="414772" rtl="0" eaLnBrk="1" latinLnBrk="0" hangingPunct="1">
      <a:defRPr sz="544" kern="1200">
        <a:solidFill>
          <a:schemeClr val="tx1"/>
        </a:solidFill>
        <a:latin typeface="+mn-lt"/>
        <a:ea typeface="+mn-ea"/>
        <a:cs typeface="+mn-cs"/>
      </a:defRPr>
    </a:lvl5pPr>
    <a:lvl6pPr marL="1036930" algn="l" defTabSz="414772" rtl="0" eaLnBrk="1" latinLnBrk="0" hangingPunct="1">
      <a:defRPr sz="544" kern="1200">
        <a:solidFill>
          <a:schemeClr val="tx1"/>
        </a:solidFill>
        <a:latin typeface="+mn-lt"/>
        <a:ea typeface="+mn-ea"/>
        <a:cs typeface="+mn-cs"/>
      </a:defRPr>
    </a:lvl6pPr>
    <a:lvl7pPr marL="1244316" algn="l" defTabSz="414772" rtl="0" eaLnBrk="1" latinLnBrk="0" hangingPunct="1">
      <a:defRPr sz="544" kern="1200">
        <a:solidFill>
          <a:schemeClr val="tx1"/>
        </a:solidFill>
        <a:latin typeface="+mn-lt"/>
        <a:ea typeface="+mn-ea"/>
        <a:cs typeface="+mn-cs"/>
      </a:defRPr>
    </a:lvl7pPr>
    <a:lvl8pPr marL="1451701" algn="l" defTabSz="414772" rtl="0" eaLnBrk="1" latinLnBrk="0" hangingPunct="1">
      <a:defRPr sz="544" kern="1200">
        <a:solidFill>
          <a:schemeClr val="tx1"/>
        </a:solidFill>
        <a:latin typeface="+mn-lt"/>
        <a:ea typeface="+mn-ea"/>
        <a:cs typeface="+mn-cs"/>
      </a:defRPr>
    </a:lvl8pPr>
    <a:lvl9pPr marL="1659087" algn="l" defTabSz="414772" rtl="0" eaLnBrk="1" latinLnBrk="0" hangingPunct="1">
      <a:defRPr sz="54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E72247E-4CF5-4E87-965F-A30AABECD6A3}" type="slidenum">
              <a:rPr lang="ru-RU" smtClean="0"/>
              <a:t>1</a:t>
            </a:fld>
            <a:endParaRPr lang="ru-RU"/>
          </a:p>
        </p:txBody>
      </p:sp>
    </p:spTree>
    <p:extLst>
      <p:ext uri="{BB962C8B-B14F-4D97-AF65-F5344CB8AC3E}">
        <p14:creationId xmlns:p14="http://schemas.microsoft.com/office/powerpoint/2010/main" val="2950665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12BCBB2-9C95-4568-A35B-154A72ECD64A}" type="datetimeFigureOut">
              <a:rPr lang="ru-RU" smtClean="0"/>
              <a:t>11.09.2026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284697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12BCBB2-9C95-4568-A35B-154A72ECD64A}" type="datetimeFigureOut">
              <a:rPr lang="ru-RU" smtClean="0"/>
              <a:t>11.09.2026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1570493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12BCBB2-9C95-4568-A35B-154A72ECD64A}" type="datetimeFigureOut">
              <a:rPr lang="ru-RU" smtClean="0"/>
              <a:t>11.09.2026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877464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12BCBB2-9C95-4568-A35B-154A72ECD64A}" type="datetimeFigureOut">
              <a:rPr lang="ru-RU" smtClean="0"/>
              <a:t>11.09.2026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3746265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12BCBB2-9C95-4568-A35B-154A72ECD64A}" type="datetimeFigureOut">
              <a:rPr lang="ru-RU" smtClean="0"/>
              <a:t>11.09.2026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972715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12BCBB2-9C95-4568-A35B-154A72ECD64A}" type="datetimeFigureOut">
              <a:rPr lang="ru-RU" smtClean="0"/>
              <a:t>11.09.2026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1800300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BCBB2-9C95-4568-A35B-154A72ECD64A}" type="datetimeFigureOut">
              <a:rPr lang="ru-RU" smtClean="0"/>
              <a:t>11.09.2026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3385997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12BCBB2-9C95-4568-A35B-154A72ECD64A}" type="datetimeFigureOut">
              <a:rPr lang="ru-RU" smtClean="0"/>
              <a:t>11.09.2026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1110181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12BCBB2-9C95-4568-A35B-154A72ECD64A}" type="datetimeFigureOut">
              <a:rPr lang="ru-RU" smtClean="0"/>
              <a:t>11.09.2026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2146362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12BCBB2-9C95-4568-A35B-154A72ECD64A}" type="datetimeFigureOut">
              <a:rPr lang="ru-RU" smtClean="0"/>
              <a:t>11.09.2026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3987356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12BCBB2-9C95-4568-A35B-154A72ECD64A}" type="datetimeFigureOut">
              <a:rPr lang="ru-RU" smtClean="0"/>
              <a:t>11.09.2026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3110834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2BCBB2-9C95-4568-A35B-154A72ECD64A}" type="datetimeFigureOut">
              <a:rPr lang="ru-RU" smtClean="0"/>
              <a:t>11.09.2026</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8DED53-1593-4A63-9867-CC21F10AAD85}" type="slidenum">
              <a:rPr lang="ru-RU" smtClean="0"/>
              <a:t>‹#›</a:t>
            </a:fld>
            <a:endParaRPr lang="ru-RU"/>
          </a:p>
        </p:txBody>
      </p:sp>
    </p:spTree>
    <p:extLst>
      <p:ext uri="{BB962C8B-B14F-4D97-AF65-F5344CB8AC3E}">
        <p14:creationId xmlns:p14="http://schemas.microsoft.com/office/powerpoint/2010/main" val="324935560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B41774D6-C7BE-06F5-5D42-2D6AACC521E6}"/>
              </a:ext>
            </a:extLst>
          </p:cNvPr>
          <p:cNvPicPr>
            <a:picLocks noChangeAspect="1"/>
          </p:cNvPicPr>
          <p:nvPr/>
        </p:nvPicPr>
        <p:blipFill>
          <a:blip r:embed="rId3"/>
          <a:stretch>
            <a:fillRect/>
          </a:stretch>
        </p:blipFill>
        <p:spPr>
          <a:xfrm>
            <a:off x="127391" y="447"/>
            <a:ext cx="1059579" cy="1138187"/>
          </a:xfrm>
          <a:prstGeom prst="rect">
            <a:avLst/>
          </a:prstGeom>
        </p:spPr>
      </p:pic>
      <p:pic>
        <p:nvPicPr>
          <p:cNvPr id="3" name="Рисунок 2">
            <a:extLst>
              <a:ext uri="{FF2B5EF4-FFF2-40B4-BE49-F238E27FC236}">
                <a16:creationId xmlns:a16="http://schemas.microsoft.com/office/drawing/2014/main" xmlns="" id="{E31209CB-909D-3855-C2F0-7F94A35B9349}"/>
              </a:ext>
            </a:extLst>
          </p:cNvPr>
          <p:cNvPicPr>
            <a:picLocks noChangeAspect="1"/>
          </p:cNvPicPr>
          <p:nvPr/>
        </p:nvPicPr>
        <p:blipFill>
          <a:blip r:embed="rId4"/>
          <a:stretch>
            <a:fillRect/>
          </a:stretch>
        </p:blipFill>
        <p:spPr>
          <a:xfrm>
            <a:off x="11024906" y="158227"/>
            <a:ext cx="976320" cy="970388"/>
          </a:xfrm>
          <a:prstGeom prst="rect">
            <a:avLst/>
          </a:prstGeom>
        </p:spPr>
      </p:pic>
      <p:sp>
        <p:nvSpPr>
          <p:cNvPr id="4" name="TextBox 3">
            <a:extLst>
              <a:ext uri="{FF2B5EF4-FFF2-40B4-BE49-F238E27FC236}">
                <a16:creationId xmlns:a16="http://schemas.microsoft.com/office/drawing/2014/main" xmlns="" id="{23ED390D-5CB8-D97A-9E73-BFB8D6E34486}"/>
              </a:ext>
            </a:extLst>
          </p:cNvPr>
          <p:cNvSpPr txBox="1"/>
          <p:nvPr/>
        </p:nvSpPr>
        <p:spPr>
          <a:xfrm>
            <a:off x="1632622" y="68164"/>
            <a:ext cx="8946632" cy="1107852"/>
          </a:xfrm>
          <a:prstGeom prst="rect">
            <a:avLst/>
          </a:prstGeom>
          <a:noFill/>
          <a:ln w="19050">
            <a:solidFill>
              <a:schemeClr val="bg1"/>
            </a:solidFill>
          </a:ln>
        </p:spPr>
        <p:txBody>
          <a:bodyPr wrap="square">
            <a:spAutoFit/>
          </a:bodyPr>
          <a:lstStyle/>
          <a:p>
            <a:pPr algn="ctr" defTabSz="12981545">
              <a:defRPr/>
            </a:pPr>
            <a:r>
              <a:rPr lang="en-US" sz="1600" b="1" dirty="0">
                <a:solidFill>
                  <a:prstClr val="black"/>
                </a:solidFill>
                <a:latin typeface="Times New Roman" panose="02020603050405020304" pitchFamily="18" charset="0"/>
                <a:cs typeface="Times New Roman" panose="02020603050405020304" pitchFamily="18" charset="0"/>
              </a:rPr>
              <a:t>MOLDOVA STATE UNIVERSITY</a:t>
            </a:r>
          </a:p>
          <a:p>
            <a:pPr algn="ctr" defTabSz="12981545">
              <a:tabLst>
                <a:tab pos="3554744" algn="l"/>
              </a:tabLst>
              <a:defRPr/>
            </a:pPr>
            <a:r>
              <a:rPr lang="en-US" sz="12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INSTITUTE OF GENETICS, PHYSIOLOGY AND PLANT PROTECTION</a:t>
            </a:r>
            <a:endParaRPr lang="ro-RO" sz="12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algn="ctr" defTabSz="6489188">
              <a:defRPr/>
            </a:pPr>
            <a:r>
              <a:rPr lang="en-US" sz="1200" b="1" dirty="0">
                <a:solidFill>
                  <a:prstClr val="black"/>
                </a:solidFill>
                <a:latin typeface="Times New Roman" panose="02020603050405020304" pitchFamily="18" charset="0"/>
                <a:cs typeface="Times New Roman" panose="02020603050405020304" pitchFamily="18" charset="0"/>
              </a:rPr>
              <a:t>  Scientific Research Laboratory</a:t>
            </a:r>
            <a:r>
              <a:rPr lang="ro-RO" sz="1200" b="1" dirty="0">
                <a:solidFill>
                  <a:prstClr val="black"/>
                </a:solidFill>
                <a:latin typeface="Times New Roman" panose="02020603050405020304" pitchFamily="18" charset="0"/>
                <a:cs typeface="Times New Roman" panose="02020603050405020304" pitchFamily="18" charset="0"/>
              </a:rPr>
              <a:t> of </a:t>
            </a:r>
            <a:r>
              <a:rPr lang="en-US" sz="1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Aromatic</a:t>
            </a:r>
            <a:r>
              <a:rPr lang="ro-RO" sz="1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and</a:t>
            </a:r>
            <a:r>
              <a:rPr lang="en-US" sz="1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Medi</a:t>
            </a:r>
            <a:r>
              <a:rPr lang="ro-RO" sz="1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a:t>
            </a:r>
            <a:r>
              <a:rPr lang="en-US" sz="1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in</a:t>
            </a:r>
            <a:r>
              <a:rPr lang="ro-RO" sz="1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al</a:t>
            </a:r>
            <a:r>
              <a:rPr lang="en-US" sz="1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ro-RO" sz="1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P</a:t>
            </a:r>
            <a:r>
              <a:rPr lang="en-US" sz="1200" b="1" kern="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lants</a:t>
            </a:r>
            <a:r>
              <a:rPr lang="en-US" sz="1200" b="1" dirty="0">
                <a:solidFill>
                  <a:prstClr val="black"/>
                </a:solidFill>
                <a:latin typeface="Times New Roman" panose="02020603050405020304" pitchFamily="18" charset="0"/>
                <a:cs typeface="Times New Roman" panose="02020603050405020304" pitchFamily="18" charset="0"/>
              </a:rPr>
              <a:t>    </a:t>
            </a:r>
          </a:p>
          <a:p>
            <a:pPr algn="ctr" defTabSz="12981545">
              <a:defRPr/>
            </a:pPr>
            <a:r>
              <a:rPr lang="en-US" sz="1200" b="1" dirty="0">
                <a:solidFill>
                  <a:prstClr val="black"/>
                </a:solidFill>
                <a:latin typeface="Times New Roman" panose="02020603050405020304" pitchFamily="18" charset="0"/>
                <a:cs typeface="Times New Roman" panose="02020603050405020304" pitchFamily="18" charset="0"/>
              </a:rPr>
              <a:t> </a:t>
            </a:r>
            <a:r>
              <a:rPr lang="ro-RO" sz="1200" b="1" kern="100" dirty="0">
                <a:solidFill>
                  <a:prstClr val="black"/>
                </a:solidFill>
                <a:latin typeface="Times New Roman" panose="02020603050405020304" pitchFamily="18" charset="0"/>
                <a:cs typeface="Times New Roman" panose="02020603050405020304" pitchFamily="18" charset="0"/>
              </a:rPr>
              <a:t>60, Alexei Mateevici str., MD2009, Chisinau, Republic of Moldova</a:t>
            </a:r>
          </a:p>
          <a:p>
            <a:pPr algn="ctr" defTabSz="12981545">
              <a:defRPr/>
            </a:pPr>
            <a:r>
              <a:rPr lang="ro-RO" sz="1200" b="1" kern="100" dirty="0">
                <a:solidFill>
                  <a:prstClr val="black"/>
                </a:solidFill>
                <a:latin typeface="Times New Roman" panose="02020603050405020304" pitchFamily="18" charset="0"/>
                <a:cs typeface="Times New Roman" panose="02020603050405020304" pitchFamily="18" charset="0"/>
              </a:rPr>
              <a:t>Tel.: +373 796 53 009; E-mail: ludmila.cotelea@sti.usm.md</a:t>
            </a:r>
            <a:endParaRPr lang="en-US" sz="1200" b="1" dirty="0">
              <a:solidFill>
                <a:prstClr val="black"/>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xmlns="" id="{7E9E44E8-ACC8-59F1-92E2-FB0CD1239DBA}"/>
              </a:ext>
            </a:extLst>
          </p:cNvPr>
          <p:cNvSpPr txBox="1"/>
          <p:nvPr/>
        </p:nvSpPr>
        <p:spPr>
          <a:xfrm>
            <a:off x="440905" y="1184129"/>
            <a:ext cx="11444662" cy="307737"/>
          </a:xfrm>
          <a:prstGeom prst="rect">
            <a:avLst/>
          </a:prstGeom>
          <a:solidFill>
            <a:schemeClr val="bg1"/>
          </a:solidFill>
          <a:ln w="28575">
            <a:solidFill>
              <a:schemeClr val="bg1"/>
            </a:solidFill>
          </a:ln>
        </p:spPr>
        <p:txBody>
          <a:bodyPr wrap="square">
            <a:spAutoFit/>
          </a:bodyPr>
          <a:lstStyle/>
          <a:p>
            <a:pPr indent="-113333" algn="ctr"/>
            <a:r>
              <a:rPr lang="ro-RO" sz="1400" b="1" dirty="0">
                <a:latin typeface="Times New Roman" panose="02020603050405020304" pitchFamily="18" charset="0"/>
                <a:ea typeface="Times New Roman" panose="02020603050405020304" pitchFamily="18" charset="0"/>
              </a:rPr>
              <a:t>RESULTS OBTAINED IN THE EVALUATION OF ESSENTIAL OIL CONTENT AND ITS QUALITY IN F</a:t>
            </a:r>
            <a:r>
              <a:rPr lang="ro-RO" sz="1400" b="1" baseline="-25000" dirty="0">
                <a:latin typeface="Times New Roman" panose="02020603050405020304" pitchFamily="18" charset="0"/>
                <a:ea typeface="Times New Roman" panose="02020603050405020304" pitchFamily="18" charset="0"/>
              </a:rPr>
              <a:t>7</a:t>
            </a:r>
            <a:r>
              <a:rPr lang="ro-RO" sz="1400" b="1" dirty="0">
                <a:latin typeface="Times New Roman" panose="02020603050405020304" pitchFamily="18" charset="0"/>
                <a:ea typeface="Times New Roman" panose="02020603050405020304" pitchFamily="18" charset="0"/>
              </a:rPr>
              <a:t>-F</a:t>
            </a:r>
            <a:r>
              <a:rPr lang="ro-RO" sz="1400" b="1" baseline="-25000" dirty="0">
                <a:latin typeface="Times New Roman" panose="02020603050405020304" pitchFamily="18" charset="0"/>
                <a:ea typeface="Times New Roman" panose="02020603050405020304" pitchFamily="18" charset="0"/>
              </a:rPr>
              <a:t>8</a:t>
            </a:r>
            <a:r>
              <a:rPr lang="ro-RO" sz="1400" b="1" dirty="0">
                <a:latin typeface="Times New Roman" panose="02020603050405020304" pitchFamily="18" charset="0"/>
                <a:ea typeface="Times New Roman" panose="02020603050405020304" pitchFamily="18" charset="0"/>
              </a:rPr>
              <a:t> HYBRIDS OF </a:t>
            </a:r>
            <a:r>
              <a:rPr lang="ro-RO" sz="1400" b="1" i="1" dirty="0">
                <a:latin typeface="Times New Roman" panose="02020603050405020304" pitchFamily="18" charset="0"/>
                <a:ea typeface="Times New Roman" panose="02020603050405020304" pitchFamily="18" charset="0"/>
              </a:rPr>
              <a:t>SALVIA SCLAREA</a:t>
            </a:r>
            <a:endParaRPr lang="ru-RU" sz="1400" dirty="0"/>
          </a:p>
        </p:txBody>
      </p:sp>
      <p:sp>
        <p:nvSpPr>
          <p:cNvPr id="6" name="Прямоугольник 5"/>
          <p:cNvSpPr/>
          <p:nvPr/>
        </p:nvSpPr>
        <p:spPr>
          <a:xfrm>
            <a:off x="3459332" y="1425223"/>
            <a:ext cx="5407808" cy="289951"/>
          </a:xfrm>
          <a:prstGeom prst="rect">
            <a:avLst/>
          </a:prstGeom>
        </p:spPr>
        <p:txBody>
          <a:bodyPr wrap="square">
            <a:spAutoFit/>
          </a:bodyPr>
          <a:lstStyle/>
          <a:p>
            <a:pPr algn="ctr" defTabSz="574643" eaLnBrk="0" hangingPunct="0">
              <a:lnSpc>
                <a:spcPct val="107000"/>
              </a:lnSpc>
              <a:spcAft>
                <a:spcPts val="1006"/>
              </a:spcAft>
            </a:pPr>
            <a:r>
              <a:rPr lang="ro-RO" sz="1200" b="1" dirty="0">
                <a:solidFill>
                  <a:prstClr val="black"/>
                </a:solidFill>
                <a:latin typeface="Times New Roman" panose="02020603050405020304" pitchFamily="18" charset="0"/>
                <a:cs typeface="Times New Roman" panose="02020603050405020304" pitchFamily="18" charset="0"/>
              </a:rPr>
              <a:t>AUT</a:t>
            </a:r>
            <a:r>
              <a:rPr lang="en-US" sz="1200" b="1" dirty="0">
                <a:solidFill>
                  <a:prstClr val="black"/>
                </a:solidFill>
                <a:latin typeface="Times New Roman" panose="02020603050405020304" pitchFamily="18" charset="0"/>
                <a:cs typeface="Times New Roman" panose="02020603050405020304" pitchFamily="18" charset="0"/>
              </a:rPr>
              <a:t>H</a:t>
            </a:r>
            <a:r>
              <a:rPr lang="ro-RO" sz="1200" b="1" dirty="0">
                <a:solidFill>
                  <a:prstClr val="black"/>
                </a:solidFill>
                <a:latin typeface="Times New Roman" panose="02020603050405020304" pitchFamily="18" charset="0"/>
                <a:cs typeface="Times New Roman" panose="02020603050405020304" pitchFamily="18" charset="0"/>
              </a:rPr>
              <a:t>OR</a:t>
            </a:r>
            <a:r>
              <a:rPr lang="en-US" sz="1200" b="1" dirty="0">
                <a:solidFill>
                  <a:prstClr val="black"/>
                </a:solidFill>
                <a:latin typeface="Times New Roman" panose="02020603050405020304" pitchFamily="18" charset="0"/>
                <a:cs typeface="Times New Roman" panose="02020603050405020304" pitchFamily="18" charset="0"/>
              </a:rPr>
              <a:t>S</a:t>
            </a:r>
            <a:r>
              <a:rPr lang="ro-RO" sz="1200" b="1" dirty="0">
                <a:solidFill>
                  <a:prstClr val="black"/>
                </a:solidFill>
                <a:latin typeface="Times New Roman" panose="02020603050405020304" pitchFamily="18" charset="0"/>
                <a:cs typeface="Times New Roman" panose="02020603050405020304" pitchFamily="18" charset="0"/>
              </a:rPr>
              <a:t>:</a:t>
            </a:r>
            <a:r>
              <a:rPr lang="it-IT" sz="1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Ludmila COTELEA*, Zinaida</a:t>
            </a:r>
            <a:r>
              <a:rPr lang="ro-RO" sz="12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BALMU</a:t>
            </a:r>
            <a:r>
              <a:rPr lang="ro-RO" sz="12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S</a:t>
            </a:r>
            <a:r>
              <a:rPr lang="en-US" sz="12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1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2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Violeta</a:t>
            </a:r>
            <a:r>
              <a:rPr lang="ro-RO" sz="12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BUTNARA</a:t>
            </a:r>
            <a:r>
              <a:rPr lang="ro-RO" sz="12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S</a:t>
            </a:r>
            <a:endParaRPr lang="ru-RU" sz="1200" dirty="0">
              <a:solidFill>
                <a:prstClr val="black"/>
              </a:solidFill>
              <a:ea typeface="Calibri" panose="020F0502020204030204" pitchFamily="34" charset="0"/>
              <a:cs typeface="Times New Roman" panose="02020603050405020304" pitchFamily="18" charset="0"/>
            </a:endParaRPr>
          </a:p>
        </p:txBody>
      </p:sp>
      <p:sp>
        <p:nvSpPr>
          <p:cNvPr id="9" name="Rectangle 2"/>
          <p:cNvSpPr>
            <a:spLocks noChangeArrowheads="1"/>
          </p:cNvSpPr>
          <p:nvPr/>
        </p:nvSpPr>
        <p:spPr bwMode="auto">
          <a:xfrm>
            <a:off x="4491901" y="1910774"/>
            <a:ext cx="7478809" cy="2596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4927" tIns="57464" rIns="114927" bIns="0" numCol="1" anchor="ctr" anchorCtr="0" compatLnSpc="1">
            <a:prstTxWarp prst="textNoShape">
              <a:avLst/>
            </a:prstTxWarp>
            <a:spAutoFit/>
          </a:bodyPr>
          <a:lstStyle/>
          <a:p>
            <a:pPr algn="just" defTabSz="1149286" eaLnBrk="0" fontAlgn="base" hangingPunct="0">
              <a:spcBef>
                <a:spcPct val="0"/>
              </a:spcBef>
              <a:spcAft>
                <a:spcPct val="0"/>
              </a:spcAft>
            </a:pPr>
            <a:r>
              <a:rPr lang="ro-RO"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The genetic material, obtained over several years of research, is represented by 25 simple, triple, double, stepped and complex F</a:t>
            </a:r>
            <a:r>
              <a:rPr lang="ru-RU" altLang="ru-RU" sz="1100" b="1" baseline="-30000"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7</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-F</a:t>
            </a:r>
            <a:r>
              <a:rPr lang="ru-RU" altLang="ru-RU" sz="1100" b="1" baseline="-30000"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8</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hybrids of </a:t>
            </a:r>
            <a:r>
              <a:rPr lang="ru-RU" altLang="ru-RU" sz="1100" b="1" i="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Salvia sclarea</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These genotypes have recorded remarkable indices of quantitative character values. This is confirmed primarily by the creation of hybrid genotypes with remarkable</a:t>
            </a:r>
            <a:r>
              <a:rPr lang="ro-RO"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indices of quantitative character values. The height of the plants recorded high values, their indices being from 100 cm to 141 cm. It is important that the share of the inflorescence length constitutes over 50% of the plant height, which promises high productivity. The inflorescences of the evaluated hybrids have a length of over 58 cm. Thus, in some hybrids they are 70.2 cm, and the longest inflorescences were attested in the hybrid [(M-44S</a:t>
            </a:r>
            <a:r>
              <a:rPr lang="ru-RU" altLang="ru-RU" sz="1100" b="1" baseline="-30000"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4</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x L-15)F</a:t>
            </a:r>
            <a:r>
              <a:rPr lang="ru-RU" altLang="ru-RU" sz="1100" b="1" baseline="-30000"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1</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x L-15)F</a:t>
            </a:r>
            <a:r>
              <a:rPr lang="ru-RU" altLang="ru-RU" sz="1100" b="1" baseline="-30000"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7</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x (K-36 x 0-41)F</a:t>
            </a:r>
            <a:r>
              <a:rPr lang="ru-RU" altLang="ru-RU" sz="1100" b="1" baseline="-30000"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2</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x 0-19)B</a:t>
            </a:r>
            <a:r>
              <a:rPr lang="ru-RU" altLang="ru-RU" sz="1100" b="1" baseline="-30000"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5</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)]F</a:t>
            </a:r>
            <a:r>
              <a:rPr lang="ru-RU" altLang="ru-RU" sz="1100" b="1" baseline="-30000"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7</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- 74.7 cm. In this hybrid, the inflorescences are compact, with many branches</a:t>
            </a:r>
            <a:r>
              <a:rPr lang="ro-RO"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21.0 of the first degree and 39.2 branches of the second degree.</a:t>
            </a:r>
            <a:r>
              <a:rPr lang="ro-RO"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a:t>
            </a:r>
          </a:p>
          <a:p>
            <a:pPr algn="just" defTabSz="1149286" eaLnBrk="0" fontAlgn="base" hangingPunct="0">
              <a:spcBef>
                <a:spcPct val="0"/>
              </a:spcBef>
              <a:spcAft>
                <a:spcPct val="0"/>
              </a:spcAft>
            </a:pPr>
            <a:r>
              <a:rPr lang="ro-RO" altLang="ru-RU" sz="1100" b="1" dirty="0">
                <a:latin typeface="Times New Roman" panose="02020603050405020304" pitchFamily="18" charset="0"/>
                <a:ea typeface="Times New Roman" panose="02020603050405020304" pitchFamily="18" charset="0"/>
                <a:cs typeface="Times New Roman" panose="02020603050405020304" pitchFamily="18" charset="0"/>
              </a:rPr>
              <a:t>         </a:t>
            </a:r>
            <a:r>
              <a:rPr lang="ru-RU" altLang="ru-RU" sz="1100" b="1" dirty="0">
                <a:latin typeface="Times New Roman" panose="02020603050405020304" pitchFamily="18" charset="0"/>
                <a:ea typeface="Times New Roman" panose="02020603050405020304" pitchFamily="18" charset="0"/>
                <a:cs typeface="Times New Roman" panose="02020603050405020304" pitchFamily="18" charset="0"/>
              </a:rPr>
              <a:t>Five</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exceptional hybrids were selected and identified, for the most important character, they synthesize and accumulate 1.424-2.834% (dry matter) of essential oil. The results of gas chromatographic analysis of the essential oil in the complex hybrids [(S.s.Turkmen/N)S</a:t>
            </a:r>
            <a:r>
              <a:rPr lang="ru-RU" altLang="ru-RU" sz="1100" b="1" baseline="-30000"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7</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x (K-36 x0-41)F</a:t>
            </a:r>
            <a:r>
              <a:rPr lang="ru-RU" altLang="ru-RU" sz="1100" b="1" baseline="-30000"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2</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x 0-19)F</a:t>
            </a:r>
            <a:r>
              <a:rPr lang="ru-RU" altLang="ru-RU" sz="1100" b="1" baseline="-30000"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1</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x 0-22)B</a:t>
            </a:r>
            <a:r>
              <a:rPr lang="ru-RU" altLang="ru-RU" sz="1100" b="1" baseline="-30000"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4</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x L-15)F</a:t>
            </a:r>
            <a:r>
              <a:rPr lang="ru-RU" altLang="ru-RU" sz="1100" b="1" baseline="-30000"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8</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]F</a:t>
            </a:r>
            <a:r>
              <a:rPr lang="ru-RU" altLang="ru-RU" sz="1100" b="1" baseline="-30000"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7</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with the essential oil content of 1.810% (dry matter) and [(0-57 S</a:t>
            </a:r>
            <a:r>
              <a:rPr lang="ru-RU" altLang="ru-RU" sz="1100" b="1" baseline="-30000"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5</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x 0-21)F</a:t>
            </a:r>
            <a:r>
              <a:rPr lang="ru-RU" altLang="ru-RU" sz="1100" b="1" baseline="-30000"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2</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x Dacia 50 Ian)]F</a:t>
            </a:r>
            <a:r>
              <a:rPr lang="ru-RU" altLang="ru-RU" sz="1100" b="1" baseline="-30000"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8</a:t>
            </a:r>
            <a:r>
              <a:rPr lang="ru-RU" altLang="ru-RU" sz="1100" b="1" dirty="0">
                <a:solidFill>
                  <a:srgbClr val="1F1F1F"/>
                </a:solidFill>
                <a:latin typeface="Times New Roman" panose="02020603050405020304" pitchFamily="18" charset="0"/>
                <a:ea typeface="Times New Roman" panose="02020603050405020304" pitchFamily="18" charset="0"/>
                <a:cs typeface="Times New Roman" panose="02020603050405020304" pitchFamily="18" charset="0"/>
              </a:rPr>
              <a:t> - 2.834% (dry matter), demonstrated that the concentration of the main component, on which the quality of the oil depends - linalyl acetate is 52.26% and 58.02% respectively.</a:t>
            </a:r>
            <a:r>
              <a:rPr lang="ru-RU" altLang="ru-RU" sz="1100" b="1" dirty="0">
                <a:latin typeface="Times New Roman" panose="02020603050405020304" pitchFamily="18" charset="0"/>
                <a:cs typeface="Times New Roman" panose="02020603050405020304" pitchFamily="18" charset="0"/>
              </a:rPr>
              <a:t> </a:t>
            </a:r>
            <a:r>
              <a:rPr lang="ru-RU" altLang="ru-RU" sz="1100"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altLang="ru-RU" sz="1100" dirty="0">
              <a:latin typeface="Times New Roman" panose="02020603050405020304" pitchFamily="18" charset="0"/>
              <a:cs typeface="Times New Roman" panose="02020603050405020304" pitchFamily="18" charset="0"/>
            </a:endParaRPr>
          </a:p>
        </p:txBody>
      </p:sp>
      <p:sp>
        <p:nvSpPr>
          <p:cNvPr id="10" name="Скругленный прямоугольник 9"/>
          <p:cNvSpPr/>
          <p:nvPr/>
        </p:nvSpPr>
        <p:spPr>
          <a:xfrm>
            <a:off x="59161" y="4900305"/>
            <a:ext cx="4583251" cy="1630430"/>
          </a:xfrm>
          <a:prstGeom prst="round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07000"/>
              </a:lnSpc>
              <a:tabLst>
                <a:tab pos="2924294" algn="l"/>
                <a:tab pos="3655367" algn="l"/>
                <a:tab pos="4386441" algn="l"/>
                <a:tab pos="5117514" algn="l"/>
                <a:tab pos="5848588" algn="l"/>
                <a:tab pos="6579662" algn="l"/>
                <a:tab pos="7310735" algn="l"/>
                <a:tab pos="8041809" algn="l"/>
                <a:tab pos="8772882" algn="l"/>
                <a:tab pos="9503956" algn="l"/>
                <a:tab pos="10235029" algn="l"/>
                <a:tab pos="10966102" algn="l"/>
                <a:tab pos="11697176" algn="l"/>
              </a:tabLst>
            </a:pPr>
            <a:endParaRPr lang="ro-RO" sz="1100" b="1" u="sng" dirty="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tabLst>
                <a:tab pos="2924294" algn="l"/>
                <a:tab pos="3655367" algn="l"/>
                <a:tab pos="4386441" algn="l"/>
                <a:tab pos="5117514" algn="l"/>
                <a:tab pos="5848588" algn="l"/>
                <a:tab pos="6579662" algn="l"/>
                <a:tab pos="7310735" algn="l"/>
                <a:tab pos="8041809" algn="l"/>
                <a:tab pos="8772882" algn="l"/>
                <a:tab pos="9503956" algn="l"/>
                <a:tab pos="10235029" algn="l"/>
                <a:tab pos="10966102" algn="l"/>
                <a:tab pos="11697176" algn="l"/>
              </a:tabLst>
            </a:pPr>
            <a:r>
              <a:rPr lang="ro-RO" sz="1100" b="1" u="sng"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Conclusion</a:t>
            </a:r>
            <a:r>
              <a:rPr lang="ro-RO" sz="1100"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ru-RU" sz="1100"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The research resulted in the selection of </a:t>
            </a:r>
            <a:r>
              <a:rPr lang="ru-RU" sz="1100" b="1"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S. sclarea</a:t>
            </a:r>
            <a:r>
              <a:rPr lang="ru-RU" sz="1100"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hybrids with very high essential oil content –1.424-2.834% (dry matter). The results of gas chromatographic analysis of the essential oil in two complex hybrids demonstrated that the concentration of the main component meets the requirements of the European Pharmacopoeia. The selected hybrids represent a valuable material for the development of high-</a:t>
            </a:r>
            <a:r>
              <a:rPr lang="ru-RU" sz="1100" b="1"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performance</a:t>
            </a:r>
            <a:r>
              <a:rPr lang="ru-RU" sz="1100"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varieties of </a:t>
            </a:r>
            <a:r>
              <a:rPr lang="ru-RU" sz="1100" b="1"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Salvia sclarea</a:t>
            </a:r>
            <a:r>
              <a:rPr lang="ru-RU" sz="1100"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L.</a:t>
            </a:r>
            <a:endParaRPr lang="ro-RO" sz="1100"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lvl="0" algn="just">
              <a:lnSpc>
                <a:spcPct val="107000"/>
              </a:lnSpc>
            </a:pPr>
            <a:endParaRPr lang="ru-RU" sz="1100" b="1"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1" name="Скругленный прямоугольник 10"/>
          <p:cNvSpPr/>
          <p:nvPr/>
        </p:nvSpPr>
        <p:spPr>
          <a:xfrm>
            <a:off x="11035" y="6446500"/>
            <a:ext cx="4480866" cy="366862"/>
          </a:xfrm>
          <a:prstGeom prst="round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altLang="ru-RU" sz="800" b="1" i="1" u="sng"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Acknowledgments</a:t>
            </a:r>
            <a:r>
              <a:rPr lang="en-US" altLang="ru-RU" sz="800" b="1" u="sng"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altLang="ru-RU" sz="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ru-RU" sz="800" b="1"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This study was supported by the research project </a:t>
            </a:r>
            <a:r>
              <a:rPr lang="ro-RO" altLang="ru-RU" sz="8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011102 </a:t>
            </a:r>
            <a:r>
              <a:rPr lang="ro-RO" altLang="ru-RU" sz="800" b="1"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Increasing and </a:t>
            </a:r>
            <a:r>
              <a:rPr lang="ro-RO" altLang="ru-RU" sz="800" b="1" dirty="0" smtClean="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conservation  </a:t>
            </a:r>
            <a:r>
              <a:rPr lang="ro-RO" altLang="ru-RU" sz="800" b="1"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genetic diversity, agricultural crop breeding in the context of climate change</a:t>
            </a:r>
            <a:r>
              <a:rPr lang="en-US" altLang="ru-RU" sz="800" b="1"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altLang="ru-RU" sz="800"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funded by </a:t>
            </a:r>
            <a:r>
              <a:rPr lang="ru-RU" altLang="ru-RU" sz="800" b="1"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Ministry of Education and Research</a:t>
            </a:r>
            <a:endParaRPr lang="ru-RU" sz="800" dirty="0">
              <a:solidFill>
                <a:prstClr val="white"/>
              </a:solidFill>
            </a:endParaRPr>
          </a:p>
        </p:txBody>
      </p:sp>
      <p:sp>
        <p:nvSpPr>
          <p:cNvPr id="12" name="Скругленный прямоугольник 11"/>
          <p:cNvSpPr/>
          <p:nvPr/>
        </p:nvSpPr>
        <p:spPr>
          <a:xfrm>
            <a:off x="1881060" y="1673245"/>
            <a:ext cx="8802114" cy="258154"/>
          </a:xfrm>
          <a:prstGeom prst="round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200" b="1" dirty="0">
                <a:solidFill>
                  <a:srgbClr val="1520F7"/>
                </a:solidFill>
                <a:latin typeface="Times New Roman" panose="02020603050405020304" pitchFamily="18" charset="0"/>
                <a:cs typeface="Times New Roman" panose="02020603050405020304" pitchFamily="18" charset="0"/>
              </a:rPr>
              <a:t>AIM:</a:t>
            </a:r>
            <a:r>
              <a:rPr lang="ro-RO" sz="1200" b="1" dirty="0">
                <a:solidFill>
                  <a:srgbClr val="5B9BD5">
                    <a:lumMod val="50000"/>
                  </a:srgbClr>
                </a:solidFill>
                <a:latin typeface="Times New Roman" panose="02020603050405020304" pitchFamily="18" charset="0"/>
                <a:cs typeface="Times New Roman" panose="02020603050405020304" pitchFamily="18" charset="0"/>
              </a:rPr>
              <a:t> </a:t>
            </a:r>
            <a:r>
              <a:rPr lang="en-US" sz="1200" b="1" dirty="0">
                <a:solidFill>
                  <a:schemeClr val="tx1"/>
                </a:solidFill>
                <a:latin typeface="Times New Roman" panose="02020603050405020304" pitchFamily="18" charset="0"/>
                <a:cs typeface="Times New Roman" panose="02020603050405020304" pitchFamily="18" charset="0"/>
              </a:rPr>
              <a:t>Creating of the original breeding material of </a:t>
            </a:r>
            <a:r>
              <a:rPr lang="en-US" sz="1200" b="1" i="1" dirty="0">
                <a:solidFill>
                  <a:schemeClr val="tx1"/>
                </a:solidFill>
                <a:latin typeface="Times New Roman" panose="02020603050405020304" pitchFamily="18" charset="0"/>
                <a:cs typeface="Times New Roman" panose="02020603050405020304" pitchFamily="18" charset="0"/>
              </a:rPr>
              <a:t>Salvia sclarea </a:t>
            </a:r>
            <a:r>
              <a:rPr lang="en-US" sz="1200" b="1" dirty="0">
                <a:solidFill>
                  <a:schemeClr val="tx1"/>
                </a:solidFill>
                <a:latin typeface="Times New Roman" panose="02020603050405020304" pitchFamily="18" charset="0"/>
                <a:cs typeface="Times New Roman" panose="02020603050405020304" pitchFamily="18" charset="0"/>
              </a:rPr>
              <a:t>L.; breeding of new varieties and increased productivity</a:t>
            </a:r>
            <a:endParaRPr lang="ru-RU" sz="1200" b="1" dirty="0">
              <a:solidFill>
                <a:schemeClr val="tx1"/>
              </a:solidFill>
              <a:latin typeface="Times New Roman" panose="02020603050405020304" pitchFamily="18" charset="0"/>
              <a:cs typeface="Times New Roman" panose="02020603050405020304" pitchFamily="18" charset="0"/>
            </a:endParaRPr>
          </a:p>
        </p:txBody>
      </p:sp>
      <p:pic>
        <p:nvPicPr>
          <p:cNvPr id="7" name="Рисунок 6" descr="D:\Мои документы\FOTO SALVIA 2024\FOTO SALVIA20240612_072558.jpg"/>
          <p:cNvPicPr/>
          <p:nvPr/>
        </p:nvPicPr>
        <p:blipFill rotWithShape="1">
          <a:blip r:embed="rId5" cstate="print">
            <a:extLst>
              <a:ext uri="{28A0092B-C50C-407E-A947-70E740481C1C}">
                <a14:useLocalDpi xmlns:a14="http://schemas.microsoft.com/office/drawing/2010/main" val="0"/>
              </a:ext>
            </a:extLst>
          </a:blip>
          <a:srcRect l="2964" t="4148" r="5731"/>
          <a:stretch/>
        </p:blipFill>
        <p:spPr bwMode="auto">
          <a:xfrm rot="5400000">
            <a:off x="763152" y="1295637"/>
            <a:ext cx="3092988" cy="4364511"/>
          </a:xfrm>
          <a:prstGeom prst="rect">
            <a:avLst/>
          </a:prstGeom>
          <a:noFill/>
          <a:ln>
            <a:noFill/>
          </a:ln>
          <a:extLst>
            <a:ext uri="{53640926-AAD7-44D8-BBD7-CCE9431645EC}">
              <a14:shadowObscured xmlns:a14="http://schemas.microsoft.com/office/drawing/2010/main"/>
            </a:ext>
          </a:extLst>
        </p:spPr>
      </p:pic>
      <p:graphicFrame>
        <p:nvGraphicFramePr>
          <p:cNvPr id="8" name="Диаграмма 7"/>
          <p:cNvGraphicFramePr>
            <a:graphicFrameLocks/>
          </p:cNvGraphicFramePr>
          <p:nvPr>
            <p:extLst>
              <p:ext uri="{D42A27DB-BD31-4B8C-83A1-F6EECF244321}">
                <p14:modId xmlns:p14="http://schemas.microsoft.com/office/powerpoint/2010/main" val="932113800"/>
              </p:ext>
            </p:extLst>
          </p:nvPr>
        </p:nvGraphicFramePr>
        <p:xfrm>
          <a:off x="4560131" y="4603290"/>
          <a:ext cx="7410580" cy="2210071"/>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4229586012"/>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2718</TotalTime>
  <Words>513</Words>
  <Application>Microsoft Office PowerPoint</Application>
  <PresentationFormat>Широкоэкранный</PresentationFormat>
  <Paragraphs>23</Paragraphs>
  <Slides>1</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vt:i4>
      </vt:variant>
    </vt:vector>
  </HeadingPairs>
  <TitlesOfParts>
    <vt:vector size="6" baseType="lpstr">
      <vt:lpstr>Arial</vt:lpstr>
      <vt:lpstr>Calibri</vt:lpstr>
      <vt:lpstr>Calibri Light</vt:lpstr>
      <vt:lpstr>Times New Roman</vt:lpstr>
      <vt:lpstr>Тема Office</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BalmusZ</dc:creator>
  <cp:lastModifiedBy>Ludmila</cp:lastModifiedBy>
  <cp:revision>120</cp:revision>
  <dcterms:created xsi:type="dcterms:W3CDTF">2024-09-09T09:12:02Z</dcterms:created>
  <dcterms:modified xsi:type="dcterms:W3CDTF">2026-09-11T09:11:45Z</dcterms:modified>
</cp:coreProperties>
</file>