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6" userDrawn="1">
          <p15:clr>
            <a:srgbClr val="A4A3A4"/>
          </p15:clr>
        </p15:guide>
        <p15:guide id="2" pos="16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370" y="53"/>
      </p:cViewPr>
      <p:guideLst>
        <p:guide orient="horz" pos="986"/>
        <p:guide pos="164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000" dirty="0"/>
              <a:t>Biological efficacy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Biological efficacy (%)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errBars>
            <c:errBarType val="both"/>
            <c:errValType val="stdErr"/>
            <c:noEndCap val="0"/>
          </c:errBars>
          <c:cat>
            <c:strRef>
              <c:f>Sheet1!$A$2:$A$8</c:f>
              <c:strCache>
                <c:ptCount val="7"/>
                <c:pt idx="0">
                  <c:v>Rizoplan
7 L/ha</c:v>
                </c:pt>
                <c:pt idx="1">
                  <c:v>Rizoplan
10 L/ha</c:v>
                </c:pt>
                <c:pt idx="2">
                  <c:v>Trichodermin SC
7 L/ha</c:v>
                </c:pt>
                <c:pt idx="3">
                  <c:v>Trichodermin SC
10 L/ha</c:v>
                </c:pt>
                <c:pt idx="4">
                  <c:v>Rizoplan + Trichodermin SC
7 L/ha</c:v>
                </c:pt>
                <c:pt idx="5">
                  <c:v>Rizoplan + Trichodermin SC
10 L/ha</c:v>
                </c:pt>
                <c:pt idx="6">
                  <c:v>Luna Sensation SC 500
0.35 L/ha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84.8</c:v>
                </c:pt>
                <c:pt idx="1">
                  <c:v>86.2</c:v>
                </c:pt>
                <c:pt idx="2">
                  <c:v>84.3</c:v>
                </c:pt>
                <c:pt idx="3">
                  <c:v>85.5</c:v>
                </c:pt>
                <c:pt idx="4">
                  <c:v>86.7</c:v>
                </c:pt>
                <c:pt idx="5">
                  <c:v>86.4</c:v>
                </c:pt>
                <c:pt idx="6">
                  <c:v>86.5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21-429A-ADE8-E2F04D0DC9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o-RO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90"/>
          <c:min val="8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-2068027336"/>
        <c:crosses val="autoZero"/>
        <c:crossBetween val="between"/>
        <c:majorUnit val="2"/>
      </c:valAx>
    </c:plotArea>
    <c:plotVisOnly val="1"/>
    <c:dispBlanksAs val="gap"/>
    <c:showDLblsOverMax val="0"/>
    <c:extLst>
      <c:ext uri="{0b15fc19-7d7d-44ad-8c2d-2c3a37ce22c3}">
        <chartProps xmlns="https://web.wps.cn/et/2018/main" chartId="{a3a71ded-be4a-43e1-ba36-56757ff166c8}"/>
      </c:ext>
    </c:extLst>
  </c:chart>
  <c:txPr>
    <a:bodyPr/>
    <a:lstStyle/>
    <a:p>
      <a:pPr>
        <a:defRPr lang="ru-RU" sz="1800"/>
      </a:pPr>
      <a:endParaRPr lang="ro-RO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39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55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78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1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0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00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0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56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12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9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chart" Target="../charts/chart1.xml"/><Relationship Id="rId7" Type="http://schemas.openxmlformats.org/officeDocument/2006/relationships/image" Target="../media/image4.jpeg"/><Relationship Id="rId2" Type="http://schemas.openxmlformats.org/officeDocument/2006/relationships/hyperlink" Target="mailto:loredana.curiev@sti.usm.md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165130-04A4-E723-FEAD-F10A25848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id="{247E48A8-12EE-55C0-E376-8231511A0DB1}"/>
              </a:ext>
            </a:extLst>
          </p:cNvPr>
          <p:cNvSpPr txBox="1"/>
          <p:nvPr/>
        </p:nvSpPr>
        <p:spPr>
          <a:xfrm>
            <a:off x="9686261" y="6660681"/>
            <a:ext cx="1140452" cy="2292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45" b="1">
                <a:solidFill>
                  <a:srgbClr val="FFFFFF"/>
                </a:solidFill>
                <a:latin typeface="Aptos"/>
              </a:rPr>
              <a:t>Experimental plot
(var. Reinette Simirenko)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B5C6980-4F8D-1C8D-0C04-4C70FAC48A54}"/>
              </a:ext>
            </a:extLst>
          </p:cNvPr>
          <p:cNvSpPr txBox="1"/>
          <p:nvPr/>
        </p:nvSpPr>
        <p:spPr>
          <a:xfrm>
            <a:off x="8471162" y="6660681"/>
            <a:ext cx="1140452" cy="2292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45" b="1">
                <a:solidFill>
                  <a:srgbClr val="FFFFFF"/>
                </a:solidFill>
                <a:latin typeface="Aptos"/>
              </a:rPr>
              <a:t>Apple scab symptoms
(Venturia inaequalis)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1E50A4-CC71-8436-4464-FF1CA11A42C6}"/>
              </a:ext>
            </a:extLst>
          </p:cNvPr>
          <p:cNvSpPr txBox="1"/>
          <p:nvPr/>
        </p:nvSpPr>
        <p:spPr>
          <a:xfrm>
            <a:off x="4376488" y="87761"/>
            <a:ext cx="6232772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BIOLOGICAL CONTROL AGENTS AGAINST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VENTURIA INAEQUALIS WINT. ON APPLE</a:t>
            </a:r>
          </a:p>
          <a:p>
            <a:pPr algn="ctr"/>
            <a:r>
              <a:rPr lang="en-US" sz="1100" b="1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Curiev</a:t>
            </a:r>
            <a:r>
              <a:rPr lang="en-US" sz="1100" b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Loredana*, Pinzaru Boris</a:t>
            </a:r>
          </a:p>
          <a:p>
            <a:pPr algn="ctr"/>
            <a:r>
              <a:rPr lang="ro-RO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ORCID: 0000-0002-1927-8358; 0000-0001-7323-4770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900" i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Moldova State University, Institute of Genetics, Physiology and Plant Protection, Chisinau, Republic of Moldova</a:t>
            </a:r>
          </a:p>
          <a:p>
            <a:pPr algn="ctr"/>
            <a:r>
              <a:rPr lang="en-GB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*Corresponding author: </a:t>
            </a:r>
            <a:r>
              <a:rPr lang="en-GB" sz="9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loredana.curiev@sti.usm.md</a:t>
            </a:r>
            <a:r>
              <a:rPr lang="en-GB" sz="9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6246B1F-288D-1519-D36E-4B5FBAC8F3D5}"/>
              </a:ext>
            </a:extLst>
          </p:cNvPr>
          <p:cNvSpPr/>
          <p:nvPr/>
        </p:nvSpPr>
        <p:spPr>
          <a:xfrm>
            <a:off x="195693" y="523692"/>
            <a:ext cx="3087524" cy="1593387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C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9C4BB48-CDDF-FB09-B2DD-C008A4A07687}"/>
              </a:ext>
            </a:extLst>
          </p:cNvPr>
          <p:cNvSpPr/>
          <p:nvPr/>
        </p:nvSpPr>
        <p:spPr>
          <a:xfrm>
            <a:off x="216260" y="180066"/>
            <a:ext cx="2757819" cy="199061"/>
          </a:xfrm>
          <a:prstGeom prst="roundRect">
            <a:avLst/>
          </a:prstGeom>
          <a:solidFill>
            <a:srgbClr val="0E4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F16F07-DF11-CB1E-E265-24DA542D6143}"/>
              </a:ext>
            </a:extLst>
          </p:cNvPr>
          <p:cNvSpPr txBox="1"/>
          <p:nvPr/>
        </p:nvSpPr>
        <p:spPr>
          <a:xfrm>
            <a:off x="273438" y="156497"/>
            <a:ext cx="2612670" cy="28080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25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OF THE STUDY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596E4B-B5B8-BFBE-2980-975C27192227}"/>
              </a:ext>
            </a:extLst>
          </p:cNvPr>
          <p:cNvSpPr txBox="1"/>
          <p:nvPr/>
        </p:nvSpPr>
        <p:spPr>
          <a:xfrm>
            <a:off x="301035" y="628047"/>
            <a:ext cx="1438420" cy="10693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7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To determine the biological efficacy of the biopreparations </a:t>
            </a:r>
            <a:r>
              <a:rPr sz="907" dirty="0" err="1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Rizoplan</a:t>
            </a:r>
            <a:r>
              <a:rPr sz="907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 and Trichodermin SC against Venturia </a:t>
            </a:r>
            <a:r>
              <a:rPr sz="907" dirty="0" err="1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inaequalis</a:t>
            </a:r>
            <a:r>
              <a:rPr sz="907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 Wint., the causal agent of apple scab.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5CDDE9C-75CE-F8F1-A0A6-3135E3EF69FE}"/>
              </a:ext>
            </a:extLst>
          </p:cNvPr>
          <p:cNvSpPr/>
          <p:nvPr/>
        </p:nvSpPr>
        <p:spPr>
          <a:xfrm>
            <a:off x="93187" y="2471371"/>
            <a:ext cx="3765822" cy="424586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C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91"/>
              </a:spcAft>
              <a:defRPr sz="1420">
                <a:solidFill>
                  <a:srgbClr val="202020"/>
                </a:solidFill>
                <a:latin typeface="Aptos"/>
              </a:defRPr>
            </a:pPr>
            <a:endParaRPr lang="en-GB" sz="644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D160A6D-5B15-33B6-2FD3-91A233A4E54D}"/>
              </a:ext>
            </a:extLst>
          </p:cNvPr>
          <p:cNvSpPr/>
          <p:nvPr/>
        </p:nvSpPr>
        <p:spPr>
          <a:xfrm>
            <a:off x="360545" y="2198087"/>
            <a:ext cx="2757819" cy="218587"/>
          </a:xfrm>
          <a:prstGeom prst="roundRect">
            <a:avLst/>
          </a:prstGeom>
          <a:solidFill>
            <a:srgbClr val="0E4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5E64F9-9536-907D-CC7C-35542E343016}"/>
              </a:ext>
            </a:extLst>
          </p:cNvPr>
          <p:cNvSpPr txBox="1"/>
          <p:nvPr/>
        </p:nvSpPr>
        <p:spPr>
          <a:xfrm>
            <a:off x="436083" y="2190562"/>
            <a:ext cx="2612670" cy="28080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25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 AND METHODS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C6335F-8E43-8325-F82F-EF2306EBD618}"/>
              </a:ext>
            </a:extLst>
          </p:cNvPr>
          <p:cNvSpPr txBox="1"/>
          <p:nvPr/>
        </p:nvSpPr>
        <p:spPr>
          <a:xfrm>
            <a:off x="340573" y="2546550"/>
            <a:ext cx="1707221" cy="26683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4" b="1" dirty="0">
                <a:solidFill>
                  <a:srgbClr val="185C28"/>
                </a:solidFill>
                <a:latin typeface="Times New Roman" panose="02020603050405020304" charset="0"/>
                <a:cs typeface="Times New Roman" panose="02020603050405020304" charset="0"/>
              </a:rPr>
              <a:t>Experimental conditions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C3983A-A485-A419-ED6F-49CF622C7257}"/>
              </a:ext>
            </a:extLst>
          </p:cNvPr>
          <p:cNvSpPr txBox="1"/>
          <p:nvPr/>
        </p:nvSpPr>
        <p:spPr>
          <a:xfrm>
            <a:off x="273438" y="2761665"/>
            <a:ext cx="1511539" cy="1849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1"/>
              </a:spcAft>
              <a:defRPr sz="1420">
                <a:solidFill>
                  <a:srgbClr val="202020"/>
                </a:solidFill>
                <a:latin typeface="Aptos"/>
              </a:defRPr>
            </a:pPr>
            <a:r>
              <a:rPr sz="1000" dirty="0"/>
              <a:t>•</a:t>
            </a:r>
            <a:r>
              <a:rPr sz="1000" dirty="0">
                <a:latin typeface="Times New Roman" panose="02020603050405020304" charset="0"/>
                <a:cs typeface="Times New Roman" panose="02020603050405020304" charset="0"/>
              </a:rPr>
              <a:t> Experimental plot of the Institute of Genetics, Physiology and Plant Protection, MSU</a:t>
            </a:r>
          </a:p>
          <a:p>
            <a:pPr>
              <a:spcAft>
                <a:spcPts val="91"/>
              </a:spcAft>
              <a:defRPr sz="1420">
                <a:solidFill>
                  <a:srgbClr val="202020"/>
                </a:solidFill>
                <a:latin typeface="Aptos"/>
              </a:defRPr>
            </a:pPr>
            <a:r>
              <a:rPr sz="1000" dirty="0">
                <a:latin typeface="Times New Roman" panose="02020603050405020304" charset="0"/>
                <a:cs typeface="Times New Roman" panose="02020603050405020304" charset="0"/>
              </a:rPr>
              <a:t>• Apple cultivar: Reinette </a:t>
            </a:r>
            <a:r>
              <a:rPr sz="1000" dirty="0" err="1">
                <a:latin typeface="Times New Roman" panose="02020603050405020304" charset="0"/>
                <a:cs typeface="Times New Roman" panose="02020603050405020304" charset="0"/>
              </a:rPr>
              <a:t>Simirenko</a:t>
            </a:r>
            <a:endParaRPr sz="1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spcAft>
                <a:spcPts val="91"/>
              </a:spcAft>
              <a:defRPr sz="1420">
                <a:solidFill>
                  <a:srgbClr val="202020"/>
                </a:solidFill>
                <a:latin typeface="Aptos"/>
              </a:defRPr>
            </a:pPr>
            <a:r>
              <a:rPr sz="1000" dirty="0">
                <a:latin typeface="Times New Roman" panose="02020603050405020304" charset="0"/>
                <a:cs typeface="Times New Roman" panose="02020603050405020304" charset="0"/>
              </a:rPr>
              <a:t>• Vegetation period: 2024</a:t>
            </a:r>
          </a:p>
          <a:p>
            <a:pPr>
              <a:spcAft>
                <a:spcPts val="91"/>
              </a:spcAft>
              <a:defRPr sz="1420">
                <a:solidFill>
                  <a:srgbClr val="202020"/>
                </a:solidFill>
                <a:latin typeface="Aptos"/>
              </a:defRPr>
            </a:pPr>
            <a:r>
              <a:rPr sz="1000" dirty="0">
                <a:latin typeface="Times New Roman" panose="02020603050405020304" charset="0"/>
                <a:cs typeface="Times New Roman" panose="02020603050405020304" charset="0"/>
              </a:rPr>
              <a:t>• Experimental design: 8 variants</a:t>
            </a:r>
          </a:p>
          <a:p>
            <a:pPr>
              <a:spcAft>
                <a:spcPts val="91"/>
              </a:spcAft>
              <a:defRPr sz="1420">
                <a:solidFill>
                  <a:srgbClr val="202020"/>
                </a:solidFill>
                <a:latin typeface="Aptos"/>
              </a:defRPr>
            </a:pPr>
            <a:r>
              <a:rPr sz="1000" dirty="0">
                <a:latin typeface="Times New Roman" panose="02020603050405020304" charset="0"/>
                <a:cs typeface="Times New Roman" panose="02020603050405020304" charset="0"/>
              </a:rPr>
              <a:t>• 3 repetitions per variant</a:t>
            </a:r>
          </a:p>
          <a:p>
            <a:pPr>
              <a:spcAft>
                <a:spcPts val="91"/>
              </a:spcAft>
              <a:defRPr sz="1420">
                <a:solidFill>
                  <a:srgbClr val="202020"/>
                </a:solidFill>
                <a:latin typeface="Aptos"/>
              </a:defRPr>
            </a:pPr>
            <a:r>
              <a:rPr sz="1000" dirty="0">
                <a:latin typeface="Times New Roman" panose="02020603050405020304" charset="0"/>
                <a:cs typeface="Times New Roman" panose="02020603050405020304" charset="0"/>
              </a:rPr>
              <a:t>• 3 trees per repetition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35D774-CA48-E654-A766-515D5246C4B1}"/>
              </a:ext>
            </a:extLst>
          </p:cNvPr>
          <p:cNvSpPr txBox="1"/>
          <p:nvPr/>
        </p:nvSpPr>
        <p:spPr>
          <a:xfrm>
            <a:off x="1988669" y="2533888"/>
            <a:ext cx="1725940" cy="23961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134" b="1" dirty="0">
                <a:solidFill>
                  <a:srgbClr val="185C28"/>
                </a:solidFill>
                <a:latin typeface="Times New Roman" panose="02020603050405020304" charset="0"/>
                <a:cs typeface="Times New Roman" panose="02020603050405020304" charset="0"/>
              </a:rPr>
              <a:t>Biological control agents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0C5041-D2F3-CF45-6715-2BE1977D0F15}"/>
              </a:ext>
            </a:extLst>
          </p:cNvPr>
          <p:cNvSpPr txBox="1"/>
          <p:nvPr/>
        </p:nvSpPr>
        <p:spPr>
          <a:xfrm>
            <a:off x="2186522" y="2853268"/>
            <a:ext cx="1669782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>
                <a:solidFill>
                  <a:srgbClr val="185C28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RIZOPLAN</a:t>
            </a:r>
            <a:endParaRPr sz="1000" i="1" dirty="0">
              <a:solidFill>
                <a:srgbClr val="20202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r>
              <a:rPr sz="1000" i="1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Contains live bacteria
Pseudomonas fluorescens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4EC337-C346-7567-7996-33FB5F7ABB99}"/>
              </a:ext>
            </a:extLst>
          </p:cNvPr>
          <p:cNvSpPr txBox="1"/>
          <p:nvPr/>
        </p:nvSpPr>
        <p:spPr>
          <a:xfrm>
            <a:off x="2244545" y="3398550"/>
            <a:ext cx="1636375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ro-RO" sz="1000" b="1" dirty="0">
                <a:solidFill>
                  <a:srgbClr val="185C28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TRICHODERMIN SC</a:t>
            </a:r>
            <a:endParaRPr lang="ro-RO" sz="1000" i="1" dirty="0">
              <a:solidFill>
                <a:srgbClr val="20202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r>
              <a:rPr lang="ro-RO" sz="1000" i="1" dirty="0" err="1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Contains</a:t>
            </a:r>
            <a:r>
              <a:rPr lang="ro-RO" sz="1000" i="1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o-RO" sz="1000" i="1" dirty="0" err="1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the</a:t>
            </a:r>
            <a:r>
              <a:rPr lang="ro-RO" sz="1000" i="1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o-RO" sz="1000" i="1" dirty="0" err="1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fungus</a:t>
            </a:r>
            <a:r>
              <a:rPr lang="ro-RO" sz="1000" i="1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
</a:t>
            </a:r>
            <a:r>
              <a:rPr lang="ro-RO" sz="1000" i="1" dirty="0" err="1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Trichoderma</a:t>
            </a:r>
            <a:r>
              <a:rPr lang="ro-RO" sz="1000" i="1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o-RO" sz="1000" i="1" dirty="0" err="1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lignorum</a:t>
            </a:r>
            <a:r>
              <a:rPr lang="ro-RO" sz="1000" i="1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  <a:p>
            <a:pPr algn="r"/>
            <a:r>
              <a:rPr lang="ro-RO" sz="1000" i="1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CNMN-FD-14 (M-10)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44087B-4B6D-0450-84D8-9FA1F6B24C23}"/>
              </a:ext>
            </a:extLst>
          </p:cNvPr>
          <p:cNvSpPr txBox="1"/>
          <p:nvPr/>
        </p:nvSpPr>
        <p:spPr>
          <a:xfrm>
            <a:off x="2167135" y="4058658"/>
            <a:ext cx="1738605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>
                <a:solidFill>
                  <a:srgbClr val="185C28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Chemical standard</a:t>
            </a:r>
            <a:endParaRPr sz="1000" b="1" dirty="0">
              <a:solidFill>
                <a:srgbClr val="20202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r>
              <a:rPr sz="1000" b="1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LUNA SENSATION SC 500</a:t>
            </a:r>
          </a:p>
          <a:p>
            <a:pPr algn="r"/>
            <a:r>
              <a:rPr sz="1000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Application rate: 0.35 L/ha</a:t>
            </a:r>
            <a:endParaRPr sz="1000" b="1" dirty="0">
              <a:solidFill>
                <a:srgbClr val="20202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BEFC273-A599-125B-DCED-AF4D1EAC5392}"/>
              </a:ext>
            </a:extLst>
          </p:cNvPr>
          <p:cNvSpPr/>
          <p:nvPr/>
        </p:nvSpPr>
        <p:spPr>
          <a:xfrm>
            <a:off x="3900099" y="1458993"/>
            <a:ext cx="6183543" cy="47142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C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95866263-CD32-A93D-DE7E-91FC2C1C162F}"/>
              </a:ext>
            </a:extLst>
          </p:cNvPr>
          <p:cNvSpPr/>
          <p:nvPr/>
        </p:nvSpPr>
        <p:spPr>
          <a:xfrm>
            <a:off x="5529288" y="1178184"/>
            <a:ext cx="3209667" cy="230602"/>
          </a:xfrm>
          <a:prstGeom prst="roundRect">
            <a:avLst/>
          </a:prstGeom>
          <a:solidFill>
            <a:srgbClr val="0E4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A8BE787-8641-7D23-926F-E3474647E400}"/>
              </a:ext>
            </a:extLst>
          </p:cNvPr>
          <p:cNvSpPr txBox="1"/>
          <p:nvPr/>
        </p:nvSpPr>
        <p:spPr>
          <a:xfrm>
            <a:off x="6557165" y="1147154"/>
            <a:ext cx="2695670" cy="28080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25" b="1" dirty="0">
                <a:solidFill>
                  <a:srgbClr val="FFFFFF"/>
                </a:solidFill>
                <a:latin typeface="Times New Roman" panose="02020603050405020304" charset="0"/>
                <a:cs typeface="Times New Roman" panose="02020603050405020304" charset="0"/>
              </a:rPr>
              <a:t>RESULTS</a:t>
            </a:r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9E13E767-18F5-3C82-F5FF-792303CB1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187194"/>
              </p:ext>
            </p:extLst>
          </p:nvPr>
        </p:nvGraphicFramePr>
        <p:xfrm>
          <a:off x="4162853" y="1489544"/>
          <a:ext cx="5722858" cy="1895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8CA81A09-917A-746A-62F5-4CCB59F79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518549"/>
              </p:ext>
            </p:extLst>
          </p:nvPr>
        </p:nvGraphicFramePr>
        <p:xfrm>
          <a:off x="4114553" y="3355273"/>
          <a:ext cx="5722857" cy="1666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3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5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356">
                <a:tc>
                  <a:txBody>
                    <a:bodyPr/>
                    <a:lstStyle/>
                    <a:p>
                      <a:pPr algn="l"/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</a:p>
                  </a:txBody>
                  <a:tcPr marL="33177" marR="33177" marT="12441" marB="12441">
                    <a:solidFill>
                      <a:srgbClr val="0E441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 (L/ha)</a:t>
                      </a:r>
                    </a:p>
                  </a:txBody>
                  <a:tcPr marL="33177" marR="33177" marT="12441" marB="12441">
                    <a:solidFill>
                      <a:srgbClr val="0E441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Biological efficacy (%)</a:t>
                      </a:r>
                    </a:p>
                  </a:txBody>
                  <a:tcPr marL="33177" marR="33177" marT="12441" marB="12441">
                    <a:solidFill>
                      <a:srgbClr val="0E44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119">
                <a:tc>
                  <a:txBody>
                    <a:bodyPr/>
                    <a:lstStyle/>
                    <a:p>
                      <a:pPr algn="l"/>
                      <a:r>
                        <a:rPr sz="1000" b="0" dirty="0" err="1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Rizoplan</a:t>
                      </a:r>
                      <a:endParaRPr sz="1000" b="0" dirty="0">
                        <a:solidFill>
                          <a:srgbClr val="20202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84.8</a:t>
                      </a: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119">
                <a:tc>
                  <a:txBody>
                    <a:bodyPr/>
                    <a:lstStyle/>
                    <a:p>
                      <a:pPr algn="l"/>
                      <a:r>
                        <a:rPr sz="1000" b="0" dirty="0" err="1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Rizoplan</a:t>
                      </a:r>
                      <a:endParaRPr sz="1000" b="0" dirty="0">
                        <a:solidFill>
                          <a:srgbClr val="20202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177" marR="33177" marT="12441" marB="12441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3177" marR="33177" marT="12441" marB="12441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86.2</a:t>
                      </a:r>
                    </a:p>
                  </a:txBody>
                  <a:tcPr marL="33177" marR="33177" marT="12441" marB="12441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119">
                <a:tc>
                  <a:txBody>
                    <a:bodyPr/>
                    <a:lstStyle/>
                    <a:p>
                      <a:pPr algn="l"/>
                      <a:r>
                        <a:rPr sz="1000" b="0" dirty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Trichodermin SC</a:t>
                      </a: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dirty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84.3</a:t>
                      </a: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119">
                <a:tc>
                  <a:txBody>
                    <a:bodyPr/>
                    <a:lstStyle/>
                    <a:p>
                      <a:pPr algn="l"/>
                      <a:r>
                        <a:rPr sz="1000" b="0" dirty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Trichodermin SC</a:t>
                      </a:r>
                    </a:p>
                  </a:txBody>
                  <a:tcPr marL="33177" marR="33177" marT="12441" marB="12441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dirty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3177" marR="33177" marT="12441" marB="12441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85.5</a:t>
                      </a:r>
                    </a:p>
                  </a:txBody>
                  <a:tcPr marL="33177" marR="33177" marT="12441" marB="12441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119">
                <a:tc>
                  <a:txBody>
                    <a:bodyPr/>
                    <a:lstStyle/>
                    <a:p>
                      <a:pPr algn="l"/>
                      <a:r>
                        <a:rPr sz="1000" b="0" dirty="0" err="1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Rizoplan</a:t>
                      </a:r>
                      <a:r>
                        <a:rPr sz="1000" b="0" dirty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Trichodermin SC</a:t>
                      </a: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dirty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dirty="0">
                          <a:solidFill>
                            <a:srgbClr val="C3231E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86.7</a:t>
                      </a: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119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Rizoplan + Trichodermin SC</a:t>
                      </a:r>
                    </a:p>
                  </a:txBody>
                  <a:tcPr marL="33177" marR="33177" marT="12441" marB="12441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3177" marR="33177" marT="12441" marB="12441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dirty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86.4</a:t>
                      </a:r>
                    </a:p>
                  </a:txBody>
                  <a:tcPr marL="33177" marR="33177" marT="12441" marB="12441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356">
                <a:tc>
                  <a:txBody>
                    <a:bodyPr/>
                    <a:lstStyle/>
                    <a:p>
                      <a:pPr algn="l"/>
                      <a:r>
                        <a:rPr sz="1000" b="0" dirty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Luna Sensation SC 500 (chemical standard)</a:t>
                      </a: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dirty="0">
                          <a:solidFill>
                            <a:srgbClr val="2020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86.5</a:t>
                      </a:r>
                    </a:p>
                  </a:txBody>
                  <a:tcPr marL="33177" marR="33177" marT="12441" marB="12441">
                    <a:solidFill>
                      <a:srgbClr val="F7FA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6140736-DD48-B5D5-434A-555CF1F2B15B}"/>
              </a:ext>
            </a:extLst>
          </p:cNvPr>
          <p:cNvSpPr/>
          <p:nvPr/>
        </p:nvSpPr>
        <p:spPr>
          <a:xfrm>
            <a:off x="4747801" y="5157672"/>
            <a:ext cx="1093405" cy="886749"/>
          </a:xfrm>
          <a:prstGeom prst="roundRect">
            <a:avLst>
              <a:gd name="adj" fmla="val 14206"/>
            </a:avLst>
          </a:prstGeom>
          <a:solidFill>
            <a:srgbClr val="EEF6E8"/>
          </a:solidFill>
          <a:ln>
            <a:solidFill>
              <a:srgbClr val="C6D7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3025B2-340C-1578-1421-F77562CF70C7}"/>
              </a:ext>
            </a:extLst>
          </p:cNvPr>
          <p:cNvSpPr txBox="1"/>
          <p:nvPr/>
        </p:nvSpPr>
        <p:spPr>
          <a:xfrm>
            <a:off x="4720130" y="5187857"/>
            <a:ext cx="1148745" cy="2527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43" b="1" dirty="0">
                <a:solidFill>
                  <a:srgbClr val="185C28"/>
                </a:solidFill>
                <a:latin typeface="Aptos"/>
              </a:rPr>
              <a:t>86.7%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D3A9497-852B-6E24-DA04-27FBAE575BA4}"/>
              </a:ext>
            </a:extLst>
          </p:cNvPr>
          <p:cNvSpPr txBox="1"/>
          <p:nvPr/>
        </p:nvSpPr>
        <p:spPr>
          <a:xfrm>
            <a:off x="4705947" y="5387917"/>
            <a:ext cx="1148745" cy="65060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7" b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Highest efficacy</a:t>
            </a:r>
            <a:endParaRPr lang="en-US" sz="907" b="1" dirty="0">
              <a:solidFill>
                <a:srgbClr val="2020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v-SE" sz="907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Rizoplan + Trichodermin SC
7 L/ha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022902F7-B773-9F44-3A3F-BA8E388F1B1F}"/>
              </a:ext>
            </a:extLst>
          </p:cNvPr>
          <p:cNvSpPr/>
          <p:nvPr/>
        </p:nvSpPr>
        <p:spPr>
          <a:xfrm>
            <a:off x="6266947" y="5127886"/>
            <a:ext cx="1252183" cy="920534"/>
          </a:xfrm>
          <a:prstGeom prst="roundRect">
            <a:avLst/>
          </a:prstGeom>
          <a:solidFill>
            <a:srgbClr val="EEF6E8"/>
          </a:solidFill>
          <a:ln>
            <a:solidFill>
              <a:srgbClr val="C6D7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906B31-02BB-04C9-59D8-2A08AD33ADAE}"/>
              </a:ext>
            </a:extLst>
          </p:cNvPr>
          <p:cNvSpPr txBox="1"/>
          <p:nvPr/>
        </p:nvSpPr>
        <p:spPr>
          <a:xfrm>
            <a:off x="6330786" y="5127886"/>
            <a:ext cx="1189648" cy="2527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43" b="1" dirty="0">
                <a:solidFill>
                  <a:srgbClr val="136774"/>
                </a:solidFill>
                <a:latin typeface="Aptos"/>
              </a:rPr>
              <a:t>86.4%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DFDC714-E8F7-7FEC-D99A-804B89FB5080}"/>
              </a:ext>
            </a:extLst>
          </p:cNvPr>
          <p:cNvSpPr txBox="1"/>
          <p:nvPr/>
        </p:nvSpPr>
        <p:spPr>
          <a:xfrm>
            <a:off x="6365034" y="5287098"/>
            <a:ext cx="1148745" cy="79017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7" b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Combined treatment</a:t>
            </a:r>
            <a:endParaRPr lang="en-US" sz="907" b="1" dirty="0">
              <a:solidFill>
                <a:srgbClr val="2020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v-SE" sz="907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Rizoplan + Trichodermin SC
10 L/ha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C1D3F4B4-0A74-C0FE-54D3-B86ED14481A9}"/>
              </a:ext>
            </a:extLst>
          </p:cNvPr>
          <p:cNvSpPr/>
          <p:nvPr/>
        </p:nvSpPr>
        <p:spPr>
          <a:xfrm>
            <a:off x="7905951" y="5148091"/>
            <a:ext cx="1189648" cy="875605"/>
          </a:xfrm>
          <a:prstGeom prst="roundRect">
            <a:avLst/>
          </a:prstGeom>
          <a:solidFill>
            <a:srgbClr val="EEF6E8"/>
          </a:solidFill>
          <a:ln>
            <a:solidFill>
              <a:srgbClr val="C6D7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BCEA8A-EF03-3731-1B3D-CB2BD5239B3C}"/>
              </a:ext>
            </a:extLst>
          </p:cNvPr>
          <p:cNvSpPr txBox="1"/>
          <p:nvPr/>
        </p:nvSpPr>
        <p:spPr>
          <a:xfrm>
            <a:off x="7905000" y="5198312"/>
            <a:ext cx="1148745" cy="2527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43" b="1" dirty="0">
                <a:solidFill>
                  <a:srgbClr val="E0690D"/>
                </a:solidFill>
                <a:latin typeface="Aptos"/>
              </a:rPr>
              <a:t>86.5%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CF6A337-00B2-DC20-604A-F8A15116F469}"/>
              </a:ext>
            </a:extLst>
          </p:cNvPr>
          <p:cNvSpPr txBox="1"/>
          <p:nvPr/>
        </p:nvSpPr>
        <p:spPr>
          <a:xfrm>
            <a:off x="7841342" y="5430004"/>
            <a:ext cx="1338783" cy="51103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7" b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standard</a:t>
            </a:r>
            <a:endParaRPr lang="en-US" sz="907" b="1" dirty="0">
              <a:solidFill>
                <a:srgbClr val="2020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o-RO" sz="907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Luna </a:t>
            </a:r>
            <a:r>
              <a:rPr lang="ro-RO" sz="907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Sensation</a:t>
            </a:r>
            <a:r>
              <a:rPr lang="ro-RO" sz="907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 500 </a:t>
            </a:r>
          </a:p>
          <a:p>
            <a:pPr algn="ctr"/>
            <a:r>
              <a:rPr lang="ro-RO" sz="907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0,35 L/ha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7EDF6B2-7F4F-5BF8-7E2E-3B820DAF7007}"/>
              </a:ext>
            </a:extLst>
          </p:cNvPr>
          <p:cNvSpPr/>
          <p:nvPr/>
        </p:nvSpPr>
        <p:spPr>
          <a:xfrm>
            <a:off x="10118035" y="1340365"/>
            <a:ext cx="1932589" cy="257696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C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B337DC18-B137-1C09-6C12-304ED57018BE}"/>
              </a:ext>
            </a:extLst>
          </p:cNvPr>
          <p:cNvSpPr/>
          <p:nvPr/>
        </p:nvSpPr>
        <p:spPr>
          <a:xfrm>
            <a:off x="10107503" y="1012115"/>
            <a:ext cx="1631006" cy="231054"/>
          </a:xfrm>
          <a:prstGeom prst="roundRect">
            <a:avLst/>
          </a:prstGeom>
          <a:solidFill>
            <a:srgbClr val="0E4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C80A9D1-C75E-6810-4E23-6F96D8F84269}"/>
              </a:ext>
            </a:extLst>
          </p:cNvPr>
          <p:cNvSpPr txBox="1"/>
          <p:nvPr/>
        </p:nvSpPr>
        <p:spPr>
          <a:xfrm>
            <a:off x="10147156" y="994226"/>
            <a:ext cx="1785407" cy="26683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34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837C8CA-73C2-6A57-ED83-8AAB1632E33F}"/>
              </a:ext>
            </a:extLst>
          </p:cNvPr>
          <p:cNvSpPr txBox="1"/>
          <p:nvPr/>
        </p:nvSpPr>
        <p:spPr>
          <a:xfrm>
            <a:off x="10126655" y="1435112"/>
            <a:ext cx="1877750" cy="24653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07353" indent="-207353">
              <a:buFont typeface="+mj-lt"/>
              <a:buAutoNum type="arabicPeriod"/>
            </a:pPr>
            <a:r>
              <a:rPr sz="907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Rizoplan</a:t>
            </a:r>
            <a:r>
              <a:rPr sz="907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Trichodermin SC at 7 L/ha demonstrated the highest biological efficacy (86.7%) against apple scab.</a:t>
            </a:r>
            <a:endParaRPr lang="en-US" sz="907" dirty="0">
              <a:solidFill>
                <a:srgbClr val="2020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7353" indent="-207353">
              <a:buFont typeface="+mj-lt"/>
              <a:buAutoNum type="arabicPeriod"/>
            </a:pPr>
            <a:r>
              <a:rPr lang="en-GB" sz="907" dirty="0">
                <a:solidFill>
                  <a:srgbClr val="202020"/>
                </a:solidFill>
                <a:latin typeface="Times New Roman" panose="02020603050405020304" charset="0"/>
                <a:cs typeface="Times New Roman" panose="02020603050405020304" charset="0"/>
              </a:rPr>
              <a:t>The combined treatment at 10 L/ha reached 86.4%, comparable with Luna Sensation SC 500 (86.5%).</a:t>
            </a:r>
          </a:p>
          <a:p>
            <a:pPr marL="207353" indent="-207353">
              <a:buFont typeface="+mj-lt"/>
              <a:buAutoNum type="arabicPeriod"/>
            </a:pPr>
            <a:r>
              <a:rPr lang="en-GB" sz="907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biological preparations demonstrated high efficacy against Venturia </a:t>
            </a:r>
            <a:r>
              <a:rPr lang="en-GB" sz="907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inaequalis</a:t>
            </a:r>
            <a:r>
              <a:rPr lang="en-GB" sz="907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under the 2024 experimental conditions</a:t>
            </a:r>
          </a:p>
          <a:p>
            <a:pPr marL="207353" indent="-207353">
              <a:buFont typeface="+mj-lt"/>
              <a:buAutoNum type="arabicPeriod"/>
            </a:pPr>
            <a:r>
              <a:rPr lang="en-GB" sz="907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results indicate potential for </a:t>
            </a:r>
            <a:r>
              <a:rPr lang="en-GB" sz="907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Rizoplan</a:t>
            </a:r>
            <a:r>
              <a:rPr lang="en-GB" sz="907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Trichodermin SC in biological apple scab management.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26757818-5B1F-2C4B-58FC-681B9D349EFB}"/>
              </a:ext>
            </a:extLst>
          </p:cNvPr>
          <p:cNvSpPr/>
          <p:nvPr/>
        </p:nvSpPr>
        <p:spPr>
          <a:xfrm>
            <a:off x="10142192" y="4319035"/>
            <a:ext cx="1912663" cy="191582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C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DFF70694-5C50-A5C1-BC76-183932BD27D4}"/>
              </a:ext>
            </a:extLst>
          </p:cNvPr>
          <p:cNvSpPr/>
          <p:nvPr/>
        </p:nvSpPr>
        <p:spPr>
          <a:xfrm>
            <a:off x="10107503" y="4007565"/>
            <a:ext cx="1716421" cy="231054"/>
          </a:xfrm>
          <a:prstGeom prst="roundRect">
            <a:avLst>
              <a:gd name="adj" fmla="val 50000"/>
            </a:avLst>
          </a:prstGeom>
          <a:solidFill>
            <a:srgbClr val="0E4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151063B-3DB0-D075-51C3-7FB72F951A34}"/>
              </a:ext>
            </a:extLst>
          </p:cNvPr>
          <p:cNvSpPr txBox="1"/>
          <p:nvPr/>
        </p:nvSpPr>
        <p:spPr>
          <a:xfrm>
            <a:off x="10086249" y="3993012"/>
            <a:ext cx="1805183" cy="26683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34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6ECB0E2-4B45-F9BD-2DBF-7604BF5DB0FC}"/>
              </a:ext>
            </a:extLst>
          </p:cNvPr>
          <p:cNvSpPr txBox="1"/>
          <p:nvPr/>
        </p:nvSpPr>
        <p:spPr>
          <a:xfrm>
            <a:off x="10169669" y="4428400"/>
            <a:ext cx="1791723" cy="1697097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r>
              <a:rPr lang="en-GB" sz="900" i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Acknowledgment. The research was carried out within the framework of subprogram 011103,</a:t>
            </a:r>
          </a:p>
          <a:p>
            <a:r>
              <a:rPr lang="en-GB" sz="900" i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“Development of environmentally friendly means for reducing the impact of harmful organisms on</a:t>
            </a:r>
          </a:p>
          <a:p>
            <a:r>
              <a:rPr lang="en-GB" sz="900" i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agricultural crops under climate change conditions”, funded by the National Agency for Research</a:t>
            </a:r>
          </a:p>
          <a:p>
            <a:r>
              <a:rPr lang="en-GB" sz="900" i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Development and the Ministry of Education and Research.</a:t>
            </a:r>
            <a:r>
              <a:rPr sz="900" i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BF54573-9AE7-CFCF-519B-8DD78765091E}"/>
              </a:ext>
            </a:extLst>
          </p:cNvPr>
          <p:cNvSpPr/>
          <p:nvPr/>
        </p:nvSpPr>
        <p:spPr>
          <a:xfrm>
            <a:off x="1" y="6758386"/>
            <a:ext cx="12192000" cy="97209"/>
          </a:xfrm>
          <a:prstGeom prst="rect">
            <a:avLst/>
          </a:prstGeom>
          <a:solidFill>
            <a:srgbClr val="0E4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70"/>
          </a:p>
        </p:txBody>
      </p:sp>
      <p:pic>
        <p:nvPicPr>
          <p:cNvPr id="69" name="Изображение 68">
            <a:extLst>
              <a:ext uri="{FF2B5EF4-FFF2-40B4-BE49-F238E27FC236}">
                <a16:creationId xmlns:a16="http://schemas.microsoft.com/office/drawing/2014/main" id="{6CDA22E2-EA03-9FCE-B9B9-1EB69D751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396" y="3936558"/>
            <a:ext cx="429973" cy="640208"/>
          </a:xfrm>
          <a:prstGeom prst="rect">
            <a:avLst/>
          </a:prstGeom>
        </p:spPr>
      </p:pic>
      <p:pic>
        <p:nvPicPr>
          <p:cNvPr id="70" name="Изображение 69">
            <a:extLst>
              <a:ext uri="{FF2B5EF4-FFF2-40B4-BE49-F238E27FC236}">
                <a16:creationId xmlns:a16="http://schemas.microsoft.com/office/drawing/2014/main" id="{43BBB4F1-9490-5FC6-4A06-92C67CEBC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973" y="2817257"/>
            <a:ext cx="594417" cy="1188834"/>
          </a:xfrm>
          <a:prstGeom prst="rect">
            <a:avLst/>
          </a:prstGeom>
        </p:spPr>
      </p:pic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6438C003-59F7-75F5-798E-CB325B4BAC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4" y="4631463"/>
            <a:ext cx="2951248" cy="207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3" descr="A close up of a leaf&#10;&#10;Description automatically generated with medium confidence">
            <a:extLst>
              <a:ext uri="{FF2B5EF4-FFF2-40B4-BE49-F238E27FC236}">
                <a16:creationId xmlns:a16="http://schemas.microsoft.com/office/drawing/2014/main" id="{8F576A1F-3E65-9CDA-C77C-8C09B15F79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95680" y="674866"/>
            <a:ext cx="1299234" cy="1201579"/>
          </a:xfrm>
          <a:prstGeom prst="rect">
            <a:avLst/>
          </a:prstGeom>
          <a:noFill/>
        </p:spPr>
      </p:pic>
      <p:pic>
        <p:nvPicPr>
          <p:cNvPr id="19" name="Рисунок 16" descr="background_header_isopc2211">
            <a:extLst>
              <a:ext uri="{FF2B5EF4-FFF2-40B4-BE49-F238E27FC236}">
                <a16:creationId xmlns:a16="http://schemas.microsoft.com/office/drawing/2014/main" id="{46BC7D1E-94BE-7561-69CA-1B40EDFC8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03" t="42612"/>
          <a:stretch>
            <a:fillRect/>
          </a:stretch>
        </p:blipFill>
        <p:spPr bwMode="auto">
          <a:xfrm>
            <a:off x="11136948" y="87761"/>
            <a:ext cx="712677" cy="69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3" descr="403101BE">
            <a:extLst>
              <a:ext uri="{FF2B5EF4-FFF2-40B4-BE49-F238E27FC236}">
                <a16:creationId xmlns:a16="http://schemas.microsoft.com/office/drawing/2014/main" id="{5DF8552E-666F-F442-4E5E-13EA403BC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3" t="12447" r="23195" b="9476"/>
          <a:stretch>
            <a:fillRect/>
          </a:stretch>
        </p:blipFill>
        <p:spPr bwMode="auto">
          <a:xfrm>
            <a:off x="3540342" y="77919"/>
            <a:ext cx="636540" cy="84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setăText 22">
            <a:extLst>
              <a:ext uri="{FF2B5EF4-FFF2-40B4-BE49-F238E27FC236}">
                <a16:creationId xmlns:a16="http://schemas.microsoft.com/office/drawing/2014/main" id="{3E1D4E7F-D2C1-8D50-6592-D1CCFAD88B6D}"/>
              </a:ext>
            </a:extLst>
          </p:cNvPr>
          <p:cNvSpPr txBox="1"/>
          <p:nvPr/>
        </p:nvSpPr>
        <p:spPr>
          <a:xfrm>
            <a:off x="4672908" y="6180416"/>
            <a:ext cx="545374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National Conference with International Participation</a:t>
            </a:r>
            <a:endParaRPr lang="ru-RU" sz="1000" b="1" dirty="0">
              <a:latin typeface="Arial" panose="020B0604020202020204" pitchFamily="34" charset="0"/>
            </a:endParaRPr>
          </a:p>
          <a:p>
            <a:pPr algn="ctr"/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“NATURAL SCIENCES IN THE DIALOGUE OF GENERATIONS”  (IX</a:t>
            </a:r>
            <a:r>
              <a:rPr lang="ro-RO" sz="1000" b="1" baseline="30000" dirty="0" err="1"/>
              <a:t>th</a:t>
            </a:r>
            <a:r>
              <a:rPr lang="en-US" sz="1000" b="1" baseline="30000" dirty="0"/>
              <a:t> 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Edition)</a:t>
            </a:r>
            <a:endParaRPr lang="ru-RU" sz="1000" b="1" dirty="0">
              <a:latin typeface="Arial" panose="020B0604020202020204" pitchFamily="34" charset="0"/>
            </a:endParaRPr>
          </a:p>
          <a:p>
            <a:pPr algn="ctr"/>
            <a:r>
              <a:rPr 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21-22 September, Chisinau, Republic of Moldova, 2026 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382471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Temă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ă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ă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174</TotalTime>
  <Words>423</Words>
  <Application>Microsoft Office PowerPoint</Application>
  <PresentationFormat>Ecran lat</PresentationFormat>
  <Paragraphs>76</Paragraphs>
  <Slides>1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Times New Roman</vt:lpstr>
      <vt:lpstr>Temă Office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Petru Crudu</cp:lastModifiedBy>
  <cp:revision>4</cp:revision>
  <dcterms:created xsi:type="dcterms:W3CDTF">2013-01-27T09:14:00Z</dcterms:created>
  <dcterms:modified xsi:type="dcterms:W3CDTF">2026-09-13T12:25:47Z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12D2A4ACE3E647A3A46D8417F4FA8A2D_12</vt:lpwstr>
  </property>
  <property fmtid="{D5CDD505-2E9C-101B-9397-08002B2CF9AE}" pid="3" name="KSOProductBuildVer">
    <vt:lpwstr>1049-12.2.0.23196</vt:lpwstr>
  </property>
</Properties>
</file>