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26879550" cy="15119350"/>
  <p:notesSz cx="9942513" cy="6761163"/>
  <p:defaultTextStyle>
    <a:defPPr>
      <a:defRPr lang="en-US"/>
    </a:defPPr>
    <a:lvl1pPr marL="0" algn="l" defTabSz="208575" rtl="0" eaLnBrk="1" latinLnBrk="0" hangingPunct="1">
      <a:defRPr sz="821" kern="1200">
        <a:solidFill>
          <a:schemeClr val="tx1"/>
        </a:solidFill>
        <a:latin typeface="+mn-lt"/>
        <a:ea typeface="+mn-ea"/>
        <a:cs typeface="+mn-cs"/>
      </a:defRPr>
    </a:lvl1pPr>
    <a:lvl2pPr marL="208575" algn="l" defTabSz="208575" rtl="0" eaLnBrk="1" latinLnBrk="0" hangingPunct="1">
      <a:defRPr sz="821" kern="1200">
        <a:solidFill>
          <a:schemeClr val="tx1"/>
        </a:solidFill>
        <a:latin typeface="+mn-lt"/>
        <a:ea typeface="+mn-ea"/>
        <a:cs typeface="+mn-cs"/>
      </a:defRPr>
    </a:lvl2pPr>
    <a:lvl3pPr marL="417149" algn="l" defTabSz="208575" rtl="0" eaLnBrk="1" latinLnBrk="0" hangingPunct="1">
      <a:defRPr sz="821" kern="1200">
        <a:solidFill>
          <a:schemeClr val="tx1"/>
        </a:solidFill>
        <a:latin typeface="+mn-lt"/>
        <a:ea typeface="+mn-ea"/>
        <a:cs typeface="+mn-cs"/>
      </a:defRPr>
    </a:lvl3pPr>
    <a:lvl4pPr marL="625724" algn="l" defTabSz="208575" rtl="0" eaLnBrk="1" latinLnBrk="0" hangingPunct="1">
      <a:defRPr sz="821" kern="1200">
        <a:solidFill>
          <a:schemeClr val="tx1"/>
        </a:solidFill>
        <a:latin typeface="+mn-lt"/>
        <a:ea typeface="+mn-ea"/>
        <a:cs typeface="+mn-cs"/>
      </a:defRPr>
    </a:lvl4pPr>
    <a:lvl5pPr marL="834299" algn="l" defTabSz="208575" rtl="0" eaLnBrk="1" latinLnBrk="0" hangingPunct="1">
      <a:defRPr sz="821" kern="1200">
        <a:solidFill>
          <a:schemeClr val="tx1"/>
        </a:solidFill>
        <a:latin typeface="+mn-lt"/>
        <a:ea typeface="+mn-ea"/>
        <a:cs typeface="+mn-cs"/>
      </a:defRPr>
    </a:lvl5pPr>
    <a:lvl6pPr marL="1042873" algn="l" defTabSz="208575" rtl="0" eaLnBrk="1" latinLnBrk="0" hangingPunct="1">
      <a:defRPr sz="821" kern="1200">
        <a:solidFill>
          <a:schemeClr val="tx1"/>
        </a:solidFill>
        <a:latin typeface="+mn-lt"/>
        <a:ea typeface="+mn-ea"/>
        <a:cs typeface="+mn-cs"/>
      </a:defRPr>
    </a:lvl6pPr>
    <a:lvl7pPr marL="1251448" algn="l" defTabSz="208575" rtl="0" eaLnBrk="1" latinLnBrk="0" hangingPunct="1">
      <a:defRPr sz="821" kern="1200">
        <a:solidFill>
          <a:schemeClr val="tx1"/>
        </a:solidFill>
        <a:latin typeface="+mn-lt"/>
        <a:ea typeface="+mn-ea"/>
        <a:cs typeface="+mn-cs"/>
      </a:defRPr>
    </a:lvl7pPr>
    <a:lvl8pPr marL="1460022" algn="l" defTabSz="208575" rtl="0" eaLnBrk="1" latinLnBrk="0" hangingPunct="1">
      <a:defRPr sz="821" kern="1200">
        <a:solidFill>
          <a:schemeClr val="tx1"/>
        </a:solidFill>
        <a:latin typeface="+mn-lt"/>
        <a:ea typeface="+mn-ea"/>
        <a:cs typeface="+mn-cs"/>
      </a:defRPr>
    </a:lvl8pPr>
    <a:lvl9pPr marL="1668597" algn="l" defTabSz="208575" rtl="0" eaLnBrk="1" latinLnBrk="0" hangingPunct="1">
      <a:defRPr sz="82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15" autoAdjust="0"/>
  </p:normalViewPr>
  <p:slideViewPr>
    <p:cSldViewPr snapToGrid="0">
      <p:cViewPr varScale="1">
        <p:scale>
          <a:sx n="46" d="100"/>
          <a:sy n="46" d="100"/>
        </p:scale>
        <p:origin x="954"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800" b="1" dirty="0"/>
              <a:t>Percentage of accessions by character of </a:t>
            </a:r>
            <a:r>
              <a:rPr lang="en-US" sz="1800" b="1" i="1" dirty="0"/>
              <a:t>seeds size </a:t>
            </a:r>
            <a:endParaRPr lang="ru-RU" sz="1800" b="1" i="1" dirty="0"/>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ru-RU"/>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C79-412D-B1C9-BFC236DFD86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C79-412D-B1C9-BFC236DFD863}"/>
              </c:ext>
            </c:extLst>
          </c:dPt>
          <c:dPt>
            <c:idx val="2"/>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5-0C79-412D-B1C9-BFC236DFD863}"/>
              </c:ext>
            </c:extLst>
          </c:dPt>
          <c:cat>
            <c:strRef>
              <c:f>Лист2!$D$23:$D$25</c:f>
              <c:strCache>
                <c:ptCount val="3"/>
                <c:pt idx="0">
                  <c:v>a</c:v>
                </c:pt>
                <c:pt idx="1">
                  <c:v>b</c:v>
                </c:pt>
                <c:pt idx="2">
                  <c:v>c</c:v>
                </c:pt>
              </c:strCache>
            </c:strRef>
          </c:cat>
          <c:val>
            <c:numRef>
              <c:f>Лист2!$E$23:$E$25</c:f>
              <c:numCache>
                <c:formatCode>0.00%</c:formatCode>
                <c:ptCount val="3"/>
                <c:pt idx="0">
                  <c:v>0.33300000000000002</c:v>
                </c:pt>
                <c:pt idx="1">
                  <c:v>0.185</c:v>
                </c:pt>
                <c:pt idx="2">
                  <c:v>0.48199999999999998</c:v>
                </c:pt>
              </c:numCache>
            </c:numRef>
          </c:val>
          <c:extLst>
            <c:ext xmlns:c16="http://schemas.microsoft.com/office/drawing/2014/chart" uri="{C3380CC4-5D6E-409C-BE32-E72D297353CC}">
              <c16:uniqueId val="{00000006-0C79-412D-B1C9-BFC236DFD86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solidFill>
        <a:schemeClr val="bg2">
          <a:lumMod val="90000"/>
        </a:schemeClr>
      </a:solidFill>
    </a:ln>
    <a:effectLst/>
  </c:spPr>
  <c:txPr>
    <a:bodyPr/>
    <a:lstStyle/>
    <a:p>
      <a:pPr>
        <a:defRPr sz="1800">
          <a:solidFill>
            <a:schemeClr val="tx1"/>
          </a:solidFill>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800" b="1" dirty="0">
                <a:latin typeface="Times New Roman" panose="02020603050405020304" pitchFamily="18" charset="0"/>
                <a:cs typeface="Times New Roman" panose="02020603050405020304" pitchFamily="18" charset="0"/>
              </a:rPr>
              <a:t>Percentage of accessions by character </a:t>
            </a:r>
            <a:r>
              <a:rPr lang="en-US" sz="1800" b="1" i="1" dirty="0">
                <a:latin typeface="Times New Roman" panose="02020603050405020304" pitchFamily="18" charset="0"/>
                <a:cs typeface="Times New Roman" panose="02020603050405020304" pitchFamily="18" charset="0"/>
              </a:rPr>
              <a:t>time of ripening </a:t>
            </a:r>
            <a:endParaRPr lang="ru-RU" sz="1800" b="1" i="1" dirty="0">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ru-RU"/>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EC-430D-BAE9-03967F03C27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9EC-430D-BAE9-03967F03C27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9EC-430D-BAE9-03967F03C27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9EC-430D-BAE9-03967F03C272}"/>
              </c:ext>
            </c:extLst>
          </c:dPt>
          <c:cat>
            <c:strRef>
              <c:f>Лист2!$D$23:$D$26</c:f>
              <c:strCache>
                <c:ptCount val="4"/>
                <c:pt idx="0">
                  <c:v>a</c:v>
                </c:pt>
                <c:pt idx="1">
                  <c:v>b</c:v>
                </c:pt>
                <c:pt idx="2">
                  <c:v>c</c:v>
                </c:pt>
                <c:pt idx="3">
                  <c:v>d</c:v>
                </c:pt>
              </c:strCache>
            </c:strRef>
          </c:cat>
          <c:val>
            <c:numRef>
              <c:f>Лист2!$E$23:$E$26</c:f>
              <c:numCache>
                <c:formatCode>0.00%</c:formatCode>
                <c:ptCount val="4"/>
                <c:pt idx="0">
                  <c:v>0.222</c:v>
                </c:pt>
                <c:pt idx="1">
                  <c:v>0.40699999999999997</c:v>
                </c:pt>
                <c:pt idx="2">
                  <c:v>0.14799999999999999</c:v>
                </c:pt>
                <c:pt idx="3">
                  <c:v>0.222</c:v>
                </c:pt>
              </c:numCache>
            </c:numRef>
          </c:val>
          <c:extLst>
            <c:ext xmlns:c16="http://schemas.microsoft.com/office/drawing/2014/chart" uri="{C3380CC4-5D6E-409C-BE32-E72D297353CC}">
              <c16:uniqueId val="{00000008-49EC-430D-BAE9-03967F03C272}"/>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A-49EC-430D-BAE9-03967F03C272}"/>
              </c:ext>
            </c:extLst>
          </c:dPt>
          <c:cat>
            <c:strRef>
              <c:f>Лист2!$A$8</c:f>
              <c:strCache>
                <c:ptCount val="1"/>
                <c:pt idx="0">
                  <c:v>Percentage of accessions by character time of ripening</c:v>
                </c:pt>
              </c:strCache>
            </c:strRef>
          </c:cat>
          <c:val>
            <c:numRef>
              <c:f>Лист2!$B$8</c:f>
              <c:numCache>
                <c:formatCode>General</c:formatCode>
                <c:ptCount val="1"/>
              </c:numCache>
            </c:numRef>
          </c:val>
          <c:extLst>
            <c:ext xmlns:c16="http://schemas.microsoft.com/office/drawing/2014/chart" uri="{C3380CC4-5D6E-409C-BE32-E72D297353CC}">
              <c16:uniqueId val="{0000000B-49EC-430D-BAE9-03967F03C272}"/>
            </c:ext>
          </c:extLst>
        </c:ser>
        <c:ser>
          <c:idx val="2"/>
          <c:order val="2"/>
          <c:dPt>
            <c:idx val="0"/>
            <c:bubble3D val="0"/>
            <c:spPr>
              <a:solidFill>
                <a:schemeClr val="accent1"/>
              </a:solidFill>
              <a:ln w="19050">
                <a:solidFill>
                  <a:schemeClr val="lt1"/>
                </a:solidFill>
              </a:ln>
              <a:effectLst/>
            </c:spPr>
            <c:extLst>
              <c:ext xmlns:c16="http://schemas.microsoft.com/office/drawing/2014/chart" uri="{C3380CC4-5D6E-409C-BE32-E72D297353CC}">
                <c16:uniqueId val="{0000000D-49EC-430D-BAE9-03967F03C272}"/>
              </c:ext>
            </c:extLst>
          </c:dPt>
          <c:cat>
            <c:strRef>
              <c:f>Лист2!$A$8</c:f>
              <c:strCache>
                <c:ptCount val="1"/>
                <c:pt idx="0">
                  <c:v>Percentage of accessions by character time of ripening</c:v>
                </c:pt>
              </c:strCache>
            </c:strRef>
          </c:cat>
          <c:val>
            <c:numRef>
              <c:f>Лист2!$C$8</c:f>
              <c:numCache>
                <c:formatCode>General</c:formatCode>
                <c:ptCount val="1"/>
              </c:numCache>
            </c:numRef>
          </c:val>
          <c:extLst>
            <c:ext xmlns:c16="http://schemas.microsoft.com/office/drawing/2014/chart" uri="{C3380CC4-5D6E-409C-BE32-E72D297353CC}">
              <c16:uniqueId val="{0000000E-49EC-430D-BAE9-03967F03C272}"/>
            </c:ext>
          </c:extLst>
        </c:ser>
        <c:ser>
          <c:idx val="3"/>
          <c:order val="3"/>
          <c:dPt>
            <c:idx val="0"/>
            <c:bubble3D val="0"/>
            <c:spPr>
              <a:solidFill>
                <a:schemeClr val="accent1"/>
              </a:solidFill>
              <a:ln w="19050">
                <a:solidFill>
                  <a:schemeClr val="lt1"/>
                </a:solidFill>
              </a:ln>
              <a:effectLst/>
            </c:spPr>
            <c:extLst>
              <c:ext xmlns:c16="http://schemas.microsoft.com/office/drawing/2014/chart" uri="{C3380CC4-5D6E-409C-BE32-E72D297353CC}">
                <c16:uniqueId val="{00000010-49EC-430D-BAE9-03967F03C272}"/>
              </c:ext>
            </c:extLst>
          </c:dPt>
          <c:cat>
            <c:strRef>
              <c:f>Лист2!$A$8</c:f>
              <c:strCache>
                <c:ptCount val="1"/>
                <c:pt idx="0">
                  <c:v>Percentage of accessions by character time of ripening</c:v>
                </c:pt>
              </c:strCache>
            </c:strRef>
          </c:cat>
          <c:val>
            <c:numRef>
              <c:f>Лист2!$D$8</c:f>
              <c:numCache>
                <c:formatCode>General</c:formatCode>
                <c:ptCount val="1"/>
              </c:numCache>
            </c:numRef>
          </c:val>
          <c:extLst>
            <c:ext xmlns:c16="http://schemas.microsoft.com/office/drawing/2014/chart" uri="{C3380CC4-5D6E-409C-BE32-E72D297353CC}">
              <c16:uniqueId val="{00000011-49EC-430D-BAE9-03967F03C272}"/>
            </c:ext>
          </c:extLst>
        </c:ser>
        <c:ser>
          <c:idx val="4"/>
          <c:order val="4"/>
          <c:dPt>
            <c:idx val="0"/>
            <c:bubble3D val="0"/>
            <c:spPr>
              <a:solidFill>
                <a:schemeClr val="accent1"/>
              </a:solidFill>
              <a:ln w="19050">
                <a:solidFill>
                  <a:schemeClr val="lt1"/>
                </a:solidFill>
              </a:ln>
              <a:effectLst/>
            </c:spPr>
            <c:extLst>
              <c:ext xmlns:c16="http://schemas.microsoft.com/office/drawing/2014/chart" uri="{C3380CC4-5D6E-409C-BE32-E72D297353CC}">
                <c16:uniqueId val="{00000013-49EC-430D-BAE9-03967F03C272}"/>
              </c:ext>
            </c:extLst>
          </c:dPt>
          <c:cat>
            <c:strRef>
              <c:f>Лист2!$A$8</c:f>
              <c:strCache>
                <c:ptCount val="1"/>
                <c:pt idx="0">
                  <c:v>Percentage of accessions by character time of ripening</c:v>
                </c:pt>
              </c:strCache>
            </c:strRef>
          </c:cat>
          <c:val>
            <c:numRef>
              <c:f>Лист2!$E$8</c:f>
              <c:numCache>
                <c:formatCode>General</c:formatCode>
                <c:ptCount val="1"/>
              </c:numCache>
            </c:numRef>
          </c:val>
          <c:extLst>
            <c:ext xmlns:c16="http://schemas.microsoft.com/office/drawing/2014/chart" uri="{C3380CC4-5D6E-409C-BE32-E72D297353CC}">
              <c16:uniqueId val="{00000014-49EC-430D-BAE9-03967F03C272}"/>
            </c:ext>
          </c:extLst>
        </c:ser>
        <c:ser>
          <c:idx val="5"/>
          <c:order val="5"/>
          <c:dPt>
            <c:idx val="0"/>
            <c:bubble3D val="0"/>
            <c:spPr>
              <a:solidFill>
                <a:schemeClr val="accent1"/>
              </a:solidFill>
              <a:ln w="19050">
                <a:solidFill>
                  <a:schemeClr val="lt1"/>
                </a:solidFill>
              </a:ln>
              <a:effectLst/>
            </c:spPr>
            <c:extLst>
              <c:ext xmlns:c16="http://schemas.microsoft.com/office/drawing/2014/chart" uri="{C3380CC4-5D6E-409C-BE32-E72D297353CC}">
                <c16:uniqueId val="{00000016-49EC-430D-BAE9-03967F03C272}"/>
              </c:ext>
            </c:extLst>
          </c:dPt>
          <c:cat>
            <c:strRef>
              <c:f>Лист2!$A$8</c:f>
              <c:strCache>
                <c:ptCount val="1"/>
                <c:pt idx="0">
                  <c:v>Percentage of accessions by character time of ripening</c:v>
                </c:pt>
              </c:strCache>
            </c:strRef>
          </c:cat>
          <c:val>
            <c:numRef>
              <c:f>Лист2!$F$8</c:f>
              <c:numCache>
                <c:formatCode>General</c:formatCode>
                <c:ptCount val="1"/>
              </c:numCache>
            </c:numRef>
          </c:val>
          <c:extLst>
            <c:ext xmlns:c16="http://schemas.microsoft.com/office/drawing/2014/chart" uri="{C3380CC4-5D6E-409C-BE32-E72D297353CC}">
              <c16:uniqueId val="{00000017-49EC-430D-BAE9-03967F03C272}"/>
            </c:ext>
          </c:extLst>
        </c:ser>
        <c:ser>
          <c:idx val="6"/>
          <c:order val="6"/>
          <c:dPt>
            <c:idx val="0"/>
            <c:bubble3D val="0"/>
            <c:spPr>
              <a:solidFill>
                <a:schemeClr val="accent1"/>
              </a:solidFill>
              <a:ln w="19050">
                <a:solidFill>
                  <a:schemeClr val="lt1"/>
                </a:solidFill>
              </a:ln>
              <a:effectLst/>
            </c:spPr>
            <c:extLst>
              <c:ext xmlns:c16="http://schemas.microsoft.com/office/drawing/2014/chart" uri="{C3380CC4-5D6E-409C-BE32-E72D297353CC}">
                <c16:uniqueId val="{00000019-49EC-430D-BAE9-03967F03C272}"/>
              </c:ext>
            </c:extLst>
          </c:dPt>
          <c:cat>
            <c:strRef>
              <c:f>Лист2!$A$8</c:f>
              <c:strCache>
                <c:ptCount val="1"/>
                <c:pt idx="0">
                  <c:v>Percentage of accessions by character time of ripening</c:v>
                </c:pt>
              </c:strCache>
            </c:strRef>
          </c:cat>
          <c:val>
            <c:numRef>
              <c:f>Лист2!$G$8</c:f>
              <c:numCache>
                <c:formatCode>General</c:formatCode>
                <c:ptCount val="1"/>
              </c:numCache>
            </c:numRef>
          </c:val>
          <c:extLst>
            <c:ext xmlns:c16="http://schemas.microsoft.com/office/drawing/2014/chart" uri="{C3380CC4-5D6E-409C-BE32-E72D297353CC}">
              <c16:uniqueId val="{0000001A-49EC-430D-BAE9-03967F03C27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solidFill>
        <a:srgbClr val="E7E6E6">
          <a:lumMod val="90000"/>
        </a:srgbClr>
      </a:solidFill>
    </a:ln>
    <a:effectLst/>
  </c:spPr>
  <c:txPr>
    <a:bodyPr/>
    <a:lstStyle/>
    <a:p>
      <a:pPr>
        <a:defRPr>
          <a:solidFill>
            <a:schemeClr val="tx1"/>
          </a:solidFill>
        </a:defRPr>
      </a:pPr>
      <a:endParaRPr lang="ru-RU"/>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r>
              <a:rPr lang="en-US" sz="1800" dirty="0"/>
              <a:t>Percentage of accessions by character </a:t>
            </a:r>
            <a:r>
              <a:rPr lang="en-US" sz="1800" i="1" dirty="0"/>
              <a:t>plant height </a:t>
            </a:r>
            <a:endParaRPr lang="ru-RU" sz="1800" i="1" dirty="0"/>
          </a:p>
        </c:rich>
      </c:tx>
      <c:overlay val="0"/>
      <c:spPr>
        <a:noFill/>
        <a:ln>
          <a:noFill/>
        </a:ln>
        <a:effectLst/>
      </c:spPr>
      <c:txPr>
        <a:bodyPr rot="0" spcFirstLastPara="1" vertOverflow="ellipsis" vert="horz" wrap="square" anchor="ctr" anchorCtr="1"/>
        <a:lstStyle/>
        <a:p>
          <a:pPr>
            <a:defRPr sz="2160" b="1" i="0" u="none" strike="noStrike" kern="1200" spc="0" baseline="0">
              <a:solidFill>
                <a:schemeClr val="tx1"/>
              </a:solidFill>
              <a:latin typeface="Times New Roman" panose="02020603050405020304" pitchFamily="18" charset="0"/>
              <a:ea typeface="+mn-ea"/>
              <a:cs typeface="Times New Roman" panose="02020603050405020304" pitchFamily="18" charset="0"/>
            </a:defRPr>
          </a:pPr>
          <a:endParaRPr lang="ru-RU"/>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DA7-412E-9BD2-C4F111BC24A5}"/>
              </c:ext>
            </c:extLst>
          </c:dPt>
          <c:dPt>
            <c:idx val="1"/>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03-3DA7-412E-9BD2-C4F111BC24A5}"/>
              </c:ext>
            </c:extLst>
          </c:dPt>
          <c:dPt>
            <c:idx val="2"/>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5-3DA7-412E-9BD2-C4F111BC24A5}"/>
              </c:ext>
            </c:extLst>
          </c:dPt>
          <c:cat>
            <c:strRef>
              <c:f>Лист2!$B$36:$B$38</c:f>
              <c:strCache>
                <c:ptCount val="3"/>
                <c:pt idx="0">
                  <c:v>Percentage of accessions by character plant height</c:v>
                </c:pt>
                <c:pt idx="1">
                  <c:v>a</c:v>
                </c:pt>
                <c:pt idx="2">
                  <c:v>b</c:v>
                </c:pt>
              </c:strCache>
            </c:strRef>
          </c:cat>
          <c:val>
            <c:numRef>
              <c:f>Лист2!$C$36:$C$38</c:f>
              <c:numCache>
                <c:formatCode>0.00%</c:formatCode>
                <c:ptCount val="3"/>
                <c:pt idx="1">
                  <c:v>0.185</c:v>
                </c:pt>
                <c:pt idx="2">
                  <c:v>0.81499999999999995</c:v>
                </c:pt>
              </c:numCache>
            </c:numRef>
          </c:val>
          <c:extLst>
            <c:ext xmlns:c16="http://schemas.microsoft.com/office/drawing/2014/chart" uri="{C3380CC4-5D6E-409C-BE32-E72D297353CC}">
              <c16:uniqueId val="{00000006-3DA7-412E-9BD2-C4F111BC24A5}"/>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solidFill>
        <a:schemeClr val="bg2">
          <a:lumMod val="90000"/>
        </a:schemeClr>
      </a:solidFill>
    </a:ln>
    <a:effectLst/>
  </c:spPr>
  <c:txPr>
    <a:bodyPr/>
    <a:lstStyle/>
    <a:p>
      <a:pPr>
        <a:defRPr sz="1800" b="1">
          <a:solidFill>
            <a:schemeClr val="tx1"/>
          </a:solidFill>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3359944" y="2474395"/>
            <a:ext cx="20159663" cy="5263774"/>
          </a:xfrm>
        </p:spPr>
        <p:txBody>
          <a:bodyPr anchor="b"/>
          <a:lstStyle>
            <a:lvl1pPr algn="ctr">
              <a:defRPr sz="13228"/>
            </a:lvl1pPr>
          </a:lstStyle>
          <a:p>
            <a:r>
              <a:rPr lang="ru-RU"/>
              <a:t>Образец заголовка</a:t>
            </a:r>
            <a:endParaRPr lang="en-US" dirty="0"/>
          </a:p>
        </p:txBody>
      </p:sp>
      <p:sp>
        <p:nvSpPr>
          <p:cNvPr id="3" name="Subtitle 2"/>
          <p:cNvSpPr>
            <a:spLocks noGrp="1"/>
          </p:cNvSpPr>
          <p:nvPr>
            <p:ph type="subTitle" idx="1"/>
          </p:nvPr>
        </p:nvSpPr>
        <p:spPr>
          <a:xfrm>
            <a:off x="3359944" y="7941160"/>
            <a:ext cx="20159663" cy="3650342"/>
          </a:xfrm>
        </p:spPr>
        <p:txBody>
          <a:bodyPr/>
          <a:lstStyle>
            <a:lvl1pPr marL="0" indent="0" algn="ctr">
              <a:buNone/>
              <a:defRPr sz="5291"/>
            </a:lvl1pPr>
            <a:lvl2pPr marL="1007943" indent="0" algn="ctr">
              <a:buNone/>
              <a:defRPr sz="4409"/>
            </a:lvl2pPr>
            <a:lvl3pPr marL="2015886" indent="0" algn="ctr">
              <a:buNone/>
              <a:defRPr sz="3968"/>
            </a:lvl3pPr>
            <a:lvl4pPr marL="3023829" indent="0" algn="ctr">
              <a:buNone/>
              <a:defRPr sz="3527"/>
            </a:lvl4pPr>
            <a:lvl5pPr marL="4031772" indent="0" algn="ctr">
              <a:buNone/>
              <a:defRPr sz="3527"/>
            </a:lvl5pPr>
            <a:lvl6pPr marL="5039716" indent="0" algn="ctr">
              <a:buNone/>
              <a:defRPr sz="3527"/>
            </a:lvl6pPr>
            <a:lvl7pPr marL="6047659" indent="0" algn="ctr">
              <a:buNone/>
              <a:defRPr sz="3527"/>
            </a:lvl7pPr>
            <a:lvl8pPr marL="7055602" indent="0" algn="ctr">
              <a:buNone/>
              <a:defRPr sz="3527"/>
            </a:lvl8pPr>
            <a:lvl9pPr marL="8063545" indent="0" algn="ctr">
              <a:buNone/>
              <a:defRPr sz="3527"/>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465504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381849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833969" y="3769340"/>
            <a:ext cx="23183612" cy="6289229"/>
          </a:xfrm>
        </p:spPr>
        <p:txBody>
          <a:bodyPr anchor="b"/>
          <a:lstStyle>
            <a:lvl1pPr>
              <a:defRPr sz="13228"/>
            </a:lvl1pPr>
          </a:lstStyle>
          <a:p>
            <a:r>
              <a:rPr lang="ru-RU"/>
              <a:t>Образец заголовка</a:t>
            </a:r>
            <a:endParaRPr lang="en-US" dirty="0"/>
          </a:p>
        </p:txBody>
      </p:sp>
      <p:sp>
        <p:nvSpPr>
          <p:cNvPr id="3" name="Text Placeholder 2"/>
          <p:cNvSpPr>
            <a:spLocks noGrp="1"/>
          </p:cNvSpPr>
          <p:nvPr>
            <p:ph type="body" idx="1"/>
          </p:nvPr>
        </p:nvSpPr>
        <p:spPr>
          <a:xfrm>
            <a:off x="1833969" y="10118067"/>
            <a:ext cx="23183612" cy="3307357"/>
          </a:xfrm>
        </p:spPr>
        <p:txBody>
          <a:bodyPr/>
          <a:lstStyle>
            <a:lvl1pPr marL="0" indent="0">
              <a:buNone/>
              <a:defRPr sz="5291">
                <a:solidFill>
                  <a:schemeClr val="tx1">
                    <a:tint val="75000"/>
                  </a:schemeClr>
                </a:solidFill>
              </a:defRPr>
            </a:lvl1pPr>
            <a:lvl2pPr marL="1007943" indent="0">
              <a:buNone/>
              <a:defRPr sz="4409">
                <a:solidFill>
                  <a:schemeClr val="tx1">
                    <a:tint val="75000"/>
                  </a:schemeClr>
                </a:solidFill>
              </a:defRPr>
            </a:lvl2pPr>
            <a:lvl3pPr marL="2015886" indent="0">
              <a:buNone/>
              <a:defRPr sz="3968">
                <a:solidFill>
                  <a:schemeClr val="tx1">
                    <a:tint val="75000"/>
                  </a:schemeClr>
                </a:solidFill>
              </a:defRPr>
            </a:lvl3pPr>
            <a:lvl4pPr marL="3023829" indent="0">
              <a:buNone/>
              <a:defRPr sz="3527">
                <a:solidFill>
                  <a:schemeClr val="tx1">
                    <a:tint val="75000"/>
                  </a:schemeClr>
                </a:solidFill>
              </a:defRPr>
            </a:lvl4pPr>
            <a:lvl5pPr marL="4031772" indent="0">
              <a:buNone/>
              <a:defRPr sz="3527">
                <a:solidFill>
                  <a:schemeClr val="tx1">
                    <a:tint val="75000"/>
                  </a:schemeClr>
                </a:solidFill>
              </a:defRPr>
            </a:lvl5pPr>
            <a:lvl6pPr marL="5039716" indent="0">
              <a:buNone/>
              <a:defRPr sz="3527">
                <a:solidFill>
                  <a:schemeClr val="tx1">
                    <a:tint val="75000"/>
                  </a:schemeClr>
                </a:solidFill>
              </a:defRPr>
            </a:lvl6pPr>
            <a:lvl7pPr marL="6047659" indent="0">
              <a:buNone/>
              <a:defRPr sz="3527">
                <a:solidFill>
                  <a:schemeClr val="tx1">
                    <a:tint val="75000"/>
                  </a:schemeClr>
                </a:solidFill>
              </a:defRPr>
            </a:lvl7pPr>
            <a:lvl8pPr marL="7055602" indent="0">
              <a:buNone/>
              <a:defRPr sz="3527">
                <a:solidFill>
                  <a:schemeClr val="tx1">
                    <a:tint val="75000"/>
                  </a:schemeClr>
                </a:solidFill>
              </a:defRPr>
            </a:lvl8pPr>
            <a:lvl9pPr marL="8063545" indent="0">
              <a:buNone/>
              <a:defRPr sz="3527">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12BCBB2-9C95-4568-A35B-154A72ECD64A}"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88944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847969" y="4024827"/>
            <a:ext cx="11423809" cy="959308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13607772" y="4024827"/>
            <a:ext cx="11423809" cy="959308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12BCBB2-9C95-4568-A35B-154A72ECD64A}" type="datetimeFigureOut">
              <a:rPr lang="ru-RU" smtClean="0"/>
              <a:t>14.09.2026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42432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851470" y="804967"/>
            <a:ext cx="23183612" cy="2922375"/>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851471" y="3706342"/>
            <a:ext cx="11371309" cy="1816421"/>
          </a:xfrm>
        </p:spPr>
        <p:txBody>
          <a:bodyPr anchor="b"/>
          <a:lstStyle>
            <a:lvl1pPr marL="0" indent="0">
              <a:buNone/>
              <a:defRPr sz="5291" b="1"/>
            </a:lvl1pPr>
            <a:lvl2pPr marL="1007943" indent="0">
              <a:buNone/>
              <a:defRPr sz="4409" b="1"/>
            </a:lvl2pPr>
            <a:lvl3pPr marL="2015886" indent="0">
              <a:buNone/>
              <a:defRPr sz="3968" b="1"/>
            </a:lvl3pPr>
            <a:lvl4pPr marL="3023829" indent="0">
              <a:buNone/>
              <a:defRPr sz="3527" b="1"/>
            </a:lvl4pPr>
            <a:lvl5pPr marL="4031772" indent="0">
              <a:buNone/>
              <a:defRPr sz="3527" b="1"/>
            </a:lvl5pPr>
            <a:lvl6pPr marL="5039716" indent="0">
              <a:buNone/>
              <a:defRPr sz="3527" b="1"/>
            </a:lvl6pPr>
            <a:lvl7pPr marL="6047659" indent="0">
              <a:buNone/>
              <a:defRPr sz="3527" b="1"/>
            </a:lvl7pPr>
            <a:lvl8pPr marL="7055602" indent="0">
              <a:buNone/>
              <a:defRPr sz="3527" b="1"/>
            </a:lvl8pPr>
            <a:lvl9pPr marL="8063545" indent="0">
              <a:buNone/>
              <a:defRPr sz="3527" b="1"/>
            </a:lvl9pPr>
          </a:lstStyle>
          <a:p>
            <a:pPr lvl="0"/>
            <a:r>
              <a:rPr lang="ru-RU"/>
              <a:t>Образец текста</a:t>
            </a:r>
          </a:p>
        </p:txBody>
      </p:sp>
      <p:sp>
        <p:nvSpPr>
          <p:cNvPr id="4" name="Content Placeholder 3"/>
          <p:cNvSpPr>
            <a:spLocks noGrp="1"/>
          </p:cNvSpPr>
          <p:nvPr>
            <p:ph sz="half" idx="2"/>
          </p:nvPr>
        </p:nvSpPr>
        <p:spPr>
          <a:xfrm>
            <a:off x="1851471" y="5522763"/>
            <a:ext cx="11371309" cy="81231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13607772" y="3706342"/>
            <a:ext cx="11427310" cy="1816421"/>
          </a:xfrm>
        </p:spPr>
        <p:txBody>
          <a:bodyPr anchor="b"/>
          <a:lstStyle>
            <a:lvl1pPr marL="0" indent="0">
              <a:buNone/>
              <a:defRPr sz="5291" b="1"/>
            </a:lvl1pPr>
            <a:lvl2pPr marL="1007943" indent="0">
              <a:buNone/>
              <a:defRPr sz="4409" b="1"/>
            </a:lvl2pPr>
            <a:lvl3pPr marL="2015886" indent="0">
              <a:buNone/>
              <a:defRPr sz="3968" b="1"/>
            </a:lvl3pPr>
            <a:lvl4pPr marL="3023829" indent="0">
              <a:buNone/>
              <a:defRPr sz="3527" b="1"/>
            </a:lvl4pPr>
            <a:lvl5pPr marL="4031772" indent="0">
              <a:buNone/>
              <a:defRPr sz="3527" b="1"/>
            </a:lvl5pPr>
            <a:lvl6pPr marL="5039716" indent="0">
              <a:buNone/>
              <a:defRPr sz="3527" b="1"/>
            </a:lvl6pPr>
            <a:lvl7pPr marL="6047659" indent="0">
              <a:buNone/>
              <a:defRPr sz="3527" b="1"/>
            </a:lvl7pPr>
            <a:lvl8pPr marL="7055602" indent="0">
              <a:buNone/>
              <a:defRPr sz="3527" b="1"/>
            </a:lvl8pPr>
            <a:lvl9pPr marL="8063545" indent="0">
              <a:buNone/>
              <a:defRPr sz="3527" b="1"/>
            </a:lvl9pPr>
          </a:lstStyle>
          <a:p>
            <a:pPr lvl="0"/>
            <a:r>
              <a:rPr lang="ru-RU"/>
              <a:t>Образец текста</a:t>
            </a:r>
          </a:p>
        </p:txBody>
      </p:sp>
      <p:sp>
        <p:nvSpPr>
          <p:cNvPr id="6" name="Content Placeholder 5"/>
          <p:cNvSpPr>
            <a:spLocks noGrp="1"/>
          </p:cNvSpPr>
          <p:nvPr>
            <p:ph sz="quarter" idx="4"/>
          </p:nvPr>
        </p:nvSpPr>
        <p:spPr>
          <a:xfrm>
            <a:off x="13607772" y="5522763"/>
            <a:ext cx="11427310" cy="81231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12BCBB2-9C95-4568-A35B-154A72ECD64A}" type="datetimeFigureOut">
              <a:rPr lang="ru-RU" smtClean="0"/>
              <a:t>14.09.2026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3190049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12BCBB2-9C95-4568-A35B-154A72ECD64A}" type="datetimeFigureOut">
              <a:rPr lang="ru-RU" smtClean="0"/>
              <a:t>14.09.2026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402183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BCBB2-9C95-4568-A35B-154A72ECD64A}" type="datetimeFigureOut">
              <a:rPr lang="ru-RU" smtClean="0"/>
              <a:t>14.09.2026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4179784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851471" y="1007957"/>
            <a:ext cx="8669354" cy="3527848"/>
          </a:xfrm>
        </p:spPr>
        <p:txBody>
          <a:bodyPr anchor="b"/>
          <a:lstStyle>
            <a:lvl1pPr>
              <a:defRPr sz="7055"/>
            </a:lvl1pPr>
          </a:lstStyle>
          <a:p>
            <a:r>
              <a:rPr lang="ru-RU"/>
              <a:t>Образец заголовка</a:t>
            </a:r>
            <a:endParaRPr lang="en-US" dirty="0"/>
          </a:p>
        </p:txBody>
      </p:sp>
      <p:sp>
        <p:nvSpPr>
          <p:cNvPr id="3" name="Content Placeholder 2"/>
          <p:cNvSpPr>
            <a:spLocks noGrp="1"/>
          </p:cNvSpPr>
          <p:nvPr>
            <p:ph idx="1"/>
          </p:nvPr>
        </p:nvSpPr>
        <p:spPr>
          <a:xfrm>
            <a:off x="11427310" y="2176908"/>
            <a:ext cx="13607772" cy="10744538"/>
          </a:xfrm>
        </p:spPr>
        <p:txBody>
          <a:bodyPr/>
          <a:lstStyle>
            <a:lvl1pPr>
              <a:defRPr sz="7055"/>
            </a:lvl1pPr>
            <a:lvl2pPr>
              <a:defRPr sz="6173"/>
            </a:lvl2pPr>
            <a:lvl3pPr>
              <a:defRPr sz="5291"/>
            </a:lvl3pPr>
            <a:lvl4pPr>
              <a:defRPr sz="4409"/>
            </a:lvl4pPr>
            <a:lvl5pPr>
              <a:defRPr sz="4409"/>
            </a:lvl5pPr>
            <a:lvl6pPr>
              <a:defRPr sz="4409"/>
            </a:lvl6pPr>
            <a:lvl7pPr>
              <a:defRPr sz="4409"/>
            </a:lvl7pPr>
            <a:lvl8pPr>
              <a:defRPr sz="4409"/>
            </a:lvl8pPr>
            <a:lvl9pPr>
              <a:defRPr sz="4409"/>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851471" y="4535805"/>
            <a:ext cx="8669354" cy="8403140"/>
          </a:xfrm>
        </p:spPr>
        <p:txBody>
          <a:bodyPr/>
          <a:lstStyle>
            <a:lvl1pPr marL="0" indent="0">
              <a:buNone/>
              <a:defRPr sz="3527"/>
            </a:lvl1pPr>
            <a:lvl2pPr marL="1007943" indent="0">
              <a:buNone/>
              <a:defRPr sz="3086"/>
            </a:lvl2pPr>
            <a:lvl3pPr marL="2015886" indent="0">
              <a:buNone/>
              <a:defRPr sz="2646"/>
            </a:lvl3pPr>
            <a:lvl4pPr marL="3023829" indent="0">
              <a:buNone/>
              <a:defRPr sz="2205"/>
            </a:lvl4pPr>
            <a:lvl5pPr marL="4031772" indent="0">
              <a:buNone/>
              <a:defRPr sz="2205"/>
            </a:lvl5pPr>
            <a:lvl6pPr marL="5039716" indent="0">
              <a:buNone/>
              <a:defRPr sz="2205"/>
            </a:lvl6pPr>
            <a:lvl7pPr marL="6047659" indent="0">
              <a:buNone/>
              <a:defRPr sz="2205"/>
            </a:lvl7pPr>
            <a:lvl8pPr marL="7055602" indent="0">
              <a:buNone/>
              <a:defRPr sz="2205"/>
            </a:lvl8pPr>
            <a:lvl9pPr marL="8063545" indent="0">
              <a:buNone/>
              <a:defRPr sz="2205"/>
            </a:lvl9pPr>
          </a:lstStyle>
          <a:p>
            <a:pPr lvl="0"/>
            <a:r>
              <a:rPr lang="ru-RU"/>
              <a:t>Образец текста</a:t>
            </a:r>
          </a:p>
        </p:txBody>
      </p:sp>
      <p:sp>
        <p:nvSpPr>
          <p:cNvPr id="5" name="Date Placeholder 4"/>
          <p:cNvSpPr>
            <a:spLocks noGrp="1"/>
          </p:cNvSpPr>
          <p:nvPr>
            <p:ph type="dt" sz="half" idx="10"/>
          </p:nvPr>
        </p:nvSpPr>
        <p:spPr/>
        <p:txBody>
          <a:bodyPr/>
          <a:lstStyle/>
          <a:p>
            <a:fld id="{112BCBB2-9C95-4568-A35B-154A72ECD64A}" type="datetimeFigureOut">
              <a:rPr lang="ru-RU" smtClean="0"/>
              <a:t>14.09.2026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782573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851471" y="1007957"/>
            <a:ext cx="8669354" cy="3527848"/>
          </a:xfrm>
        </p:spPr>
        <p:txBody>
          <a:bodyPr anchor="b"/>
          <a:lstStyle>
            <a:lvl1pPr>
              <a:defRPr sz="7055"/>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427310" y="2176908"/>
            <a:ext cx="13607772" cy="10744538"/>
          </a:xfrm>
        </p:spPr>
        <p:txBody>
          <a:bodyPr anchor="t"/>
          <a:lstStyle>
            <a:lvl1pPr marL="0" indent="0">
              <a:buNone/>
              <a:defRPr sz="7055"/>
            </a:lvl1pPr>
            <a:lvl2pPr marL="1007943" indent="0">
              <a:buNone/>
              <a:defRPr sz="6173"/>
            </a:lvl2pPr>
            <a:lvl3pPr marL="2015886" indent="0">
              <a:buNone/>
              <a:defRPr sz="5291"/>
            </a:lvl3pPr>
            <a:lvl4pPr marL="3023829" indent="0">
              <a:buNone/>
              <a:defRPr sz="4409"/>
            </a:lvl4pPr>
            <a:lvl5pPr marL="4031772" indent="0">
              <a:buNone/>
              <a:defRPr sz="4409"/>
            </a:lvl5pPr>
            <a:lvl6pPr marL="5039716" indent="0">
              <a:buNone/>
              <a:defRPr sz="4409"/>
            </a:lvl6pPr>
            <a:lvl7pPr marL="6047659" indent="0">
              <a:buNone/>
              <a:defRPr sz="4409"/>
            </a:lvl7pPr>
            <a:lvl8pPr marL="7055602" indent="0">
              <a:buNone/>
              <a:defRPr sz="4409"/>
            </a:lvl8pPr>
            <a:lvl9pPr marL="8063545" indent="0">
              <a:buNone/>
              <a:defRPr sz="4409"/>
            </a:lvl9pPr>
          </a:lstStyle>
          <a:p>
            <a:r>
              <a:rPr lang="ru-RU"/>
              <a:t>Вставка рисунка</a:t>
            </a:r>
            <a:endParaRPr lang="en-US" dirty="0"/>
          </a:p>
        </p:txBody>
      </p:sp>
      <p:sp>
        <p:nvSpPr>
          <p:cNvPr id="4" name="Text Placeholder 3"/>
          <p:cNvSpPr>
            <a:spLocks noGrp="1"/>
          </p:cNvSpPr>
          <p:nvPr>
            <p:ph type="body" sz="half" idx="2"/>
          </p:nvPr>
        </p:nvSpPr>
        <p:spPr>
          <a:xfrm>
            <a:off x="1851471" y="4535805"/>
            <a:ext cx="8669354" cy="8403140"/>
          </a:xfrm>
        </p:spPr>
        <p:txBody>
          <a:bodyPr/>
          <a:lstStyle>
            <a:lvl1pPr marL="0" indent="0">
              <a:buNone/>
              <a:defRPr sz="3527"/>
            </a:lvl1pPr>
            <a:lvl2pPr marL="1007943" indent="0">
              <a:buNone/>
              <a:defRPr sz="3086"/>
            </a:lvl2pPr>
            <a:lvl3pPr marL="2015886" indent="0">
              <a:buNone/>
              <a:defRPr sz="2646"/>
            </a:lvl3pPr>
            <a:lvl4pPr marL="3023829" indent="0">
              <a:buNone/>
              <a:defRPr sz="2205"/>
            </a:lvl4pPr>
            <a:lvl5pPr marL="4031772" indent="0">
              <a:buNone/>
              <a:defRPr sz="2205"/>
            </a:lvl5pPr>
            <a:lvl6pPr marL="5039716" indent="0">
              <a:buNone/>
              <a:defRPr sz="2205"/>
            </a:lvl6pPr>
            <a:lvl7pPr marL="6047659" indent="0">
              <a:buNone/>
              <a:defRPr sz="2205"/>
            </a:lvl7pPr>
            <a:lvl8pPr marL="7055602" indent="0">
              <a:buNone/>
              <a:defRPr sz="2205"/>
            </a:lvl8pPr>
            <a:lvl9pPr marL="8063545" indent="0">
              <a:buNone/>
              <a:defRPr sz="2205"/>
            </a:lvl9pPr>
          </a:lstStyle>
          <a:p>
            <a:pPr lvl="0"/>
            <a:r>
              <a:rPr lang="ru-RU"/>
              <a:t>Образец текста</a:t>
            </a:r>
          </a:p>
        </p:txBody>
      </p:sp>
      <p:sp>
        <p:nvSpPr>
          <p:cNvPr id="5" name="Date Placeholder 4"/>
          <p:cNvSpPr>
            <a:spLocks noGrp="1"/>
          </p:cNvSpPr>
          <p:nvPr>
            <p:ph type="dt" sz="half" idx="10"/>
          </p:nvPr>
        </p:nvSpPr>
        <p:spPr/>
        <p:txBody>
          <a:bodyPr/>
          <a:lstStyle/>
          <a:p>
            <a:fld id="{112BCBB2-9C95-4568-A35B-154A72ECD64A}" type="datetimeFigureOut">
              <a:rPr lang="ru-RU" smtClean="0"/>
              <a:t>14.09.2026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2077433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158508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235678" y="804966"/>
            <a:ext cx="5795903" cy="1281295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847969" y="804966"/>
            <a:ext cx="17051715" cy="128129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12BCBB2-9C95-4568-A35B-154A72ECD64A}" type="datetimeFigureOut">
              <a:rPr lang="ru-RU" smtClean="0"/>
              <a:t>14.09.2026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8DED53-1593-4A63-9867-CC21F10AAD85}" type="slidenum">
              <a:rPr lang="ru-RU" smtClean="0"/>
              <a:t>‹#›</a:t>
            </a:fld>
            <a:endParaRPr lang="ru-RU"/>
          </a:p>
        </p:txBody>
      </p:sp>
    </p:spTree>
    <p:extLst>
      <p:ext uri="{BB962C8B-B14F-4D97-AF65-F5344CB8AC3E}">
        <p14:creationId xmlns:p14="http://schemas.microsoft.com/office/powerpoint/2010/main" val="2923935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47969" y="804967"/>
            <a:ext cx="23183612" cy="2922375"/>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847969" y="4024827"/>
            <a:ext cx="23183612" cy="959308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847969" y="14013399"/>
            <a:ext cx="6047899" cy="804965"/>
          </a:xfrm>
          <a:prstGeom prst="rect">
            <a:avLst/>
          </a:prstGeom>
        </p:spPr>
        <p:txBody>
          <a:bodyPr vert="horz" lIns="91440" tIns="45720" rIns="91440" bIns="45720" rtlCol="0" anchor="ctr"/>
          <a:lstStyle>
            <a:lvl1pPr algn="l">
              <a:defRPr sz="2646">
                <a:solidFill>
                  <a:schemeClr val="tx1">
                    <a:tint val="75000"/>
                  </a:schemeClr>
                </a:solidFill>
              </a:defRPr>
            </a:lvl1pPr>
          </a:lstStyle>
          <a:p>
            <a:fld id="{112BCBB2-9C95-4568-A35B-154A72ECD64A}" type="datetimeFigureOut">
              <a:rPr lang="ru-RU" smtClean="0"/>
              <a:t>14.09.2026</a:t>
            </a:fld>
            <a:endParaRPr lang="ru-RU"/>
          </a:p>
        </p:txBody>
      </p:sp>
      <p:sp>
        <p:nvSpPr>
          <p:cNvPr id="5" name="Footer Placeholder 4"/>
          <p:cNvSpPr>
            <a:spLocks noGrp="1"/>
          </p:cNvSpPr>
          <p:nvPr>
            <p:ph type="ftr" sz="quarter" idx="3"/>
          </p:nvPr>
        </p:nvSpPr>
        <p:spPr>
          <a:xfrm>
            <a:off x="8903851" y="14013399"/>
            <a:ext cx="9071848" cy="804965"/>
          </a:xfrm>
          <a:prstGeom prst="rect">
            <a:avLst/>
          </a:prstGeom>
        </p:spPr>
        <p:txBody>
          <a:bodyPr vert="horz" lIns="91440" tIns="45720" rIns="91440" bIns="45720" rtlCol="0" anchor="ctr"/>
          <a:lstStyle>
            <a:lvl1pPr algn="ctr">
              <a:defRPr sz="2646">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18983682" y="14013399"/>
            <a:ext cx="6047899" cy="804965"/>
          </a:xfrm>
          <a:prstGeom prst="rect">
            <a:avLst/>
          </a:prstGeom>
        </p:spPr>
        <p:txBody>
          <a:bodyPr vert="horz" lIns="91440" tIns="45720" rIns="91440" bIns="45720" rtlCol="0" anchor="ctr"/>
          <a:lstStyle>
            <a:lvl1pPr algn="r">
              <a:defRPr sz="2646">
                <a:solidFill>
                  <a:schemeClr val="tx1">
                    <a:tint val="75000"/>
                  </a:schemeClr>
                </a:solidFill>
              </a:defRPr>
            </a:lvl1pPr>
          </a:lstStyle>
          <a:p>
            <a:fld id="{138DED53-1593-4A63-9867-CC21F10AAD85}" type="slidenum">
              <a:rPr lang="ru-RU" smtClean="0"/>
              <a:t>‹#›</a:t>
            </a:fld>
            <a:endParaRPr lang="ru-RU"/>
          </a:p>
        </p:txBody>
      </p:sp>
    </p:spTree>
    <p:extLst>
      <p:ext uri="{BB962C8B-B14F-4D97-AF65-F5344CB8AC3E}">
        <p14:creationId xmlns:p14="http://schemas.microsoft.com/office/powerpoint/2010/main" val="3857067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2015886" rtl="0" eaLnBrk="1" latinLnBrk="0" hangingPunct="1">
        <a:lnSpc>
          <a:spcPct val="90000"/>
        </a:lnSpc>
        <a:spcBef>
          <a:spcPct val="0"/>
        </a:spcBef>
        <a:buNone/>
        <a:defRPr sz="9700" kern="1200">
          <a:solidFill>
            <a:schemeClr val="tx1"/>
          </a:solidFill>
          <a:latin typeface="+mj-lt"/>
          <a:ea typeface="+mj-ea"/>
          <a:cs typeface="+mj-cs"/>
        </a:defRPr>
      </a:lvl1pPr>
    </p:titleStyle>
    <p:bodyStyle>
      <a:lvl1pPr marL="503972" indent="-503972" algn="l" defTabSz="2015886" rtl="0" eaLnBrk="1" latinLnBrk="0" hangingPunct="1">
        <a:lnSpc>
          <a:spcPct val="90000"/>
        </a:lnSpc>
        <a:spcBef>
          <a:spcPts val="2205"/>
        </a:spcBef>
        <a:buFont typeface="Arial" panose="020B0604020202020204" pitchFamily="34" charset="0"/>
        <a:buChar char="•"/>
        <a:defRPr sz="6173" kern="1200">
          <a:solidFill>
            <a:schemeClr val="tx1"/>
          </a:solidFill>
          <a:latin typeface="+mn-lt"/>
          <a:ea typeface="+mn-ea"/>
          <a:cs typeface="+mn-cs"/>
        </a:defRPr>
      </a:lvl1pPr>
      <a:lvl2pPr marL="1511915" indent="-503972" algn="l" defTabSz="2015886" rtl="0" eaLnBrk="1" latinLnBrk="0" hangingPunct="1">
        <a:lnSpc>
          <a:spcPct val="90000"/>
        </a:lnSpc>
        <a:spcBef>
          <a:spcPts val="1102"/>
        </a:spcBef>
        <a:buFont typeface="Arial" panose="020B0604020202020204" pitchFamily="34" charset="0"/>
        <a:buChar char="•"/>
        <a:defRPr sz="5291" kern="1200">
          <a:solidFill>
            <a:schemeClr val="tx1"/>
          </a:solidFill>
          <a:latin typeface="+mn-lt"/>
          <a:ea typeface="+mn-ea"/>
          <a:cs typeface="+mn-cs"/>
        </a:defRPr>
      </a:lvl2pPr>
      <a:lvl3pPr marL="2519858" indent="-503972" algn="l" defTabSz="2015886" rtl="0" eaLnBrk="1" latinLnBrk="0" hangingPunct="1">
        <a:lnSpc>
          <a:spcPct val="90000"/>
        </a:lnSpc>
        <a:spcBef>
          <a:spcPts val="1102"/>
        </a:spcBef>
        <a:buFont typeface="Arial" panose="020B0604020202020204" pitchFamily="34" charset="0"/>
        <a:buChar char="•"/>
        <a:defRPr sz="4409" kern="1200">
          <a:solidFill>
            <a:schemeClr val="tx1"/>
          </a:solidFill>
          <a:latin typeface="+mn-lt"/>
          <a:ea typeface="+mn-ea"/>
          <a:cs typeface="+mn-cs"/>
        </a:defRPr>
      </a:lvl3pPr>
      <a:lvl4pPr marL="3527801" indent="-503972" algn="l" defTabSz="2015886" rtl="0" eaLnBrk="1" latinLnBrk="0" hangingPunct="1">
        <a:lnSpc>
          <a:spcPct val="90000"/>
        </a:lnSpc>
        <a:spcBef>
          <a:spcPts val="1102"/>
        </a:spcBef>
        <a:buFont typeface="Arial" panose="020B0604020202020204" pitchFamily="34" charset="0"/>
        <a:buChar char="•"/>
        <a:defRPr sz="3968" kern="1200">
          <a:solidFill>
            <a:schemeClr val="tx1"/>
          </a:solidFill>
          <a:latin typeface="+mn-lt"/>
          <a:ea typeface="+mn-ea"/>
          <a:cs typeface="+mn-cs"/>
        </a:defRPr>
      </a:lvl4pPr>
      <a:lvl5pPr marL="4535744" indent="-503972" algn="l" defTabSz="2015886" rtl="0" eaLnBrk="1" latinLnBrk="0" hangingPunct="1">
        <a:lnSpc>
          <a:spcPct val="90000"/>
        </a:lnSpc>
        <a:spcBef>
          <a:spcPts val="1102"/>
        </a:spcBef>
        <a:buFont typeface="Arial" panose="020B0604020202020204" pitchFamily="34" charset="0"/>
        <a:buChar char="•"/>
        <a:defRPr sz="3968" kern="1200">
          <a:solidFill>
            <a:schemeClr val="tx1"/>
          </a:solidFill>
          <a:latin typeface="+mn-lt"/>
          <a:ea typeface="+mn-ea"/>
          <a:cs typeface="+mn-cs"/>
        </a:defRPr>
      </a:lvl5pPr>
      <a:lvl6pPr marL="5543687" indent="-503972" algn="l" defTabSz="2015886" rtl="0" eaLnBrk="1" latinLnBrk="0" hangingPunct="1">
        <a:lnSpc>
          <a:spcPct val="90000"/>
        </a:lnSpc>
        <a:spcBef>
          <a:spcPts val="1102"/>
        </a:spcBef>
        <a:buFont typeface="Arial" panose="020B0604020202020204" pitchFamily="34" charset="0"/>
        <a:buChar char="•"/>
        <a:defRPr sz="3968" kern="1200">
          <a:solidFill>
            <a:schemeClr val="tx1"/>
          </a:solidFill>
          <a:latin typeface="+mn-lt"/>
          <a:ea typeface="+mn-ea"/>
          <a:cs typeface="+mn-cs"/>
        </a:defRPr>
      </a:lvl6pPr>
      <a:lvl7pPr marL="6551630" indent="-503972" algn="l" defTabSz="2015886" rtl="0" eaLnBrk="1" latinLnBrk="0" hangingPunct="1">
        <a:lnSpc>
          <a:spcPct val="90000"/>
        </a:lnSpc>
        <a:spcBef>
          <a:spcPts val="1102"/>
        </a:spcBef>
        <a:buFont typeface="Arial" panose="020B0604020202020204" pitchFamily="34" charset="0"/>
        <a:buChar char="•"/>
        <a:defRPr sz="3968" kern="1200">
          <a:solidFill>
            <a:schemeClr val="tx1"/>
          </a:solidFill>
          <a:latin typeface="+mn-lt"/>
          <a:ea typeface="+mn-ea"/>
          <a:cs typeface="+mn-cs"/>
        </a:defRPr>
      </a:lvl7pPr>
      <a:lvl8pPr marL="7559573" indent="-503972" algn="l" defTabSz="2015886" rtl="0" eaLnBrk="1" latinLnBrk="0" hangingPunct="1">
        <a:lnSpc>
          <a:spcPct val="90000"/>
        </a:lnSpc>
        <a:spcBef>
          <a:spcPts val="1102"/>
        </a:spcBef>
        <a:buFont typeface="Arial" panose="020B0604020202020204" pitchFamily="34" charset="0"/>
        <a:buChar char="•"/>
        <a:defRPr sz="3968" kern="1200">
          <a:solidFill>
            <a:schemeClr val="tx1"/>
          </a:solidFill>
          <a:latin typeface="+mn-lt"/>
          <a:ea typeface="+mn-ea"/>
          <a:cs typeface="+mn-cs"/>
        </a:defRPr>
      </a:lvl8pPr>
      <a:lvl9pPr marL="8567517" indent="-503972" algn="l" defTabSz="2015886" rtl="0" eaLnBrk="1" latinLnBrk="0" hangingPunct="1">
        <a:lnSpc>
          <a:spcPct val="90000"/>
        </a:lnSpc>
        <a:spcBef>
          <a:spcPts val="1102"/>
        </a:spcBef>
        <a:buFont typeface="Arial" panose="020B0604020202020204" pitchFamily="34" charset="0"/>
        <a:buChar char="•"/>
        <a:defRPr sz="3968" kern="1200">
          <a:solidFill>
            <a:schemeClr val="tx1"/>
          </a:solidFill>
          <a:latin typeface="+mn-lt"/>
          <a:ea typeface="+mn-ea"/>
          <a:cs typeface="+mn-cs"/>
        </a:defRPr>
      </a:lvl9pPr>
    </p:bodyStyle>
    <p:otherStyle>
      <a:defPPr>
        <a:defRPr lang="en-US"/>
      </a:defPPr>
      <a:lvl1pPr marL="0" algn="l" defTabSz="2015886" rtl="0" eaLnBrk="1" latinLnBrk="0" hangingPunct="1">
        <a:defRPr sz="3968" kern="1200">
          <a:solidFill>
            <a:schemeClr val="tx1"/>
          </a:solidFill>
          <a:latin typeface="+mn-lt"/>
          <a:ea typeface="+mn-ea"/>
          <a:cs typeface="+mn-cs"/>
        </a:defRPr>
      </a:lvl1pPr>
      <a:lvl2pPr marL="1007943" algn="l" defTabSz="2015886" rtl="0" eaLnBrk="1" latinLnBrk="0" hangingPunct="1">
        <a:defRPr sz="3968" kern="1200">
          <a:solidFill>
            <a:schemeClr val="tx1"/>
          </a:solidFill>
          <a:latin typeface="+mn-lt"/>
          <a:ea typeface="+mn-ea"/>
          <a:cs typeface="+mn-cs"/>
        </a:defRPr>
      </a:lvl2pPr>
      <a:lvl3pPr marL="2015886" algn="l" defTabSz="2015886" rtl="0" eaLnBrk="1" latinLnBrk="0" hangingPunct="1">
        <a:defRPr sz="3968" kern="1200">
          <a:solidFill>
            <a:schemeClr val="tx1"/>
          </a:solidFill>
          <a:latin typeface="+mn-lt"/>
          <a:ea typeface="+mn-ea"/>
          <a:cs typeface="+mn-cs"/>
        </a:defRPr>
      </a:lvl3pPr>
      <a:lvl4pPr marL="3023829" algn="l" defTabSz="2015886" rtl="0" eaLnBrk="1" latinLnBrk="0" hangingPunct="1">
        <a:defRPr sz="3968" kern="1200">
          <a:solidFill>
            <a:schemeClr val="tx1"/>
          </a:solidFill>
          <a:latin typeface="+mn-lt"/>
          <a:ea typeface="+mn-ea"/>
          <a:cs typeface="+mn-cs"/>
        </a:defRPr>
      </a:lvl4pPr>
      <a:lvl5pPr marL="4031772" algn="l" defTabSz="2015886" rtl="0" eaLnBrk="1" latinLnBrk="0" hangingPunct="1">
        <a:defRPr sz="3968" kern="1200">
          <a:solidFill>
            <a:schemeClr val="tx1"/>
          </a:solidFill>
          <a:latin typeface="+mn-lt"/>
          <a:ea typeface="+mn-ea"/>
          <a:cs typeface="+mn-cs"/>
        </a:defRPr>
      </a:lvl5pPr>
      <a:lvl6pPr marL="5039716" algn="l" defTabSz="2015886" rtl="0" eaLnBrk="1" latinLnBrk="0" hangingPunct="1">
        <a:defRPr sz="3968" kern="1200">
          <a:solidFill>
            <a:schemeClr val="tx1"/>
          </a:solidFill>
          <a:latin typeface="+mn-lt"/>
          <a:ea typeface="+mn-ea"/>
          <a:cs typeface="+mn-cs"/>
        </a:defRPr>
      </a:lvl6pPr>
      <a:lvl7pPr marL="6047659" algn="l" defTabSz="2015886" rtl="0" eaLnBrk="1" latinLnBrk="0" hangingPunct="1">
        <a:defRPr sz="3968" kern="1200">
          <a:solidFill>
            <a:schemeClr val="tx1"/>
          </a:solidFill>
          <a:latin typeface="+mn-lt"/>
          <a:ea typeface="+mn-ea"/>
          <a:cs typeface="+mn-cs"/>
        </a:defRPr>
      </a:lvl7pPr>
      <a:lvl8pPr marL="7055602" algn="l" defTabSz="2015886" rtl="0" eaLnBrk="1" latinLnBrk="0" hangingPunct="1">
        <a:defRPr sz="3968" kern="1200">
          <a:solidFill>
            <a:schemeClr val="tx1"/>
          </a:solidFill>
          <a:latin typeface="+mn-lt"/>
          <a:ea typeface="+mn-ea"/>
          <a:cs typeface="+mn-cs"/>
        </a:defRPr>
      </a:lvl8pPr>
      <a:lvl9pPr marL="8063545" algn="l" defTabSz="2015886" rtl="0" eaLnBrk="1" latinLnBrk="0" hangingPunct="1">
        <a:defRPr sz="3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2.png"/><Relationship Id="rId7"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mailto:anatolie.ganea@sti.usm.md" TargetMode="External"/><Relationship Id="rId4" Type="http://schemas.openxmlformats.org/officeDocument/2006/relationships/hyperlink" Target="mailto:dmitri.cursunji@sti.usm.md" TargetMode="External"/><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E9E44E8-ACC8-59F1-92E2-FB0CD1239DBA}"/>
              </a:ext>
            </a:extLst>
          </p:cNvPr>
          <p:cNvSpPr txBox="1"/>
          <p:nvPr/>
        </p:nvSpPr>
        <p:spPr>
          <a:xfrm>
            <a:off x="3350322" y="2303398"/>
            <a:ext cx="20155217" cy="655885"/>
          </a:xfrm>
          <a:prstGeom prst="rect">
            <a:avLst/>
          </a:prstGeom>
          <a:solidFill>
            <a:schemeClr val="bg1"/>
          </a:solidFill>
          <a:ln w="28575">
            <a:solidFill>
              <a:srgbClr val="92D050"/>
            </a:solidFill>
          </a:ln>
        </p:spPr>
        <p:txBody>
          <a:bodyPr wrap="square">
            <a:spAutoFit/>
          </a:bodyPr>
          <a:lstStyle/>
          <a:p>
            <a:pPr algn="ctr">
              <a:lnSpc>
                <a:spcPct val="107000"/>
              </a:lnSpc>
              <a:spcAft>
                <a:spcPts val="1006"/>
              </a:spcAft>
            </a:pPr>
            <a:r>
              <a:rPr lang="en-US" sz="3600" b="1" dirty="0">
                <a:latin typeface="Times New Roman" panose="02020603050405020304" pitchFamily="18" charset="0"/>
                <a:cs typeface="Times New Roman" panose="02020603050405020304" pitchFamily="18" charset="0"/>
              </a:rPr>
              <a:t>MAIN BIO-AGRONOMOCAL CHARACTERISTICS LOCAL ACCESSIONS OF CHICKPEA</a:t>
            </a:r>
            <a:endParaRPr lang="ru-RU" sz="3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a:extLst>
              <a:ext uri="{FF2B5EF4-FFF2-40B4-BE49-F238E27FC236}">
                <a16:creationId xmlns:a16="http://schemas.microsoft.com/office/drawing/2014/main" id="{B41774D6-C7BE-06F5-5D42-2D6AACC521E6}"/>
              </a:ext>
            </a:extLst>
          </p:cNvPr>
          <p:cNvPicPr>
            <a:picLocks noChangeAspect="1"/>
          </p:cNvPicPr>
          <p:nvPr/>
        </p:nvPicPr>
        <p:blipFill>
          <a:blip r:embed="rId2"/>
          <a:stretch>
            <a:fillRect/>
          </a:stretch>
        </p:blipFill>
        <p:spPr>
          <a:xfrm flipH="1">
            <a:off x="636797" y="246473"/>
            <a:ext cx="2472344" cy="2758408"/>
          </a:xfrm>
          <a:prstGeom prst="rect">
            <a:avLst/>
          </a:prstGeom>
        </p:spPr>
      </p:pic>
      <p:pic>
        <p:nvPicPr>
          <p:cNvPr id="5" name="Рисунок 4">
            <a:extLst>
              <a:ext uri="{FF2B5EF4-FFF2-40B4-BE49-F238E27FC236}">
                <a16:creationId xmlns:a16="http://schemas.microsoft.com/office/drawing/2014/main" id="{E31209CB-909D-3855-C2F0-7F94A35B9349}"/>
              </a:ext>
            </a:extLst>
          </p:cNvPr>
          <p:cNvPicPr>
            <a:picLocks noChangeAspect="1"/>
          </p:cNvPicPr>
          <p:nvPr/>
        </p:nvPicPr>
        <p:blipFill>
          <a:blip r:embed="rId3"/>
          <a:stretch>
            <a:fillRect/>
          </a:stretch>
        </p:blipFill>
        <p:spPr>
          <a:xfrm>
            <a:off x="23505539" y="375131"/>
            <a:ext cx="2737214" cy="1989976"/>
          </a:xfrm>
          <a:prstGeom prst="rect">
            <a:avLst/>
          </a:prstGeom>
        </p:spPr>
      </p:pic>
      <p:sp>
        <p:nvSpPr>
          <p:cNvPr id="17" name="TextBox 16">
            <a:extLst>
              <a:ext uri="{FF2B5EF4-FFF2-40B4-BE49-F238E27FC236}">
                <a16:creationId xmlns:a16="http://schemas.microsoft.com/office/drawing/2014/main" id="{23ED390D-5CB8-D97A-9E73-BFB8D6E34486}"/>
              </a:ext>
            </a:extLst>
          </p:cNvPr>
          <p:cNvSpPr txBox="1"/>
          <p:nvPr/>
        </p:nvSpPr>
        <p:spPr>
          <a:xfrm>
            <a:off x="4072041" y="246473"/>
            <a:ext cx="18735467" cy="1815882"/>
          </a:xfrm>
          <a:prstGeom prst="rect">
            <a:avLst/>
          </a:prstGeom>
          <a:noFill/>
          <a:ln w="19050">
            <a:solidFill>
              <a:schemeClr val="accent6">
                <a:lumMod val="75000"/>
              </a:schemeClr>
            </a:solidFill>
          </a:ln>
        </p:spPr>
        <p:txBody>
          <a:bodyPr wrap="square">
            <a:spAutoFit/>
          </a:bodyPr>
          <a:lstStyle/>
          <a:p>
            <a:pPr algn="ctr" defTabSz="6489837">
              <a:defRPr/>
            </a:pPr>
            <a:r>
              <a:rPr lang="en-US" sz="3200" b="1" dirty="0">
                <a:solidFill>
                  <a:schemeClr val="accent5">
                    <a:lumMod val="50000"/>
                  </a:schemeClr>
                </a:solidFill>
                <a:latin typeface="Times New Roman" panose="02020603050405020304" pitchFamily="18" charset="0"/>
                <a:cs typeface="Times New Roman" panose="02020603050405020304" pitchFamily="18" charset="0"/>
              </a:rPr>
              <a:t>MOLDOVA STATE UNIVERSITY</a:t>
            </a:r>
          </a:p>
          <a:p>
            <a:pPr algn="ctr" defTabSz="6489837">
              <a:tabLst>
                <a:tab pos="1777118" algn="l"/>
              </a:tabLst>
              <a:defRPr/>
            </a:pPr>
            <a:r>
              <a:rPr lang="en-US" sz="3200" b="1" dirty="0">
                <a:solidFill>
                  <a:schemeClr val="accent5">
                    <a:lumMod val="50000"/>
                  </a:schemeClr>
                </a:solidFill>
                <a:latin typeface="Times New Roman" panose="02020603050405020304" pitchFamily="18" charset="0"/>
                <a:ea typeface="Calibri" panose="020F0502020204030204" pitchFamily="34" charset="0"/>
                <a:cs typeface="Times New Roman" panose="02020603050405020304" pitchFamily="18" charset="0"/>
              </a:rPr>
              <a:t>INSTITUTE OF GENETICS, PHYSIOLOGY AND PLANT PROTECTION</a:t>
            </a:r>
          </a:p>
          <a:p>
            <a:pPr algn="ctr"/>
            <a:r>
              <a:rPr lang="en-US" sz="2400" b="1" dirty="0">
                <a:solidFill>
                  <a:schemeClr val="accent5">
                    <a:lumMod val="50000"/>
                  </a:schemeClr>
                </a:solidFill>
                <a:latin typeface="Times New Roman" panose="02020603050405020304" pitchFamily="18" charset="0"/>
                <a:cs typeface="Times New Roman" panose="02020603050405020304" pitchFamily="18" charset="0"/>
              </a:rPr>
              <a:t>Laboratory of Plant Genetic Resources</a:t>
            </a:r>
          </a:p>
          <a:p>
            <a:pPr algn="ctr"/>
            <a:r>
              <a:rPr lang="en-US" sz="2400" b="1" dirty="0">
                <a:solidFill>
                  <a:schemeClr val="accent5">
                    <a:lumMod val="50000"/>
                  </a:schemeClr>
                </a:solidFill>
                <a:latin typeface="Times New Roman" panose="02020603050405020304" pitchFamily="18" charset="0"/>
                <a:cs typeface="Times New Roman" panose="02020603050405020304" pitchFamily="18" charset="0"/>
              </a:rPr>
              <a:t>60, Alexei Mateevici str., MD 2009, Chisinau, Republic of Moldova        </a:t>
            </a:r>
          </a:p>
        </p:txBody>
      </p:sp>
      <p:sp>
        <p:nvSpPr>
          <p:cNvPr id="6" name="TextBox 5">
            <a:extLst>
              <a:ext uri="{FF2B5EF4-FFF2-40B4-BE49-F238E27FC236}">
                <a16:creationId xmlns:a16="http://schemas.microsoft.com/office/drawing/2014/main" id="{0EE03CBF-61A0-1BB6-E9AF-C948CCCD955E}"/>
              </a:ext>
            </a:extLst>
          </p:cNvPr>
          <p:cNvSpPr txBox="1"/>
          <p:nvPr/>
        </p:nvSpPr>
        <p:spPr>
          <a:xfrm>
            <a:off x="789068" y="3040346"/>
            <a:ext cx="11180979" cy="1116075"/>
          </a:xfrm>
          <a:prstGeom prst="rect">
            <a:avLst/>
          </a:prstGeom>
          <a:noFill/>
        </p:spPr>
        <p:txBody>
          <a:bodyPr wrap="square">
            <a:spAutoFit/>
          </a:bodyPr>
          <a:lstStyle/>
          <a:p>
            <a:pPr algn="ctr" eaLnBrk="0" hangingPunct="0">
              <a:lnSpc>
                <a:spcPct val="107000"/>
              </a:lnSpc>
              <a:spcAft>
                <a:spcPts val="1006"/>
              </a:spcAft>
            </a:pPr>
            <a:r>
              <a:rPr lang="en-US" sz="3200" b="1" dirty="0">
                <a:solidFill>
                  <a:schemeClr val="accent5">
                    <a:lumMod val="50000"/>
                  </a:schemeClr>
                </a:solidFill>
                <a:latin typeface="Times New Roman" panose="02020603050405020304" pitchFamily="18" charset="0"/>
                <a:cs typeface="Times New Roman" panose="02020603050405020304" pitchFamily="18" charset="0"/>
              </a:rPr>
              <a:t>Authors:</a:t>
            </a:r>
            <a:r>
              <a:rPr lang="en-US" sz="3200" dirty="0">
                <a:solidFill>
                  <a:schemeClr val="accent5">
                    <a:lumMod val="50000"/>
                  </a:schemeClr>
                </a:solidFill>
                <a:latin typeface="Times New Roman" panose="02020603050405020304" pitchFamily="18" charset="0"/>
                <a:cs typeface="Times New Roman" panose="02020603050405020304" pitchFamily="18" charset="0"/>
              </a:rPr>
              <a:t> </a:t>
            </a:r>
            <a:r>
              <a:rPr lang="en-US" sz="3200" b="1" dirty="0">
                <a:solidFill>
                  <a:schemeClr val="accent5">
                    <a:lumMod val="50000"/>
                  </a:schemeClr>
                </a:solidFill>
                <a:latin typeface="Times New Roman" panose="02020603050405020304" pitchFamily="18" charset="0"/>
                <a:cs typeface="Times New Roman" panose="02020603050405020304" pitchFamily="18" charset="0"/>
              </a:rPr>
              <a:t>Curșunji Dmitri, Ganea Anatolie</a:t>
            </a:r>
          </a:p>
          <a:p>
            <a:pPr algn="ctr" eaLnBrk="0" hangingPunct="0">
              <a:lnSpc>
                <a:spcPct val="107000"/>
              </a:lnSpc>
              <a:spcAft>
                <a:spcPts val="1006"/>
              </a:spcAft>
            </a:pPr>
            <a:r>
              <a:rPr lang="en-US" sz="2400" b="1" i="1" dirty="0">
                <a:solidFill>
                  <a:schemeClr val="accent5">
                    <a:lumMod val="50000"/>
                  </a:schemeClr>
                </a:solidFill>
                <a:latin typeface="Times New Roman" panose="02020603050405020304" pitchFamily="18" charset="0"/>
                <a:cs typeface="Times New Roman" panose="02020603050405020304" pitchFamily="18" charset="0"/>
              </a:rPr>
              <a:t>Moldova State University, Institute of Genetics, Physiology and Plant Protection</a:t>
            </a:r>
            <a:r>
              <a:rPr lang="en-US" sz="2400" b="1" i="1" dirty="0">
                <a:latin typeface="Times New Roman" panose="02020603050405020304" pitchFamily="18" charset="0"/>
                <a:cs typeface="Times New Roman" panose="02020603050405020304" pitchFamily="18" charset="0"/>
              </a:rPr>
              <a:t> </a:t>
            </a:r>
            <a:endParaRPr lang="ru-RU" sz="2400"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5" name="Rectangle 11">
            <a:extLst>
              <a:ext uri="{FF2B5EF4-FFF2-40B4-BE49-F238E27FC236}">
                <a16:creationId xmlns:a16="http://schemas.microsoft.com/office/drawing/2014/main" id="{02BEFD72-1B54-C422-3F11-2333BE82C93C}"/>
              </a:ext>
            </a:extLst>
          </p:cNvPr>
          <p:cNvSpPr>
            <a:spLocks noChangeArrowheads="1"/>
          </p:cNvSpPr>
          <p:nvPr/>
        </p:nvSpPr>
        <p:spPr bwMode="auto">
          <a:xfrm rot="10800000" flipV="1">
            <a:off x="-17624306" y="18036659"/>
            <a:ext cx="61170233" cy="123803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42" tIns="57471" rIns="114942" bIns="0" numCol="1" anchor="ctr" anchorCtr="0" compatLnSpc="1">
            <a:prstTxWarp prst="textNoShape">
              <a:avLst/>
            </a:prstTxWarp>
            <a:spAutoFit/>
          </a:bodyPr>
          <a:lstStyle/>
          <a:p>
            <a:pPr>
              <a:spcAft>
                <a:spcPts val="1006"/>
              </a:spcAft>
            </a:pPr>
            <a:endParaRPr lang="ru-RU" sz="7668" b="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6" name="Rectangle 12">
            <a:extLst>
              <a:ext uri="{FF2B5EF4-FFF2-40B4-BE49-F238E27FC236}">
                <a16:creationId xmlns:a16="http://schemas.microsoft.com/office/drawing/2014/main" id="{835773F5-3E73-6368-9F4E-FDD015C302EF}"/>
              </a:ext>
            </a:extLst>
          </p:cNvPr>
          <p:cNvSpPr>
            <a:spLocks noChangeArrowheads="1"/>
          </p:cNvSpPr>
          <p:nvPr/>
        </p:nvSpPr>
        <p:spPr bwMode="auto">
          <a:xfrm rot="10800000" flipV="1">
            <a:off x="-17624305" y="21504980"/>
            <a:ext cx="60948868" cy="12186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942" tIns="57471" rIns="114942" bIns="0" numCol="1" anchor="ctr" anchorCtr="0" compatLnSpc="1">
            <a:prstTxWarp prst="textNoShape">
              <a:avLst/>
            </a:prstTxWarp>
            <a:spAutoFit/>
          </a:bodyPr>
          <a:lstStyle/>
          <a:p>
            <a:pPr defTabSz="1149401" eaLnBrk="0" fontAlgn="base" hangingPunct="0">
              <a:spcBef>
                <a:spcPct val="0"/>
              </a:spcBef>
              <a:spcAft>
                <a:spcPct val="0"/>
              </a:spcAft>
            </a:pPr>
            <a:endParaRPr lang="ru-RU" altLang="ru-RU" sz="7542" b="1" dirty="0">
              <a:latin typeface="Times New Roman" panose="02020603050405020304" pitchFamily="18" charset="0"/>
              <a:cs typeface="Times New Roman" panose="02020603050405020304" pitchFamily="18" charset="0"/>
            </a:endParaRPr>
          </a:p>
        </p:txBody>
      </p:sp>
      <p:sp>
        <p:nvSpPr>
          <p:cNvPr id="8" name="AutoShape 2" descr="https://mail.rambler.ru/r/view/INBOX/14516?cache_id=787792338&amp;part_id=2"/>
          <p:cNvSpPr>
            <a:spLocks noChangeAspect="1" noChangeArrowheads="1"/>
          </p:cNvSpPr>
          <p:nvPr/>
        </p:nvSpPr>
        <p:spPr bwMode="auto">
          <a:xfrm>
            <a:off x="-18548287" y="-8782250"/>
            <a:ext cx="383138" cy="3831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4942" tIns="57471" rIns="114942" bIns="57471" numCol="1" anchor="t" anchorCtr="0" compatLnSpc="1">
            <a:prstTxWarp prst="textNoShape">
              <a:avLst/>
            </a:prstTxWarp>
          </a:bodyPr>
          <a:lstStyle/>
          <a:p>
            <a:endParaRPr lang="ru-RU" sz="1032"/>
          </a:p>
        </p:txBody>
      </p:sp>
      <p:sp>
        <p:nvSpPr>
          <p:cNvPr id="9" name="AutoShape 4" descr="https://mail.rambler.ru/r/view/INBOX/14516?cache_id=787792338&amp;part_id=2"/>
          <p:cNvSpPr>
            <a:spLocks noChangeAspect="1" noChangeArrowheads="1"/>
          </p:cNvSpPr>
          <p:nvPr/>
        </p:nvSpPr>
        <p:spPr bwMode="auto">
          <a:xfrm>
            <a:off x="-18356717" y="-8590681"/>
            <a:ext cx="383138" cy="3831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4942" tIns="57471" rIns="114942" bIns="57471" numCol="1" anchor="t" anchorCtr="0" compatLnSpc="1">
            <a:prstTxWarp prst="textNoShape">
              <a:avLst/>
            </a:prstTxWarp>
          </a:bodyPr>
          <a:lstStyle/>
          <a:p>
            <a:endParaRPr lang="ru-RU" sz="1032"/>
          </a:p>
        </p:txBody>
      </p:sp>
      <p:sp>
        <p:nvSpPr>
          <p:cNvPr id="10" name="AutoShape 6" descr="https://mail.rambler.ru/r/view/INBOX/14516?cache_id=787792338&amp;part_id=2"/>
          <p:cNvSpPr>
            <a:spLocks noChangeAspect="1" noChangeArrowheads="1"/>
          </p:cNvSpPr>
          <p:nvPr/>
        </p:nvSpPr>
        <p:spPr bwMode="auto">
          <a:xfrm>
            <a:off x="-18165148" y="-8399112"/>
            <a:ext cx="383138" cy="3831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4942" tIns="57471" rIns="114942" bIns="57471" numCol="1" anchor="t" anchorCtr="0" compatLnSpc="1">
            <a:prstTxWarp prst="textNoShape">
              <a:avLst/>
            </a:prstTxWarp>
          </a:bodyPr>
          <a:lstStyle/>
          <a:p>
            <a:endParaRPr lang="ru-RU" sz="1032"/>
          </a:p>
        </p:txBody>
      </p:sp>
      <p:sp>
        <p:nvSpPr>
          <p:cNvPr id="2" name="Прямоугольник 1"/>
          <p:cNvSpPr/>
          <p:nvPr/>
        </p:nvSpPr>
        <p:spPr>
          <a:xfrm>
            <a:off x="15200023" y="3278186"/>
            <a:ext cx="10890459" cy="424732"/>
          </a:xfrm>
          <a:prstGeom prst="rect">
            <a:avLst/>
          </a:prstGeom>
        </p:spPr>
        <p:txBody>
          <a:bodyPr wrap="square">
            <a:spAutoFit/>
          </a:bodyPr>
          <a:lstStyle/>
          <a:p>
            <a:pPr lvl="0" algn="r" defTabSz="914400">
              <a:lnSpc>
                <a:spcPct val="90000"/>
              </a:lnSpc>
              <a:spcBef>
                <a:spcPts val="1000"/>
              </a:spcBef>
            </a:pPr>
            <a:r>
              <a:rPr lang="en-US" sz="2400" i="1" dirty="0">
                <a:solidFill>
                  <a:prstClr val="black"/>
                </a:solidFill>
                <a:latin typeface="Times New Roman" panose="02020603050405020304" pitchFamily="18" charset="0"/>
                <a:cs typeface="Times New Roman" panose="02020603050405020304" pitchFamily="18" charset="0"/>
              </a:rPr>
              <a:t>E-mail: </a:t>
            </a:r>
            <a:r>
              <a:rPr lang="en-US" sz="2400" i="1" u="sng" dirty="0">
                <a:solidFill>
                  <a:prstClr val="black"/>
                </a:solidFill>
                <a:latin typeface="Times New Roman" panose="02020603050405020304" pitchFamily="18" charset="0"/>
                <a:cs typeface="Times New Roman" panose="02020603050405020304" pitchFamily="18" charset="0"/>
                <a:hlinkClick r:id="rId4"/>
              </a:rPr>
              <a:t>dmitri.cursunji@sti.usm.md</a:t>
            </a:r>
            <a:r>
              <a:rPr lang="en-US" sz="2400" i="1" dirty="0">
                <a:solidFill>
                  <a:prstClr val="black"/>
                </a:solidFill>
                <a:latin typeface="Times New Roman" panose="02020603050405020304" pitchFamily="18" charset="0"/>
                <a:cs typeface="Times New Roman" panose="02020603050405020304" pitchFamily="18" charset="0"/>
              </a:rPr>
              <a:t>,  </a:t>
            </a:r>
            <a:r>
              <a:rPr lang="en-US" sz="2400" i="1" u="sng" dirty="0">
                <a:solidFill>
                  <a:prstClr val="black"/>
                </a:solidFill>
                <a:latin typeface="Times New Roman" panose="02020603050405020304" pitchFamily="18" charset="0"/>
                <a:cs typeface="Times New Roman" panose="02020603050405020304" pitchFamily="18" charset="0"/>
                <a:hlinkClick r:id="rId5"/>
              </a:rPr>
              <a:t>anatolie.ganea@sti.usm.md</a:t>
            </a:r>
            <a:endParaRPr lang="ru-RU" sz="2400" dirty="0">
              <a:solidFill>
                <a:prstClr val="black"/>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89068" y="4260523"/>
            <a:ext cx="10829515" cy="62478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C00000"/>
                </a:solidFill>
                <a:effectLst/>
                <a:uLnTx/>
                <a:uFillTx/>
                <a:latin typeface="Times New Roman" panose="02020603050405020304" pitchFamily="18" charset="0"/>
                <a:ea typeface="+mj-ea"/>
                <a:cs typeface="Times New Roman" panose="02020603050405020304" pitchFamily="18" charset="0"/>
              </a:rPr>
              <a:t>The purpose of studies was</a:t>
            </a:r>
            <a:r>
              <a:rPr kumimoji="0" lang="en-US" sz="2000" b="0" i="0" u="none" strike="noStrike" kern="0" cap="none" spc="0" normalizeH="0" baseline="0" noProof="0" dirty="0">
                <a:ln>
                  <a:noFill/>
                </a:ln>
                <a:solidFill>
                  <a:srgbClr val="C00000"/>
                </a:solidFill>
                <a:effectLst/>
                <a:uLnTx/>
                <a:uFillTx/>
                <a:latin typeface="Times New Roman" panose="02020603050405020304" pitchFamily="18" charset="0"/>
                <a:ea typeface="+mj-ea"/>
                <a:cs typeface="Times New Roman" panose="02020603050405020304" pitchFamily="18" charset="0"/>
              </a:rPr>
              <a:t>: </a:t>
            </a:r>
            <a:r>
              <a:rPr kumimoji="0" lang="en-US" sz="2000" b="1" i="0" u="none" strike="noStrike" kern="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characterization accessions of chickpea for characters 100-seed weight, plant height, classification by ripening periods and identify accessions with the best performance of grain weight per plant</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rPr>
              <a:t>Keywords</a:t>
            </a:r>
            <a:r>
              <a:rPr kumimoji="0" lang="en-US" sz="2000" b="0" i="0" u="none" strike="noStrike" kern="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chickpea, 100-seed weight, plant height, maturity, grain weight per plant</a:t>
            </a:r>
          </a:p>
          <a:p>
            <a:pPr marL="0" marR="0" lvl="0" indent="0" algn="just" defTabSz="914400" eaLnBrk="1" fontAlgn="auto" latinLnBrk="0" hangingPunct="1">
              <a:lnSpc>
                <a:spcPct val="100000"/>
              </a:lnSpc>
              <a:spcBef>
                <a:spcPts val="0"/>
              </a:spcBef>
              <a:spcAft>
                <a:spcPts val="0"/>
              </a:spcAft>
              <a:buClrTx/>
              <a:buSzTx/>
              <a:buFontTx/>
              <a:buNone/>
              <a:tabLst/>
              <a:defRPr/>
            </a:pPr>
            <a:endParaRPr lang="en-US" sz="2000" kern="0" dirty="0">
              <a:solidFill>
                <a:prstClr val="black"/>
              </a:solidFill>
              <a:latin typeface="Times New Roman" panose="02020603050405020304" pitchFamily="18" charset="0"/>
              <a:ea typeface="+mj-ea"/>
              <a:cs typeface="Times New Roman" panose="02020603050405020304" pitchFamily="18" charset="0"/>
            </a:endParaRPr>
          </a:p>
          <a:p>
            <a:pPr algn="just"/>
            <a:r>
              <a:rPr lang="en-US" sz="2000" b="1" dirty="0">
                <a:solidFill>
                  <a:srgbClr val="0070C0"/>
                </a:solidFill>
                <a:latin typeface="Times New Roman" panose="02020603050405020304" pitchFamily="18" charset="0"/>
                <a:cs typeface="Times New Roman" panose="02020603050405020304" pitchFamily="18" charset="0"/>
              </a:rPr>
              <a:t>Materials and methods</a:t>
            </a:r>
          </a:p>
          <a:p>
            <a:pPr lvl="0" algn="just"/>
            <a:r>
              <a:rPr lang="en-US" sz="2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Twenty-seven local accessions were evaluated for characters: seeds size, plant height, time of ripening and productivity in 2023-2024</a:t>
            </a:r>
            <a:r>
              <a:rPr lang="en-US" sz="2000" dirty="0">
                <a:latin typeface="Times New Roman" panose="02020603050405020304" pitchFamily="18" charset="0"/>
                <a:cs typeface="Times New Roman" panose="02020603050405020304" pitchFamily="18" charset="0"/>
              </a:rPr>
              <a:t>(in rain fed condition). Sowing were laid out randomized in 2 replications, each of aria 2.2 m</a:t>
            </a:r>
            <a:r>
              <a:rPr lang="en-US" sz="2000" baseline="30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as check for productivity was used v. Ichel, and 2 checks (MDI 02414 and MDI 02405) for early and late time maturity, respectively. Hundred seed weight were measured 4 times, plant height 13-15 measuring for each replication. Time of ripening noted when all plants of accession become dried.</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lvl="0" algn="just" defTabSz="914400"/>
            <a:r>
              <a:rPr lang="en-US" sz="2000" b="1" dirty="0">
                <a:solidFill>
                  <a:srgbClr val="7030A0"/>
                </a:solidFill>
                <a:latin typeface="Times New Roman" panose="02020603050405020304" pitchFamily="18" charset="0"/>
                <a:cs typeface="Times New Roman" panose="02020603050405020304" pitchFamily="18" charset="0"/>
              </a:rPr>
              <a:t>Result of studies</a:t>
            </a:r>
          </a:p>
          <a:p>
            <a:pPr algn="just"/>
            <a:r>
              <a:rPr lang="en-US" sz="2000" dirty="0">
                <a:latin typeface="Times New Roman" panose="02020603050405020304" pitchFamily="18" charset="0"/>
                <a:cs typeface="Times New Roman" panose="02020603050405020304" pitchFamily="18" charset="0"/>
              </a:rPr>
              <a:t>All accessions were divided into 3 groups on basis </a:t>
            </a:r>
            <a:r>
              <a:rPr lang="en-US" sz="2000" i="1" dirty="0">
                <a:latin typeface="Times New Roman" panose="02020603050405020304" pitchFamily="18" charset="0"/>
                <a:cs typeface="Times New Roman" panose="02020603050405020304" pitchFamily="18" charset="0"/>
              </a:rPr>
              <a:t>seed-size</a:t>
            </a:r>
            <a:r>
              <a:rPr lang="en-US" sz="2000" dirty="0">
                <a:latin typeface="Times New Roman" panose="02020603050405020304" pitchFamily="18" charset="0"/>
                <a:cs typeface="Times New Roman" panose="02020603050405020304" pitchFamily="18" charset="0"/>
              </a:rPr>
              <a:t>. In first group as </a:t>
            </a:r>
            <a:r>
              <a:rPr lang="en-US" sz="2000" i="1" dirty="0">
                <a:latin typeface="Times New Roman" panose="02020603050405020304" pitchFamily="18" charset="0"/>
                <a:cs typeface="Times New Roman" panose="02020603050405020304" pitchFamily="18" charset="0"/>
              </a:rPr>
              <a:t>middle-sized seeds</a:t>
            </a:r>
            <a:r>
              <a:rPr lang="en-US" sz="2000" dirty="0">
                <a:latin typeface="Times New Roman" panose="02020603050405020304" pitchFamily="18" charset="0"/>
                <a:cs typeface="Times New Roman" panose="02020603050405020304" pitchFamily="18" charset="0"/>
              </a:rPr>
              <a:t> were included 9 accessions (33.3%): those </a:t>
            </a:r>
            <a:r>
              <a:rPr lang="en-US" sz="2000" i="1" dirty="0">
                <a:latin typeface="Times New Roman" panose="02020603050405020304" pitchFamily="18" charset="0"/>
                <a:cs typeface="Times New Roman" panose="02020603050405020304" pitchFamily="18" charset="0"/>
              </a:rPr>
              <a:t>100-SW</a:t>
            </a:r>
            <a:r>
              <a:rPr lang="en-US" sz="2000" dirty="0">
                <a:latin typeface="Times New Roman" panose="02020603050405020304" pitchFamily="18" charset="0"/>
                <a:cs typeface="Times New Roman" panose="02020603050405020304" pitchFamily="18" charset="0"/>
              </a:rPr>
              <a:t> ranged within 26.5 g (MDI 02488) - 29.4 g (MDI 02460) and </a:t>
            </a:r>
            <a:r>
              <a:rPr lang="en-US" sz="2000" i="1" dirty="0">
                <a:latin typeface="Times New Roman" panose="02020603050405020304" pitchFamily="18" charset="0"/>
                <a:cs typeface="Times New Roman" panose="02020603050405020304" pitchFamily="18" charset="0"/>
              </a:rPr>
              <a:t>PH</a:t>
            </a:r>
            <a:r>
              <a:rPr lang="en-US" sz="2000" dirty="0">
                <a:latin typeface="Times New Roman" panose="02020603050405020304" pitchFamily="18" charset="0"/>
                <a:cs typeface="Times New Roman" panose="02020603050405020304" pitchFamily="18" charset="0"/>
              </a:rPr>
              <a:t> within 38.8 cm (MDI 02451) - 64.2 cm (MDI 02462). By </a:t>
            </a:r>
            <a:r>
              <a:rPr lang="en-US" sz="2000" i="1" dirty="0">
                <a:latin typeface="Times New Roman" panose="02020603050405020304" pitchFamily="18" charset="0"/>
                <a:cs typeface="Times New Roman" panose="02020603050405020304" pitchFamily="18" charset="0"/>
              </a:rPr>
              <a:t>ripening</a:t>
            </a:r>
            <a:r>
              <a:rPr lang="en-US" sz="2000" dirty="0">
                <a:latin typeface="Times New Roman" panose="02020603050405020304" pitchFamily="18" charset="0"/>
                <a:cs typeface="Times New Roman" panose="02020603050405020304" pitchFamily="18" charset="0"/>
              </a:rPr>
              <a:t> they а distributed: 3 as early-medium, 4 mediums and 2 late time one. By </a:t>
            </a:r>
            <a:r>
              <a:rPr lang="en-US" sz="2000" i="1" dirty="0">
                <a:latin typeface="Times New Roman" panose="02020603050405020304" pitchFamily="18" charset="0"/>
                <a:cs typeface="Times New Roman" panose="02020603050405020304" pitchFamily="18" charset="0"/>
              </a:rPr>
              <a:t>grain weight per plant</a:t>
            </a:r>
            <a:r>
              <a:rPr lang="en-US" sz="2000" dirty="0">
                <a:latin typeface="Times New Roman" panose="02020603050405020304" pitchFamily="18" charset="0"/>
                <a:cs typeface="Times New Roman" panose="02020603050405020304" pitchFamily="18" charset="0"/>
              </a:rPr>
              <a:t> (mean for both years) should be noted 3 accessions: MDI 02488 (8.25 g), MDI 02451 (8.1 g) and OR1-2b (8.0 g) compared to v. Ichel that had 8.5 g per plant. </a:t>
            </a:r>
          </a:p>
        </p:txBody>
      </p:sp>
      <p:sp>
        <p:nvSpPr>
          <p:cNvPr id="12" name="Прямоугольник 11"/>
          <p:cNvSpPr/>
          <p:nvPr/>
        </p:nvSpPr>
        <p:spPr>
          <a:xfrm>
            <a:off x="11970047" y="8412702"/>
            <a:ext cx="14190995" cy="3785652"/>
          </a:xfrm>
          <a:prstGeom prst="rect">
            <a:avLst/>
          </a:prstGeom>
        </p:spPr>
        <p:txBody>
          <a:bodyPr wrap="square">
            <a:spAutoFit/>
          </a:bodyPr>
          <a:lstStyle/>
          <a:p>
            <a:pPr algn="just"/>
            <a:r>
              <a:rPr lang="en-US" sz="2000" dirty="0">
                <a:latin typeface="Times New Roman" panose="02020603050405020304" pitchFamily="18" charset="0"/>
                <a:cs typeface="Times New Roman" panose="02020603050405020304" pitchFamily="18" charset="0"/>
              </a:rPr>
              <a:t>	Second group, consisted of 5 accessions (18.5%) - as </a:t>
            </a:r>
            <a:r>
              <a:rPr lang="en-US" sz="2000" i="1" dirty="0">
                <a:latin typeface="Times New Roman" panose="02020603050405020304" pitchFamily="18" charset="0"/>
                <a:cs typeface="Times New Roman" panose="02020603050405020304" pitchFamily="18" charset="0"/>
              </a:rPr>
              <a:t>middle-large sized </a:t>
            </a:r>
            <a:r>
              <a:rPr lang="en-US" sz="2000" dirty="0">
                <a:latin typeface="Times New Roman" panose="02020603050405020304" pitchFamily="18" charset="0"/>
                <a:cs typeface="Times New Roman" panose="02020603050405020304" pitchFamily="18" charset="0"/>
              </a:rPr>
              <a:t>one those </a:t>
            </a:r>
            <a:r>
              <a:rPr lang="en-US" sz="2000" i="1" dirty="0">
                <a:latin typeface="Times New Roman" panose="02020603050405020304" pitchFamily="18" charset="0"/>
                <a:cs typeface="Times New Roman" panose="02020603050405020304" pitchFamily="18" charset="0"/>
              </a:rPr>
              <a:t>100-SW </a:t>
            </a:r>
            <a:r>
              <a:rPr lang="en-US" sz="2000" dirty="0">
                <a:latin typeface="Times New Roman" panose="02020603050405020304" pitchFamily="18" charset="0"/>
                <a:cs typeface="Times New Roman" panose="02020603050405020304" pitchFamily="18" charset="0"/>
              </a:rPr>
              <a:t>varied from 30.5 g (MDI 02420) to 33.0 g (SD180) and </a:t>
            </a:r>
            <a:r>
              <a:rPr lang="en-US" sz="2000" i="1" dirty="0">
                <a:latin typeface="Times New Roman" panose="02020603050405020304" pitchFamily="18" charset="0"/>
                <a:cs typeface="Times New Roman" panose="02020603050405020304" pitchFamily="18" charset="0"/>
              </a:rPr>
              <a:t>PH</a:t>
            </a:r>
            <a:r>
              <a:rPr lang="en-US" sz="2000" dirty="0">
                <a:latin typeface="Times New Roman" panose="02020603050405020304" pitchFamily="18" charset="0"/>
                <a:cs typeface="Times New Roman" panose="02020603050405020304" pitchFamily="18" charset="0"/>
              </a:rPr>
              <a:t> from 45.9 cm (CS2-3a) to 63.7 cm (MDI 02419). By </a:t>
            </a:r>
            <a:r>
              <a:rPr lang="en-US" sz="2000" i="1" dirty="0">
                <a:latin typeface="Times New Roman" panose="02020603050405020304" pitchFamily="18" charset="0"/>
                <a:cs typeface="Times New Roman" panose="02020603050405020304" pitchFamily="18" charset="0"/>
              </a:rPr>
              <a:t>plant maturity</a:t>
            </a:r>
            <a:r>
              <a:rPr lang="en-US" sz="2000" dirty="0">
                <a:latin typeface="Times New Roman" panose="02020603050405020304" pitchFamily="18" charset="0"/>
                <a:cs typeface="Times New Roman" panose="02020603050405020304" pitchFamily="18" charset="0"/>
              </a:rPr>
              <a:t>: 3 accessions evaluated as </a:t>
            </a:r>
            <a:r>
              <a:rPr lang="en-US" sz="2000" i="1" dirty="0">
                <a:latin typeface="Times New Roman" panose="02020603050405020304" pitchFamily="18" charset="0"/>
                <a:cs typeface="Times New Roman" panose="02020603050405020304" pitchFamily="18" charset="0"/>
              </a:rPr>
              <a:t>medium- late</a:t>
            </a:r>
            <a:r>
              <a:rPr lang="en-US" sz="2000" dirty="0">
                <a:latin typeface="Times New Roman" panose="02020603050405020304" pitchFamily="18" charset="0"/>
                <a:cs typeface="Times New Roman" panose="02020603050405020304" pitchFamily="18" charset="0"/>
              </a:rPr>
              <a:t> and 2– being </a:t>
            </a:r>
            <a:r>
              <a:rPr lang="en-US" sz="2000" i="1" dirty="0">
                <a:latin typeface="Times New Roman" panose="02020603050405020304" pitchFamily="18" charset="0"/>
                <a:cs typeface="Times New Roman" panose="02020603050405020304" pitchFamily="18" charset="0"/>
              </a:rPr>
              <a:t>late time</a:t>
            </a:r>
            <a:r>
              <a:rPr lang="en-US" sz="2000" dirty="0">
                <a:latin typeface="Times New Roman" panose="02020603050405020304" pitchFamily="18" charset="0"/>
                <a:cs typeface="Times New Roman" panose="02020603050405020304" pitchFamily="18" charset="0"/>
              </a:rPr>
              <a:t> one. By character </a:t>
            </a:r>
            <a:r>
              <a:rPr lang="en-US" sz="2000" i="1" dirty="0">
                <a:latin typeface="Times New Roman" panose="02020603050405020304" pitchFamily="18" charset="0"/>
                <a:cs typeface="Times New Roman" panose="02020603050405020304" pitchFamily="18" charset="0"/>
              </a:rPr>
              <a:t>GWP</a:t>
            </a:r>
            <a:r>
              <a:rPr lang="en-US" sz="2000" dirty="0">
                <a:latin typeface="Times New Roman" panose="02020603050405020304" pitchFamily="18" charset="0"/>
                <a:cs typeface="Times New Roman" panose="02020603050405020304" pitchFamily="18" charset="0"/>
              </a:rPr>
              <a:t> were selected 2 accessions viz.: MDI 02420(8.3g) and SD180(8.15g).  In this group can be included </a:t>
            </a:r>
            <a:r>
              <a:rPr lang="en-US" sz="2000" i="1" dirty="0">
                <a:latin typeface="Times New Roman" panose="02020603050405020304" pitchFamily="18" charset="0"/>
                <a:cs typeface="Times New Roman" panose="02020603050405020304" pitchFamily="18" charset="0"/>
              </a:rPr>
              <a:t>v. Ichel</a:t>
            </a:r>
            <a:r>
              <a:rPr lang="en-US" sz="2000" dirty="0">
                <a:latin typeface="Times New Roman" panose="02020603050405020304" pitchFamily="18" charset="0"/>
                <a:cs typeface="Times New Roman" panose="02020603050405020304" pitchFamily="18" charset="0"/>
              </a:rPr>
              <a:t> having </a:t>
            </a:r>
            <a:r>
              <a:rPr lang="en-US" sz="2000" i="1" dirty="0">
                <a:latin typeface="Times New Roman" panose="02020603050405020304" pitchFamily="18" charset="0"/>
                <a:cs typeface="Times New Roman" panose="02020603050405020304" pitchFamily="18" charset="0"/>
              </a:rPr>
              <a:t>100-SW</a:t>
            </a:r>
            <a:r>
              <a:rPr lang="en-US" sz="2000" dirty="0">
                <a:latin typeface="Times New Roman" panose="02020603050405020304" pitchFamily="18" charset="0"/>
                <a:cs typeface="Times New Roman" panose="02020603050405020304" pitchFamily="18" charset="0"/>
              </a:rPr>
              <a:t>- 32.2 g, </a:t>
            </a:r>
            <a:r>
              <a:rPr lang="en-US" sz="2000" i="1" dirty="0">
                <a:latin typeface="Times New Roman" panose="02020603050405020304" pitchFamily="18" charset="0"/>
                <a:cs typeface="Times New Roman" panose="02020603050405020304" pitchFamily="18" charset="0"/>
              </a:rPr>
              <a:t>PH </a:t>
            </a:r>
            <a:r>
              <a:rPr lang="en-US" sz="2000" dirty="0">
                <a:latin typeface="Times New Roman" panose="02020603050405020304" pitchFamily="18" charset="0"/>
                <a:cs typeface="Times New Roman" panose="02020603050405020304" pitchFamily="18" charset="0"/>
              </a:rPr>
              <a:t>– 61.8 cm, being </a:t>
            </a:r>
            <a:r>
              <a:rPr lang="en-US" sz="2000" i="1" dirty="0">
                <a:latin typeface="Times New Roman" panose="02020603050405020304" pitchFamily="18" charset="0"/>
                <a:cs typeface="Times New Roman" panose="02020603050405020304" pitchFamily="18" charset="0"/>
              </a:rPr>
              <a:t>late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time of maturity</a:t>
            </a:r>
            <a:r>
              <a:rPr lang="en-US" sz="2000" dirty="0">
                <a:latin typeface="Times New Roman" panose="02020603050405020304" pitchFamily="18" charset="0"/>
                <a:cs typeface="Times New Roman" panose="02020603050405020304" pitchFamily="18" charset="0"/>
              </a:rPr>
              <a:t>.  Third group comprised 13 accessions (48.2%) - consisting of </a:t>
            </a:r>
            <a:r>
              <a:rPr lang="en-US" sz="2000" i="1" dirty="0">
                <a:latin typeface="Times New Roman" panose="02020603050405020304" pitchFamily="18" charset="0"/>
                <a:cs typeface="Times New Roman" panose="02020603050405020304" pitchFamily="18" charset="0"/>
              </a:rPr>
              <a:t>large-sized</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seeds</a:t>
            </a:r>
            <a:r>
              <a:rPr lang="en-US" sz="2000" dirty="0">
                <a:latin typeface="Times New Roman" panose="02020603050405020304" pitchFamily="18" charset="0"/>
                <a:cs typeface="Times New Roman" panose="02020603050405020304" pitchFamily="18" charset="0"/>
              </a:rPr>
              <a:t>, which </a:t>
            </a:r>
            <a:r>
              <a:rPr lang="en-US" sz="2000" i="1" dirty="0">
                <a:latin typeface="Times New Roman" panose="02020603050405020304" pitchFamily="18" charset="0"/>
                <a:cs typeface="Times New Roman" panose="02020603050405020304" pitchFamily="18" charset="0"/>
              </a:rPr>
              <a:t>100-SW</a:t>
            </a:r>
            <a:r>
              <a:rPr lang="en-US" sz="2000" dirty="0">
                <a:latin typeface="Times New Roman" panose="02020603050405020304" pitchFamily="18" charset="0"/>
                <a:cs typeface="Times New Roman" panose="02020603050405020304" pitchFamily="18" charset="0"/>
              </a:rPr>
              <a:t> ranged from 36.9 g (CS1-18c) to 42.8 g (SD1-1), </a:t>
            </a:r>
            <a:r>
              <a:rPr lang="en-US" sz="2000" i="1" dirty="0">
                <a:latin typeface="Times New Roman" panose="02020603050405020304" pitchFamily="18" charset="0"/>
                <a:cs typeface="Times New Roman" panose="02020603050405020304" pitchFamily="18" charset="0"/>
              </a:rPr>
              <a:t>PH</a:t>
            </a:r>
            <a:r>
              <a:rPr lang="en-US" sz="2000" dirty="0">
                <a:latin typeface="Times New Roman" panose="02020603050405020304" pitchFamily="18" charset="0"/>
                <a:cs typeface="Times New Roman" panose="02020603050405020304" pitchFamily="18" charset="0"/>
              </a:rPr>
              <a:t> one within the limits of 39.6 </a:t>
            </a:r>
            <a:r>
              <a:rPr lang="ru-RU" sz="2000" dirty="0">
                <a:latin typeface="Times New Roman" panose="02020603050405020304" pitchFamily="18" charset="0"/>
                <a:cs typeface="Times New Roman" panose="02020603050405020304" pitchFamily="18" charset="0"/>
              </a:rPr>
              <a:t>с</a:t>
            </a:r>
            <a:r>
              <a:rPr lang="en-US" sz="2000" dirty="0">
                <a:latin typeface="Times New Roman" panose="02020603050405020304" pitchFamily="18" charset="0"/>
                <a:cs typeface="Times New Roman" panose="02020603050405020304" pitchFamily="18" charset="0"/>
              </a:rPr>
              <a:t>m (OR1-12) – 45.5 cm (CS1-22). </a:t>
            </a:r>
            <a:endParaRPr lang="en-US" sz="2000" dirty="0">
              <a:solidFill>
                <a:prstClr val="black"/>
              </a:solidFill>
              <a:latin typeface="Times New Roman" panose="02020603050405020304" pitchFamily="18" charset="0"/>
              <a:cs typeface="Times New Roman" panose="02020603050405020304" pitchFamily="18" charset="0"/>
            </a:endParaRPr>
          </a:p>
          <a:p>
            <a:pPr lvl="0" algn="just"/>
            <a:r>
              <a:rPr lang="en-US" sz="2000" dirty="0">
                <a:solidFill>
                  <a:prstClr val="black"/>
                </a:solidFill>
                <a:latin typeface="Times New Roman" panose="02020603050405020304" pitchFamily="18" charset="0"/>
                <a:cs typeface="Times New Roman" panose="02020603050405020304" pitchFamily="18" charset="0"/>
              </a:rPr>
              <a:t>	Regarding to </a:t>
            </a:r>
            <a:r>
              <a:rPr lang="en-US" sz="2000" i="1" dirty="0">
                <a:solidFill>
                  <a:prstClr val="black"/>
                </a:solidFill>
                <a:latin typeface="Times New Roman" panose="02020603050405020304" pitchFamily="18" charset="0"/>
                <a:cs typeface="Times New Roman" panose="02020603050405020304" pitchFamily="18" charset="0"/>
              </a:rPr>
              <a:t>PH</a:t>
            </a:r>
            <a:r>
              <a:rPr lang="en-US" sz="2000" dirty="0">
                <a:solidFill>
                  <a:prstClr val="black"/>
                </a:solidFill>
                <a:latin typeface="Times New Roman" panose="02020603050405020304" pitchFamily="18" charset="0"/>
                <a:cs typeface="Times New Roman" panose="02020603050405020304" pitchFamily="18" charset="0"/>
              </a:rPr>
              <a:t> variability (among accessions) coefficient of variation in this group had value 4.3%, which significant less than in group1 (CV=20%) and group 2 (15.6%). By </a:t>
            </a:r>
            <a:r>
              <a:rPr lang="en-US" sz="2000" i="1" dirty="0">
                <a:solidFill>
                  <a:prstClr val="black"/>
                </a:solidFill>
                <a:latin typeface="Times New Roman" panose="02020603050405020304" pitchFamily="18" charset="0"/>
                <a:cs typeface="Times New Roman" panose="02020603050405020304" pitchFamily="18" charset="0"/>
              </a:rPr>
              <a:t>maturity</a:t>
            </a:r>
            <a:r>
              <a:rPr lang="en-US" sz="2000" dirty="0">
                <a:solidFill>
                  <a:prstClr val="black"/>
                </a:solidFill>
                <a:latin typeface="Times New Roman" panose="02020603050405020304" pitchFamily="18" charset="0"/>
                <a:cs typeface="Times New Roman" panose="02020603050405020304" pitchFamily="18" charset="0"/>
              </a:rPr>
              <a:t>, 3 accessions   were characterized as </a:t>
            </a:r>
            <a:r>
              <a:rPr lang="en-US" sz="2000" i="1" dirty="0">
                <a:solidFill>
                  <a:prstClr val="black"/>
                </a:solidFill>
                <a:latin typeface="Times New Roman" panose="02020603050405020304" pitchFamily="18" charset="0"/>
                <a:cs typeface="Times New Roman" panose="02020603050405020304" pitchFamily="18" charset="0"/>
              </a:rPr>
              <a:t>early-medium</a:t>
            </a:r>
            <a:r>
              <a:rPr lang="en-US" sz="2000" dirty="0">
                <a:solidFill>
                  <a:prstClr val="black"/>
                </a:solidFill>
                <a:latin typeface="Times New Roman" panose="02020603050405020304" pitchFamily="18" charset="0"/>
                <a:cs typeface="Times New Roman" panose="02020603050405020304" pitchFamily="18" charset="0"/>
              </a:rPr>
              <a:t>, 7 and 3 as </a:t>
            </a:r>
            <a:r>
              <a:rPr lang="en-US" sz="2000" i="1" dirty="0">
                <a:solidFill>
                  <a:prstClr val="black"/>
                </a:solidFill>
                <a:latin typeface="Times New Roman" panose="02020603050405020304" pitchFamily="18" charset="0"/>
                <a:cs typeface="Times New Roman" panose="02020603050405020304" pitchFamily="18" charset="0"/>
              </a:rPr>
              <a:t>medium</a:t>
            </a:r>
            <a:r>
              <a:rPr lang="en-US" sz="2000" dirty="0">
                <a:solidFill>
                  <a:prstClr val="black"/>
                </a:solidFill>
                <a:latin typeface="Times New Roman" panose="02020603050405020304" pitchFamily="18" charset="0"/>
                <a:cs typeface="Times New Roman" panose="02020603050405020304" pitchFamily="18" charset="0"/>
              </a:rPr>
              <a:t> and </a:t>
            </a:r>
            <a:r>
              <a:rPr lang="en-US" sz="2000" i="1" dirty="0">
                <a:solidFill>
                  <a:prstClr val="black"/>
                </a:solidFill>
                <a:latin typeface="Times New Roman" panose="02020603050405020304" pitchFamily="18" charset="0"/>
                <a:cs typeface="Times New Roman" panose="02020603050405020304" pitchFamily="18" charset="0"/>
              </a:rPr>
              <a:t>medium – late time</a:t>
            </a:r>
            <a:r>
              <a:rPr lang="en-US" sz="2000" dirty="0">
                <a:solidFill>
                  <a:prstClr val="black"/>
                </a:solidFill>
                <a:latin typeface="Times New Roman" panose="02020603050405020304" pitchFamily="18" charset="0"/>
                <a:cs typeface="Times New Roman" panose="02020603050405020304" pitchFamily="18" charset="0"/>
              </a:rPr>
              <a:t> one. </a:t>
            </a:r>
            <a:r>
              <a:rPr lang="en-US" sz="2000" i="1" dirty="0">
                <a:solidFill>
                  <a:prstClr val="black"/>
                </a:solidFill>
                <a:latin typeface="Times New Roman" panose="02020603050405020304" pitchFamily="18" charset="0"/>
                <a:cs typeface="Times New Roman" panose="02020603050405020304" pitchFamily="18" charset="0"/>
              </a:rPr>
              <a:t>Grain weight per plant</a:t>
            </a:r>
            <a:r>
              <a:rPr lang="en-US" sz="2000" dirty="0">
                <a:solidFill>
                  <a:prstClr val="black"/>
                </a:solidFill>
                <a:latin typeface="Times New Roman" panose="02020603050405020304" pitchFamily="18" charset="0"/>
                <a:cs typeface="Times New Roman" panose="02020603050405020304" pitchFamily="18" charset="0"/>
              </a:rPr>
              <a:t> should be noted accessions CS2-3b (8.37 g), AN181 (8.3 g), which did not differ significantly from v. Ichel (8.5g ) as well as accessions REZ2-9 (8.0 g) and CS1-18c (7.9 g). Seeds coat pigmentation: most of accessions (23) are </a:t>
            </a:r>
            <a:r>
              <a:rPr lang="en-US" sz="2000" i="1" dirty="0">
                <a:solidFill>
                  <a:prstClr val="black"/>
                </a:solidFill>
                <a:latin typeface="Times New Roman" panose="02020603050405020304" pitchFamily="18" charset="0"/>
                <a:cs typeface="Times New Roman" panose="02020603050405020304" pitchFamily="18" charset="0"/>
              </a:rPr>
              <a:t>light beige</a:t>
            </a:r>
            <a:r>
              <a:rPr lang="en-US" sz="2000" dirty="0">
                <a:solidFill>
                  <a:prstClr val="black"/>
                </a:solidFill>
                <a:latin typeface="Times New Roman" panose="02020603050405020304" pitchFamily="18" charset="0"/>
                <a:cs typeface="Times New Roman" panose="02020603050405020304" pitchFamily="18" charset="0"/>
              </a:rPr>
              <a:t>, </a:t>
            </a:r>
            <a:r>
              <a:rPr lang="en-US" sz="2000" i="1" dirty="0">
                <a:solidFill>
                  <a:prstClr val="black"/>
                </a:solidFill>
                <a:latin typeface="Times New Roman" panose="02020603050405020304" pitchFamily="18" charset="0"/>
                <a:cs typeface="Times New Roman" panose="02020603050405020304" pitchFamily="18" charset="0"/>
              </a:rPr>
              <a:t>beige</a:t>
            </a:r>
            <a:r>
              <a:rPr lang="en-US" sz="2000" dirty="0">
                <a:solidFill>
                  <a:prstClr val="black"/>
                </a:solidFill>
                <a:latin typeface="Times New Roman" panose="02020603050405020304" pitchFamily="18" charset="0"/>
                <a:cs typeface="Times New Roman" panose="02020603050405020304" pitchFamily="18" charset="0"/>
              </a:rPr>
              <a:t>- 3 and 1 (REZ2-9a) – </a:t>
            </a:r>
            <a:r>
              <a:rPr lang="en-US" sz="2000" i="1" dirty="0">
                <a:solidFill>
                  <a:prstClr val="black"/>
                </a:solidFill>
                <a:latin typeface="Times New Roman" panose="02020603050405020304" pitchFamily="18" charset="0"/>
                <a:cs typeface="Times New Roman" panose="02020603050405020304" pitchFamily="18" charset="0"/>
              </a:rPr>
              <a:t>light rose</a:t>
            </a:r>
            <a:r>
              <a:rPr lang="en-US" sz="2000" dirty="0">
                <a:solidFill>
                  <a:prstClr val="black"/>
                </a:solidFill>
                <a:latin typeface="Times New Roman" panose="02020603050405020304" pitchFamily="18" charset="0"/>
                <a:cs typeface="Times New Roman" panose="02020603050405020304" pitchFamily="18" charset="0"/>
              </a:rPr>
              <a:t>. Variability of </a:t>
            </a:r>
            <a:r>
              <a:rPr lang="en-US" sz="2000" i="1" dirty="0">
                <a:solidFill>
                  <a:prstClr val="black"/>
                </a:solidFill>
                <a:latin typeface="Times New Roman" panose="02020603050405020304" pitchFamily="18" charset="0"/>
                <a:cs typeface="Times New Roman" panose="02020603050405020304" pitchFamily="18" charset="0"/>
              </a:rPr>
              <a:t>100-SW</a:t>
            </a:r>
            <a:r>
              <a:rPr lang="en-US" sz="2000" dirty="0">
                <a:solidFill>
                  <a:prstClr val="black"/>
                </a:solidFill>
                <a:latin typeface="Times New Roman" panose="02020603050405020304" pitchFamily="18" charset="0"/>
                <a:cs typeface="Times New Roman" panose="02020603050405020304" pitchFamily="18" charset="0"/>
              </a:rPr>
              <a:t> of all accessions is CV=16.0%, that proportionate with one of </a:t>
            </a:r>
            <a:r>
              <a:rPr lang="en-US" sz="2000" i="1" dirty="0">
                <a:solidFill>
                  <a:prstClr val="black"/>
                </a:solidFill>
                <a:latin typeface="Times New Roman" panose="02020603050405020304" pitchFamily="18" charset="0"/>
                <a:cs typeface="Times New Roman" panose="02020603050405020304" pitchFamily="18" charset="0"/>
              </a:rPr>
              <a:t>PH</a:t>
            </a:r>
            <a:r>
              <a:rPr lang="en-US" sz="2000" dirty="0">
                <a:solidFill>
                  <a:prstClr val="black"/>
                </a:solidFill>
                <a:latin typeface="Times New Roman" panose="02020603050405020304" pitchFamily="18" charset="0"/>
                <a:cs typeface="Times New Roman" panose="02020603050405020304" pitchFamily="18" charset="0"/>
              </a:rPr>
              <a:t>(CV=17.5).</a:t>
            </a:r>
            <a:endParaRPr lang="ru-RU" sz="2000" dirty="0">
              <a:solidFill>
                <a:prstClr val="black"/>
              </a:solidFill>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6"/>
          <a:stretch>
            <a:fillRect/>
          </a:stretch>
        </p:blipFill>
        <p:spPr>
          <a:xfrm>
            <a:off x="3031958" y="10391332"/>
            <a:ext cx="5743975" cy="3904613"/>
          </a:xfrm>
          <a:prstGeom prst="rect">
            <a:avLst/>
          </a:prstGeom>
        </p:spPr>
      </p:pic>
      <p:sp>
        <p:nvSpPr>
          <p:cNvPr id="14" name="Прямоугольник 13"/>
          <p:cNvSpPr/>
          <p:nvPr/>
        </p:nvSpPr>
        <p:spPr>
          <a:xfrm>
            <a:off x="3014830" y="14295945"/>
            <a:ext cx="5743975" cy="400110"/>
          </a:xfrm>
          <a:prstGeom prst="rect">
            <a:avLst/>
          </a:prstGeom>
        </p:spPr>
        <p:txBody>
          <a:bodyPr wrap="square">
            <a:spAutoFit/>
          </a:bodyPr>
          <a:lstStyle/>
          <a:p>
            <a:pPr algn="ctr"/>
            <a:r>
              <a:rPr lang="en-US" sz="2000" b="1" dirty="0">
                <a:latin typeface="Times New Roman" panose="02020603050405020304" pitchFamily="18" charset="0"/>
                <a:cs typeface="Times New Roman" panose="02020603050405020304" pitchFamily="18" charset="0"/>
              </a:rPr>
              <a:t>Aspect of seeds of some local accessions</a:t>
            </a:r>
            <a:endParaRPr lang="ru-RU" sz="2000" dirty="0"/>
          </a:p>
        </p:txBody>
      </p:sp>
      <p:graphicFrame>
        <p:nvGraphicFramePr>
          <p:cNvPr id="18" name="Объект 3"/>
          <p:cNvGraphicFramePr>
            <a:graphicFrameLocks/>
          </p:cNvGraphicFramePr>
          <p:nvPr>
            <p:extLst>
              <p:ext uri="{D42A27DB-BD31-4B8C-83A1-F6EECF244321}">
                <p14:modId xmlns:p14="http://schemas.microsoft.com/office/powerpoint/2010/main" val="2125120960"/>
              </p:ext>
            </p:extLst>
          </p:nvPr>
        </p:nvGraphicFramePr>
        <p:xfrm>
          <a:off x="11984589" y="4089950"/>
          <a:ext cx="4475748" cy="271432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Диаграмма 18"/>
          <p:cNvGraphicFramePr>
            <a:graphicFrameLocks/>
          </p:cNvGraphicFramePr>
          <p:nvPr>
            <p:extLst>
              <p:ext uri="{D42A27DB-BD31-4B8C-83A1-F6EECF244321}">
                <p14:modId xmlns:p14="http://schemas.microsoft.com/office/powerpoint/2010/main" val="748082026"/>
              </p:ext>
            </p:extLst>
          </p:nvPr>
        </p:nvGraphicFramePr>
        <p:xfrm>
          <a:off x="16779545" y="4066260"/>
          <a:ext cx="4572000" cy="27432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0" name="Диаграмма 19"/>
          <p:cNvGraphicFramePr>
            <a:graphicFrameLocks/>
          </p:cNvGraphicFramePr>
          <p:nvPr>
            <p:extLst>
              <p:ext uri="{D42A27DB-BD31-4B8C-83A1-F6EECF244321}">
                <p14:modId xmlns:p14="http://schemas.microsoft.com/office/powerpoint/2010/main" val="2384388056"/>
              </p:ext>
            </p:extLst>
          </p:nvPr>
        </p:nvGraphicFramePr>
        <p:xfrm>
          <a:off x="21670753" y="4070449"/>
          <a:ext cx="4572000" cy="2743200"/>
        </p:xfrm>
        <a:graphic>
          <a:graphicData uri="http://schemas.openxmlformats.org/drawingml/2006/chart">
            <c:chart xmlns:c="http://schemas.openxmlformats.org/drawingml/2006/chart" xmlns:r="http://schemas.openxmlformats.org/officeDocument/2006/relationships" r:id="rId9"/>
          </a:graphicData>
        </a:graphic>
      </p:graphicFrame>
      <p:sp>
        <p:nvSpPr>
          <p:cNvPr id="15" name="Прямоугольник 14"/>
          <p:cNvSpPr/>
          <p:nvPr/>
        </p:nvSpPr>
        <p:spPr>
          <a:xfrm>
            <a:off x="11970047" y="13715358"/>
            <a:ext cx="14176453" cy="584775"/>
          </a:xfrm>
          <a:prstGeom prst="rect">
            <a:avLst/>
          </a:prstGeom>
        </p:spPr>
        <p:txBody>
          <a:bodyPr wrap="square">
            <a:spAutoFit/>
          </a:bodyPr>
          <a:lstStyle/>
          <a:p>
            <a:r>
              <a:rPr lang="en-US" sz="1600" b="1" dirty="0">
                <a:solidFill>
                  <a:srgbClr val="7030A0"/>
                </a:solidFill>
                <a:latin typeface="Times New Roman" panose="02020603050405020304" pitchFamily="18" charset="0"/>
                <a:cs typeface="Times New Roman" panose="02020603050405020304" pitchFamily="18" charset="0"/>
              </a:rPr>
              <a:t>Acknowledgments.</a:t>
            </a:r>
            <a:r>
              <a:rPr lang="en-US" sz="1600" i="1" dirty="0">
                <a:latin typeface="Times New Roman" panose="02020603050405020304" pitchFamily="18" charset="0"/>
                <a:cs typeface="Times New Roman" panose="02020603050405020304" pitchFamily="18" charset="0"/>
              </a:rPr>
              <a:t> </a:t>
            </a:r>
            <a:r>
              <a:rPr lang="en-US" sz="1600" b="1" i="1" dirty="0">
                <a:latin typeface="Times New Roman" panose="02020603050405020304" pitchFamily="18" charset="0"/>
                <a:cs typeface="Times New Roman" panose="02020603050405020304" pitchFamily="18" charset="0"/>
              </a:rPr>
              <a:t>This research was supported by the Subprogram 011102 “Increasing and conservation genetic diversity, agricultural crop breeding in the context of climate change”, funded by the Ministry of Education and Research of the Republic of Moldova.</a:t>
            </a:r>
            <a:endParaRPr lang="ru-RU" sz="1600" b="1" i="1" dirty="0">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11984589" y="12267042"/>
            <a:ext cx="14176453" cy="1323439"/>
          </a:xfrm>
          <a:prstGeom prst="rect">
            <a:avLst/>
          </a:prstGeom>
        </p:spPr>
        <p:txBody>
          <a:bodyPr wrap="square">
            <a:spAutoFit/>
          </a:bodyPr>
          <a:lstStyle/>
          <a:p>
            <a:pPr algn="just"/>
            <a:r>
              <a:rPr lang="en-US" sz="2000" b="1" dirty="0">
                <a:solidFill>
                  <a:srgbClr val="C00000"/>
                </a:solidFill>
                <a:latin typeface="Times New Roman" panose="02020603050405020304" pitchFamily="18" charset="0"/>
                <a:cs typeface="Times New Roman" panose="02020603050405020304" pitchFamily="18" charset="0"/>
              </a:rPr>
              <a:t>Conclusion</a:t>
            </a:r>
            <a:r>
              <a:rPr lang="en-US" sz="2000" dirty="0">
                <a:solidFill>
                  <a:srgbClr val="C00000"/>
                </a:solidFill>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by character </a:t>
            </a:r>
            <a:r>
              <a:rPr lang="en-US" sz="2000" b="1" i="1" dirty="0">
                <a:latin typeface="Times New Roman" panose="02020603050405020304" pitchFamily="18" charset="0"/>
                <a:cs typeface="Times New Roman" panose="02020603050405020304" pitchFamily="18" charset="0"/>
              </a:rPr>
              <a:t>seeds size</a:t>
            </a:r>
            <a:r>
              <a:rPr lang="en-US" sz="2000" b="1" dirty="0">
                <a:latin typeface="Times New Roman" panose="02020603050405020304" pitchFamily="18" charset="0"/>
                <a:cs typeface="Times New Roman" panose="02020603050405020304" pitchFamily="18" charset="0"/>
              </a:rPr>
              <a:t>  were predominated </a:t>
            </a:r>
            <a:r>
              <a:rPr lang="en-US" sz="2000" b="1" i="1" dirty="0">
                <a:latin typeface="Times New Roman" panose="02020603050405020304" pitchFamily="18" charset="0"/>
                <a:cs typeface="Times New Roman" panose="02020603050405020304" pitchFamily="18" charset="0"/>
              </a:rPr>
              <a:t>large-sized</a:t>
            </a:r>
            <a:r>
              <a:rPr lang="en-US" sz="2000" b="1" dirty="0">
                <a:latin typeface="Times New Roman" panose="02020603050405020304" pitchFamily="18" charset="0"/>
                <a:cs typeface="Times New Roman" panose="02020603050405020304" pitchFamily="18" charset="0"/>
              </a:rPr>
              <a:t> accessions(13), followed by </a:t>
            </a:r>
            <a:r>
              <a:rPr lang="en-US" sz="2000" b="1" i="1" dirty="0">
                <a:latin typeface="Times New Roman" panose="02020603050405020304" pitchFamily="18" charset="0"/>
                <a:cs typeface="Times New Roman" panose="02020603050405020304" pitchFamily="18" charset="0"/>
              </a:rPr>
              <a:t>middle-sized </a:t>
            </a:r>
            <a:r>
              <a:rPr lang="en-US" sz="2000" b="1" dirty="0">
                <a:latin typeface="Times New Roman" panose="02020603050405020304" pitchFamily="18" charset="0"/>
                <a:cs typeface="Times New Roman" panose="02020603050405020304" pitchFamily="18" charset="0"/>
              </a:rPr>
              <a:t>(9)</a:t>
            </a:r>
            <a:r>
              <a:rPr lang="en-US" sz="2000" b="1" i="1" dirty="0">
                <a:latin typeface="Times New Roman" panose="02020603050405020304" pitchFamily="18" charset="0"/>
                <a:cs typeface="Times New Roman" panose="02020603050405020304" pitchFamily="18" charset="0"/>
              </a:rPr>
              <a:t> and </a:t>
            </a:r>
            <a:r>
              <a:rPr lang="en-US" sz="2000" b="1" dirty="0">
                <a:latin typeface="Times New Roman" panose="02020603050405020304" pitchFamily="18" charset="0"/>
                <a:cs typeface="Times New Roman" panose="02020603050405020304" pitchFamily="18" charset="0"/>
              </a:rPr>
              <a:t>least group is constituted of </a:t>
            </a:r>
            <a:r>
              <a:rPr lang="en-US" sz="2000" b="1" i="1" dirty="0">
                <a:latin typeface="Times New Roman" panose="02020603050405020304" pitchFamily="18" charset="0"/>
                <a:cs typeface="Times New Roman" panose="02020603050405020304" pitchFamily="18" charset="0"/>
              </a:rPr>
              <a:t>middle- large sized </a:t>
            </a:r>
            <a:r>
              <a:rPr lang="en-US" sz="2000" b="1" dirty="0">
                <a:latin typeface="Times New Roman" panose="02020603050405020304" pitchFamily="18" charset="0"/>
                <a:cs typeface="Times New Roman" panose="02020603050405020304" pitchFamily="18" charset="0"/>
              </a:rPr>
              <a:t>(5) one. Accessions with </a:t>
            </a:r>
            <a:r>
              <a:rPr lang="en-US" sz="2000" b="1" i="1" dirty="0">
                <a:latin typeface="Times New Roman" panose="02020603050405020304" pitchFamily="18" charset="0"/>
                <a:cs typeface="Times New Roman" panose="02020603050405020304" pitchFamily="18" charset="0"/>
              </a:rPr>
              <a:t>medium tall of plant</a:t>
            </a:r>
            <a:r>
              <a:rPr lang="en-US" sz="2000" b="1" dirty="0">
                <a:latin typeface="Times New Roman" panose="02020603050405020304" pitchFamily="18" charset="0"/>
                <a:cs typeface="Times New Roman" panose="02020603050405020304" pitchFamily="18" charset="0"/>
              </a:rPr>
              <a:t> (22) predominated over </a:t>
            </a:r>
            <a:r>
              <a:rPr lang="en-US" sz="2000" b="1" i="1" dirty="0">
                <a:latin typeface="Times New Roman" panose="02020603050405020304" pitchFamily="18" charset="0"/>
                <a:cs typeface="Times New Roman" panose="02020603050405020304" pitchFamily="18" charset="0"/>
              </a:rPr>
              <a:t>taller</a:t>
            </a:r>
            <a:r>
              <a:rPr lang="en-US" sz="2000" b="1" dirty="0">
                <a:latin typeface="Times New Roman" panose="02020603050405020304" pitchFamily="18" charset="0"/>
                <a:cs typeface="Times New Roman" panose="02020603050405020304" pitchFamily="18" charset="0"/>
              </a:rPr>
              <a:t> (5). Regarding time of ripening – 11 accessions had </a:t>
            </a:r>
            <a:r>
              <a:rPr lang="en-US" sz="2000" b="1" i="1" dirty="0">
                <a:latin typeface="Times New Roman" panose="02020603050405020304" pitchFamily="18" charset="0"/>
                <a:cs typeface="Times New Roman" panose="02020603050405020304" pitchFamily="18" charset="0"/>
              </a:rPr>
              <a:t>medium</a:t>
            </a:r>
            <a:r>
              <a:rPr lang="en-US" sz="2000" b="1" dirty="0">
                <a:latin typeface="Times New Roman" panose="02020603050405020304" pitchFamily="18" charset="0"/>
                <a:cs typeface="Times New Roman" panose="02020603050405020304" pitchFamily="18" charset="0"/>
              </a:rPr>
              <a:t>, by 6 each </a:t>
            </a:r>
            <a:r>
              <a:rPr lang="en-US" sz="2000" b="1" i="1" dirty="0">
                <a:latin typeface="Times New Roman" panose="02020603050405020304" pitchFamily="18" charset="0"/>
                <a:cs typeface="Times New Roman" panose="02020603050405020304" pitchFamily="18" charset="0"/>
              </a:rPr>
              <a:t>E-M &amp; M-L</a:t>
            </a:r>
            <a:r>
              <a:rPr lang="en-US" sz="2000" b="1" dirty="0">
                <a:latin typeface="Times New Roman" panose="02020603050405020304" pitchFamily="18" charset="0"/>
                <a:cs typeface="Times New Roman" panose="02020603050405020304" pitchFamily="18" charset="0"/>
              </a:rPr>
              <a:t> and 4 </a:t>
            </a:r>
            <a:r>
              <a:rPr lang="en-US" sz="2000" b="1" i="1" dirty="0">
                <a:latin typeface="Times New Roman" panose="02020603050405020304" pitchFamily="18" charset="0"/>
                <a:cs typeface="Times New Roman" panose="02020603050405020304" pitchFamily="18" charset="0"/>
              </a:rPr>
              <a:t>late time</a:t>
            </a:r>
            <a:r>
              <a:rPr lang="en-US" sz="2000" b="1" dirty="0">
                <a:latin typeface="Times New Roman" panose="02020603050405020304" pitchFamily="18" charset="0"/>
                <a:cs typeface="Times New Roman" panose="02020603050405020304" pitchFamily="18" charset="0"/>
              </a:rPr>
              <a:t> one. Nine accessions were selected by performance </a:t>
            </a:r>
            <a:r>
              <a:rPr lang="en-US" sz="2000" b="1" i="1" dirty="0">
                <a:latin typeface="Times New Roman" panose="02020603050405020304" pitchFamily="18" charset="0"/>
                <a:cs typeface="Times New Roman" panose="02020603050405020304" pitchFamily="18" charset="0"/>
              </a:rPr>
              <a:t>grain weight per plant</a:t>
            </a:r>
            <a:r>
              <a:rPr lang="en-US" sz="2000" b="1" dirty="0">
                <a:latin typeface="Times New Roman" panose="02020603050405020304" pitchFamily="18" charset="0"/>
                <a:cs typeface="Times New Roman" panose="02020603050405020304" pitchFamily="18" charset="0"/>
              </a:rPr>
              <a:t>: MDI 02488, MDI 02451, OR1-2b, MDI 02420, SD180, CS2-3b, AN181, REZ2-9(8.0g) and CS1-18c.</a:t>
            </a:r>
            <a:r>
              <a:rPr lang="ru-RU" sz="2000" b="1"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p:txBody>
      </p:sp>
      <p:sp>
        <p:nvSpPr>
          <p:cNvPr id="23" name="Объект 2"/>
          <p:cNvSpPr txBox="1">
            <a:spLocks/>
          </p:cNvSpPr>
          <p:nvPr/>
        </p:nvSpPr>
        <p:spPr>
          <a:xfrm>
            <a:off x="12427527" y="6984751"/>
            <a:ext cx="3767890" cy="7154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50000"/>
              </a:lnSpc>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a. middle-size seeds accessions, 33,3%</a:t>
            </a:r>
            <a:endParaRPr lang="en-US" sz="1600" b="1" dirty="0">
              <a:solidFill>
                <a:srgbClr val="000000"/>
              </a:solidFill>
              <a:latin typeface="Times New Roman" panose="02020603050405020304" pitchFamily="18" charset="0"/>
              <a:cs typeface="Times New Roman" panose="02020603050405020304" pitchFamily="18" charset="0"/>
            </a:endParaRPr>
          </a:p>
          <a:p>
            <a:pPr marL="0" indent="0">
              <a:lnSpc>
                <a:spcPct val="50000"/>
              </a:lnSpc>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b. middle-large seeds accessions, 18,5%</a:t>
            </a:r>
            <a:endParaRPr lang="en-US" sz="1600" b="1" dirty="0">
              <a:solidFill>
                <a:srgbClr val="000000"/>
              </a:solidFill>
              <a:latin typeface="Times New Roman" panose="02020603050405020304" pitchFamily="18" charset="0"/>
              <a:cs typeface="Times New Roman" panose="02020603050405020304" pitchFamily="18" charset="0"/>
            </a:endParaRPr>
          </a:p>
          <a:p>
            <a:pPr marL="0" indent="0">
              <a:lnSpc>
                <a:spcPct val="50000"/>
              </a:lnSpc>
              <a:buFont typeface="Arial" panose="020B0604020202020204" pitchFamily="34" charset="0"/>
              <a:buNone/>
            </a:pPr>
            <a:r>
              <a:rPr lang="en-US" sz="1600" b="1" dirty="0">
                <a:latin typeface="Times New Roman" panose="02020603050405020304" pitchFamily="18" charset="0"/>
                <a:cs typeface="Times New Roman" panose="02020603050405020304" pitchFamily="18" charset="0"/>
              </a:rPr>
              <a:t>c. large size seeds accessions, 48,2%</a:t>
            </a:r>
            <a:endParaRPr lang="en-US" sz="1600" b="1" dirty="0">
              <a:solidFill>
                <a:srgbClr val="000000"/>
              </a:solidFill>
              <a:latin typeface="Times New Roman" panose="02020603050405020304" pitchFamily="18" charset="0"/>
              <a:cs typeface="Times New Roman" panose="02020603050405020304" pitchFamily="18" charset="0"/>
            </a:endParaRPr>
          </a:p>
        </p:txBody>
      </p:sp>
      <p:sp>
        <p:nvSpPr>
          <p:cNvPr id="24" name="Объект 2"/>
          <p:cNvSpPr txBox="1">
            <a:spLocks/>
          </p:cNvSpPr>
          <p:nvPr/>
        </p:nvSpPr>
        <p:spPr>
          <a:xfrm>
            <a:off x="17192944" y="6981623"/>
            <a:ext cx="4417995" cy="9945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
              <a:lnSpc>
                <a:spcPct val="50000"/>
              </a:lnSpc>
              <a:buAutoNum type="alphaLcPeriod"/>
            </a:pPr>
            <a:r>
              <a:rPr lang="en-US" sz="1600" b="1" dirty="0">
                <a:latin typeface="Times New Roman" panose="02020603050405020304" pitchFamily="18" charset="0"/>
                <a:cs typeface="Times New Roman" panose="02020603050405020304" pitchFamily="18" charset="0"/>
              </a:rPr>
              <a:t>early - medium time of ripening, 22,2%</a:t>
            </a:r>
          </a:p>
          <a:p>
            <a:pPr marL="342900" indent="-342900" fontAlgn="b">
              <a:lnSpc>
                <a:spcPct val="50000"/>
              </a:lnSpc>
              <a:buAutoNum type="alphaLcPeriod"/>
            </a:pPr>
            <a:r>
              <a:rPr lang="en-US" sz="1600" b="1" dirty="0">
                <a:latin typeface="Times New Roman" panose="02020603050405020304" pitchFamily="18" charset="0"/>
                <a:cs typeface="Times New Roman" panose="02020603050405020304" pitchFamily="18" charset="0"/>
              </a:rPr>
              <a:t>medium time of ripening, 40,7%</a:t>
            </a:r>
          </a:p>
          <a:p>
            <a:pPr marL="342900" indent="-342900" fontAlgn="b">
              <a:lnSpc>
                <a:spcPct val="50000"/>
              </a:lnSpc>
              <a:buAutoNum type="alphaLcPeriod"/>
            </a:pPr>
            <a:r>
              <a:rPr lang="en-US" sz="1600" b="1" dirty="0">
                <a:latin typeface="Times New Roman" panose="02020603050405020304" pitchFamily="18" charset="0"/>
                <a:cs typeface="Times New Roman" panose="02020603050405020304" pitchFamily="18" charset="0"/>
              </a:rPr>
              <a:t>late time of  ripening, 14,8%</a:t>
            </a:r>
          </a:p>
          <a:p>
            <a:pPr marL="342900" indent="-342900" fontAlgn="b">
              <a:lnSpc>
                <a:spcPct val="50000"/>
              </a:lnSpc>
              <a:buAutoNum type="alphaLcPeriod"/>
            </a:pPr>
            <a:r>
              <a:rPr lang="en-US" sz="1600" b="1" dirty="0">
                <a:latin typeface="Times New Roman" panose="02020603050405020304" pitchFamily="18" charset="0"/>
                <a:cs typeface="Times New Roman" panose="02020603050405020304" pitchFamily="18" charset="0"/>
              </a:rPr>
              <a:t>medium-late time of  ripening, 22,2%</a:t>
            </a:r>
            <a:endParaRPr lang="ru-RU" sz="1600" b="1" dirty="0">
              <a:latin typeface="Times New Roman" panose="02020603050405020304" pitchFamily="18" charset="0"/>
              <a:cs typeface="Times New Roman" panose="02020603050405020304" pitchFamily="18" charset="0"/>
            </a:endParaRPr>
          </a:p>
          <a:p>
            <a:pPr marL="0" indent="0">
              <a:lnSpc>
                <a:spcPct val="50000"/>
              </a:lnSpc>
              <a:buFont typeface="Arial" panose="020B0604020202020204" pitchFamily="34" charset="0"/>
              <a:buNone/>
            </a:pPr>
            <a:r>
              <a:rPr lang="en-US" sz="1800" b="1" dirty="0">
                <a:latin typeface="Times New Roman" panose="02020603050405020304" pitchFamily="18" charset="0"/>
                <a:cs typeface="Times New Roman" panose="02020603050405020304" pitchFamily="18" charset="0"/>
              </a:rPr>
              <a:t> </a:t>
            </a:r>
            <a:endParaRPr lang="en-US" sz="1800" b="1" dirty="0">
              <a:solidFill>
                <a:srgbClr val="000000"/>
              </a:solidFill>
              <a:latin typeface="Times New Roman" panose="02020603050405020304" pitchFamily="18" charset="0"/>
              <a:cs typeface="Times New Roman" panose="02020603050405020304" pitchFamily="18" charset="0"/>
            </a:endParaRPr>
          </a:p>
        </p:txBody>
      </p:sp>
      <p:sp>
        <p:nvSpPr>
          <p:cNvPr id="27" name="Объект 2"/>
          <p:cNvSpPr txBox="1">
            <a:spLocks/>
          </p:cNvSpPr>
          <p:nvPr/>
        </p:nvSpPr>
        <p:spPr>
          <a:xfrm>
            <a:off x="22119130" y="6981623"/>
            <a:ext cx="3675246" cy="5614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lnSpc>
                <a:spcPct val="50000"/>
              </a:lnSpc>
              <a:buAutoNum type="alphaLcPeriod"/>
            </a:pPr>
            <a:r>
              <a:rPr lang="en-US" sz="1600" b="1" dirty="0">
                <a:latin typeface="Times New Roman" panose="02020603050405020304" pitchFamily="18" charset="0"/>
                <a:cs typeface="Times New Roman" panose="02020603050405020304" pitchFamily="18" charset="0"/>
              </a:rPr>
              <a:t>tall plants, 18,5% </a:t>
            </a:r>
          </a:p>
          <a:p>
            <a:pPr marL="342900" indent="-342900" algn="just">
              <a:lnSpc>
                <a:spcPct val="50000"/>
              </a:lnSpc>
              <a:buFont typeface="Arial" panose="020B0604020202020204" pitchFamily="34" charset="0"/>
              <a:buAutoNum type="alphaLcPeriod"/>
            </a:pPr>
            <a:r>
              <a:rPr lang="en-US" sz="1600" b="1" dirty="0">
                <a:latin typeface="Times New Roman" panose="02020603050405020304" pitchFamily="18" charset="0"/>
                <a:cs typeface="Times New Roman" panose="02020603050405020304" pitchFamily="18" charset="0"/>
              </a:rPr>
              <a:t>medium-height  tall plants, 81,5%  </a:t>
            </a:r>
          </a:p>
          <a:p>
            <a:pPr marL="0" indent="0" algn="ctr">
              <a:lnSpc>
                <a:spcPct val="50000"/>
              </a:lnSpc>
              <a:buNone/>
            </a:pPr>
            <a:endParaRPr lang="en-US" sz="1600" b="1" dirty="0">
              <a:solidFill>
                <a:srgbClr val="000000"/>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7FE40200-D327-9986-E339-83234C1DC954}"/>
              </a:ext>
            </a:extLst>
          </p:cNvPr>
          <p:cNvSpPr txBox="1"/>
          <p:nvPr/>
        </p:nvSpPr>
        <p:spPr>
          <a:xfrm>
            <a:off x="877978" y="14425010"/>
            <a:ext cx="25364775" cy="584775"/>
          </a:xfrm>
          <a:prstGeom prst="rect">
            <a:avLst/>
          </a:prstGeom>
          <a:noFill/>
        </p:spPr>
        <p:txBody>
          <a:bodyPr wrap="square">
            <a:spAutoFit/>
          </a:bodyPr>
          <a:lstStyle/>
          <a:p>
            <a:pPr algn="ctr"/>
            <a:r>
              <a:rPr lang="en-US" sz="1600" b="1" dirty="0">
                <a:solidFill>
                  <a:schemeClr val="accent5">
                    <a:lumMod val="50000"/>
                  </a:schemeClr>
                </a:solidFill>
                <a:latin typeface="Times New Roman" panose="02020603050405020304" pitchFamily="18" charset="0"/>
                <a:cs typeface="Times New Roman" panose="02020603050405020304" pitchFamily="18" charset="0"/>
              </a:rPr>
              <a:t>IGFPP, Republica Moldova, Chişinău, str. Pădurii, 20, MD-2002.</a:t>
            </a:r>
          </a:p>
          <a:p>
            <a:pPr algn="ctr"/>
            <a:r>
              <a:rPr lang="en-US" sz="1600" b="1" dirty="0">
                <a:solidFill>
                  <a:schemeClr val="accent5">
                    <a:lumMod val="50000"/>
                  </a:schemeClr>
                </a:solidFill>
                <a:latin typeface="Times New Roman" panose="02020603050405020304" pitchFamily="18" charset="0"/>
                <a:cs typeface="Times New Roman" panose="02020603050405020304" pitchFamily="18" charset="0"/>
              </a:rPr>
              <a:t>Tel.: (+373 22) 77-04-47, Fax: (+373 22) 55-61-80, E-mail: institut.gfpp@gmail.com; </a:t>
            </a:r>
            <a:r>
              <a:rPr lang="en-US" altLang="ru-RU" sz="1600" b="1" dirty="0">
                <a:solidFill>
                  <a:schemeClr val="accent5">
                    <a:lumMod val="50000"/>
                  </a:schemeClr>
                </a:solidFill>
                <a:latin typeface="Times New Roman" panose="02020603050405020304" pitchFamily="18" charset="0"/>
                <a:cs typeface="Times New Roman" panose="02020603050405020304" pitchFamily="18" charset="0"/>
              </a:rPr>
              <a:t>Web: igfpp.usm.md </a:t>
            </a:r>
            <a:endParaRPr lang="ru-RU" sz="1400" dirty="0">
              <a:solidFill>
                <a:schemeClr val="accent5">
                  <a:lumMod val="50000"/>
                </a:schemeClr>
              </a:solidFill>
            </a:endParaRPr>
          </a:p>
        </p:txBody>
      </p:sp>
    </p:spTree>
    <p:extLst>
      <p:ext uri="{BB962C8B-B14F-4D97-AF65-F5344CB8AC3E}">
        <p14:creationId xmlns:p14="http://schemas.microsoft.com/office/powerpoint/2010/main" val="3615799600"/>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567</TotalTime>
  <Words>945</Words>
  <Application>Microsoft Office PowerPoint</Application>
  <PresentationFormat>Произвольный</PresentationFormat>
  <Paragraphs>36</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Тема Office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BalmusZ</dc:creator>
  <cp:lastModifiedBy>Victoria Mihaila</cp:lastModifiedBy>
  <cp:revision>57</cp:revision>
  <cp:lastPrinted>2026-09-14T12:18:19Z</cp:lastPrinted>
  <dcterms:created xsi:type="dcterms:W3CDTF">2024-09-09T09:12:02Z</dcterms:created>
  <dcterms:modified xsi:type="dcterms:W3CDTF">2026-09-14T12:21:01Z</dcterms:modified>
</cp:coreProperties>
</file>