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presProps" Target="presProps.xml"/>
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CBF4E7-F147-489C-BDF7-498E1D530FA5}" type="doc">
      <dgm:prSet loTypeId="urn:microsoft.com/office/officeart/2005/8/layout/lProcess3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3B6D0CD-E84C-4D23-B726-8DE77B8E5EA0}">
      <dgm:prSet phldrT="[Текст]" custT="1"/>
      <dgm:spPr/>
      <dgm:t>
        <a:bodyPr/>
        <a:lstStyle/>
        <a:p>
          <a:r>
            <a:rPr lang="en-US" sz="1600" b="1" dirty="0">
              <a:latin typeface="+mn-lt"/>
              <a:cs typeface="Times New Roman" panose="02020603050405020304" pitchFamily="18" charset="0"/>
            </a:rPr>
            <a:t>10% PEG</a:t>
          </a:r>
          <a:endParaRPr lang="ru-RU" sz="1600" b="1" dirty="0">
            <a:latin typeface="+mn-lt"/>
            <a:cs typeface="Times New Roman" panose="02020603050405020304" pitchFamily="18" charset="0"/>
          </a:endParaRPr>
        </a:p>
      </dgm:t>
    </dgm:pt>
    <dgm:pt modelId="{FEEB1E3A-775B-4F9C-BD7F-9BB40722B917}" type="parTrans" cxnId="{EF00A978-0BA2-402A-A8CE-9B323FA8E36E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F667D584-8B9F-46EE-B50D-A112D650D829}" type="sibTrans" cxnId="{EF00A978-0BA2-402A-A8CE-9B323FA8E36E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EEDF3D9B-EB2E-4475-8E0E-8DF7C024114B}">
      <dgm:prSet phldrT="[Текст]" custT="1"/>
      <dgm:spPr/>
      <dgm:t>
        <a:bodyPr/>
        <a:lstStyle/>
        <a:p>
          <a:r>
            <a:rPr lang="en-US" sz="1600" b="1" dirty="0">
              <a:latin typeface="+mn-lt"/>
              <a:cs typeface="Times New Roman" panose="02020603050405020304" pitchFamily="18" charset="0"/>
            </a:rPr>
            <a:t>19%</a:t>
          </a:r>
          <a:r>
            <a:rPr lang="en-US" sz="1600" b="1" dirty="0">
              <a:solidFill>
                <a:srgbClr val="C00000"/>
              </a:solidFill>
              <a:latin typeface="+mn-lt"/>
            </a:rPr>
            <a:t>↓</a:t>
          </a:r>
          <a:endParaRPr lang="ru-RU" sz="1600" b="1" dirty="0">
            <a:latin typeface="+mn-lt"/>
            <a:cs typeface="Times New Roman" panose="02020603050405020304" pitchFamily="18" charset="0"/>
          </a:endParaRPr>
        </a:p>
      </dgm:t>
    </dgm:pt>
    <dgm:pt modelId="{4E017FFD-4B5A-4A11-95F0-7FEB80449086}" type="parTrans" cxnId="{F84BA4E9-9355-4B90-85B4-EBE4C59B7A51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A0637B8F-E4F8-44AD-A73D-D38017DA25DF}" type="sibTrans" cxnId="{F84BA4E9-9355-4B90-85B4-EBE4C59B7A51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A9315E92-9FA5-4170-AD76-45F3B033B0C7}">
      <dgm:prSet phldrT="[Текст]"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ru-RU" sz="1100" b="1" i="1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Slightly</a:t>
          </a:r>
          <a:r>
            <a:rPr lang="ru-RU" sz="1100" b="1" i="1" dirty="0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100" b="1" i="1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inhibited</a:t>
          </a:r>
          <a:endParaRPr lang="ru-RU" sz="1100" b="1" dirty="0">
            <a:solidFill>
              <a:srgbClr val="0070C0"/>
            </a:solidFill>
            <a:latin typeface="+mn-lt"/>
            <a:cs typeface="Times New Roman" panose="02020603050405020304" pitchFamily="18" charset="0"/>
          </a:endParaRPr>
        </a:p>
      </dgm:t>
    </dgm:pt>
    <dgm:pt modelId="{C14EFEBC-F609-4C39-8AED-60B95F318FB2}" type="parTrans" cxnId="{31BE25F6-BCB7-4F23-80B9-AA2D58D0AAE0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5465BA44-C04D-48DD-B245-441425DDE2CF}" type="sibTrans" cxnId="{31BE25F6-BCB7-4F23-80B9-AA2D58D0AAE0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C2B5FB4B-A5D1-42E7-AFFA-1C9DF0731982}">
      <dgm:prSet phldrT="[Текст]" custT="1"/>
      <dgm:spPr/>
      <dgm:t>
        <a:bodyPr/>
        <a:lstStyle/>
        <a:p>
          <a:r>
            <a:rPr lang="en-US" sz="1600" b="1">
              <a:latin typeface="+mn-lt"/>
              <a:cs typeface="Times New Roman" panose="02020603050405020304" pitchFamily="18" charset="0"/>
            </a:rPr>
            <a:t>15% PEG</a:t>
          </a:r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9D301954-C88C-4F79-A1E1-783177790C07}" type="parTrans" cxnId="{FA4E0F05-BD5D-484C-A0A8-AEC8207B481E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32F5CA76-77A9-4DD0-ADA8-39E430AE9CAE}" type="sibTrans" cxnId="{FA4E0F05-BD5D-484C-A0A8-AEC8207B481E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65117E43-F095-4DE5-B47C-849C268F1D53}">
      <dgm:prSet phldrT="[Текст]" custT="1"/>
      <dgm:spPr/>
      <dgm:t>
        <a:bodyPr/>
        <a:lstStyle/>
        <a:p>
          <a:r>
            <a:rPr lang="en-US" sz="1600" b="1" dirty="0">
              <a:latin typeface="+mn-lt"/>
              <a:cs typeface="Times New Roman" panose="02020603050405020304" pitchFamily="18" charset="0"/>
            </a:rPr>
            <a:t>51%</a:t>
          </a:r>
          <a:r>
            <a:rPr lang="en-US" sz="1600" b="1" dirty="0">
              <a:solidFill>
                <a:srgbClr val="C00000"/>
              </a:solidFill>
              <a:latin typeface="+mn-lt"/>
            </a:rPr>
            <a:t>↓</a:t>
          </a:r>
          <a:endParaRPr lang="ru-RU" sz="1600" b="1" dirty="0">
            <a:latin typeface="+mn-lt"/>
            <a:cs typeface="Times New Roman" panose="02020603050405020304" pitchFamily="18" charset="0"/>
          </a:endParaRPr>
        </a:p>
      </dgm:t>
    </dgm:pt>
    <dgm:pt modelId="{88F8D8CE-E53A-4269-A806-D347A0EA036A}" type="parTrans" cxnId="{8A4F99B1-A75E-4553-86E9-AB95D0884916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CC3B2C41-FDF6-419C-82CB-2ABB7F92F00C}" type="sibTrans" cxnId="{8A4F99B1-A75E-4553-86E9-AB95D0884916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07B7354D-84C6-499C-92D6-631347529744}">
      <dgm:prSet phldrT="[Текст]"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ru-RU" sz="1100" b="1" i="1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Moderately</a:t>
          </a:r>
          <a:r>
            <a:rPr lang="ru-RU" sz="1100" b="1" i="1" dirty="0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100" b="1" i="1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inhibited</a:t>
          </a:r>
          <a:endParaRPr lang="ru-RU" sz="1100" b="1" dirty="0">
            <a:solidFill>
              <a:srgbClr val="0070C0"/>
            </a:solidFill>
            <a:latin typeface="+mn-lt"/>
            <a:cs typeface="Times New Roman" panose="02020603050405020304" pitchFamily="18" charset="0"/>
          </a:endParaRPr>
        </a:p>
      </dgm:t>
    </dgm:pt>
    <dgm:pt modelId="{E14D8C15-6589-4C9D-9C5D-1F992C894C7D}" type="parTrans" cxnId="{EAD644E4-736C-41F3-A662-BBB4F5A28E04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B77BE9E8-5FD8-4C0B-BC0B-774D70AD1B7B}" type="sibTrans" cxnId="{EAD644E4-736C-41F3-A662-BBB4F5A28E04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E0FDDF2A-F157-4572-96D1-BD9E678BE6D9}">
      <dgm:prSet phldrT="[Текст]" custT="1"/>
      <dgm:spPr/>
      <dgm:t>
        <a:bodyPr/>
        <a:lstStyle/>
        <a:p>
          <a:r>
            <a:rPr lang="en-US" sz="1600" b="1">
              <a:latin typeface="+mn-lt"/>
              <a:cs typeface="Times New Roman" panose="02020603050405020304" pitchFamily="18" charset="0"/>
            </a:rPr>
            <a:t>20% PEG </a:t>
          </a:r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7E65F894-FCCA-4A5A-88FD-DE1C40B49F18}" type="parTrans" cxnId="{65098F4C-644D-4A5C-8975-9BBA72375E3B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22A1DFD8-7023-460A-970A-3632D4A61313}" type="sibTrans" cxnId="{65098F4C-644D-4A5C-8975-9BBA72375E3B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39D1C1B0-6FBB-4CB0-8EC6-C9014011803E}">
      <dgm:prSet phldrT="[Текст]" custT="1"/>
      <dgm:spPr/>
      <dgm:t>
        <a:bodyPr/>
        <a:lstStyle/>
        <a:p>
          <a:r>
            <a:rPr lang="en-US" sz="1600" b="1" dirty="0">
              <a:latin typeface="+mn-lt"/>
              <a:cs typeface="Times New Roman" panose="02020603050405020304" pitchFamily="18" charset="0"/>
            </a:rPr>
            <a:t>89%</a:t>
          </a:r>
          <a:r>
            <a:rPr lang="en-US" sz="1600" b="1" dirty="0">
              <a:solidFill>
                <a:srgbClr val="C00000"/>
              </a:solidFill>
              <a:latin typeface="+mn-lt"/>
            </a:rPr>
            <a:t>↓</a:t>
          </a:r>
          <a:endParaRPr lang="ru-RU" sz="1600" b="1" dirty="0">
            <a:latin typeface="+mn-lt"/>
            <a:cs typeface="Times New Roman" panose="02020603050405020304" pitchFamily="18" charset="0"/>
          </a:endParaRPr>
        </a:p>
      </dgm:t>
    </dgm:pt>
    <dgm:pt modelId="{DF80C5BF-5E26-483F-AC9B-3C91F7462AC7}" type="parTrans" cxnId="{6759F0DD-75D3-44D4-80AE-D009D578282D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0516BA8B-85A9-46A3-A815-23392A09753A}" type="sibTrans" cxnId="{6759F0DD-75D3-44D4-80AE-D009D578282D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B9944874-3B60-42B1-B2EB-CDF3A799A98A}">
      <dgm:prSet phldrT="[Текст]"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ru-RU" sz="1100" b="1" i="1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Strongly</a:t>
          </a:r>
          <a:r>
            <a:rPr lang="ru-RU" sz="1100" b="1" i="1" dirty="0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100" b="1" i="1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inhibited</a:t>
          </a:r>
          <a:endParaRPr lang="ru-RU" sz="1100" b="1" dirty="0">
            <a:solidFill>
              <a:srgbClr val="0070C0"/>
            </a:solidFill>
            <a:latin typeface="+mn-lt"/>
            <a:cs typeface="Times New Roman" panose="02020603050405020304" pitchFamily="18" charset="0"/>
          </a:endParaRPr>
        </a:p>
      </dgm:t>
    </dgm:pt>
    <dgm:pt modelId="{DF2ED733-E553-4D20-9533-88F88FA160B2}" type="parTrans" cxnId="{172A0304-ACAA-4E69-B1A7-CCE8A7368387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D4E3033B-511B-408D-A6B8-02985D2CBB39}" type="sibTrans" cxnId="{172A0304-ACAA-4E69-B1A7-CCE8A7368387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1BC962C5-AAF7-42BC-9789-C25C58D9F073}">
      <dgm:prSet custT="1"/>
      <dgm:spPr/>
      <dgm:t>
        <a:bodyPr/>
        <a:lstStyle/>
        <a:p>
          <a:r>
            <a:rPr lang="en-US" sz="1600" b="1" dirty="0">
              <a:latin typeface="+mn-lt"/>
              <a:cs typeface="Times New Roman" panose="02020603050405020304" pitchFamily="18" charset="0"/>
            </a:rPr>
            <a:t>25% PEG</a:t>
          </a:r>
          <a:endParaRPr lang="ru-RU" sz="1600" b="1" dirty="0">
            <a:latin typeface="+mn-lt"/>
            <a:cs typeface="Times New Roman" panose="02020603050405020304" pitchFamily="18" charset="0"/>
          </a:endParaRPr>
        </a:p>
      </dgm:t>
    </dgm:pt>
    <dgm:pt modelId="{8E5E80E5-B940-42BF-871C-162A743B6FD9}" type="parTrans" cxnId="{EA0FB997-02B9-4173-82B7-6F0ABE295CD3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3EDD16E4-F80D-4578-BC0C-A35EA88EAFEF}" type="sibTrans" cxnId="{EA0FB997-02B9-4173-82B7-6F0ABE295CD3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5E4E0F52-7735-4451-8403-5E271AED34C7}">
      <dgm:prSet custT="1"/>
      <dgm:spPr/>
      <dgm:t>
        <a:bodyPr/>
        <a:lstStyle/>
        <a:p>
          <a:r>
            <a:rPr lang="en-US" sz="1600" b="1" dirty="0">
              <a:latin typeface="+mn-lt"/>
              <a:cs typeface="Times New Roman" panose="02020603050405020304" pitchFamily="18" charset="0"/>
            </a:rPr>
            <a:t>100%</a:t>
          </a:r>
          <a:r>
            <a:rPr lang="en-US" sz="1600" b="1" dirty="0">
              <a:solidFill>
                <a:srgbClr val="C00000"/>
              </a:solidFill>
              <a:latin typeface="+mn-lt"/>
            </a:rPr>
            <a:t>↓</a:t>
          </a:r>
          <a:endParaRPr lang="ru-RU" sz="1600" b="1" dirty="0">
            <a:latin typeface="+mn-lt"/>
            <a:cs typeface="Times New Roman" panose="02020603050405020304" pitchFamily="18" charset="0"/>
          </a:endParaRPr>
        </a:p>
      </dgm:t>
    </dgm:pt>
    <dgm:pt modelId="{C1459085-949D-4532-9118-122926B32CB4}" type="parTrans" cxnId="{1BBA5204-6602-4691-A1FC-2BB81FCD58BE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023E81AB-D0B8-47B8-83E6-5B3252E0687A}" type="sibTrans" cxnId="{1BBA5204-6602-4691-A1FC-2BB81FCD58BE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E463F7F6-5428-4587-91E1-5E04A0C4F88B}">
      <dgm:prSet custT="1"/>
      <dgm:spPr/>
      <dgm:t>
        <a:bodyPr/>
        <a:lstStyle/>
        <a:p>
          <a:pPr>
            <a:buSzPts val="1000"/>
            <a:buFont typeface="Symbol" panose="05050102010706020507" pitchFamily="18" charset="2"/>
            <a:buChar char=""/>
          </a:pPr>
          <a:r>
            <a:rPr lang="ru-RU" sz="1100" b="1" i="1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Completely</a:t>
          </a:r>
          <a:r>
            <a:rPr lang="ru-RU" sz="1100" b="1" i="1" dirty="0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100" b="1" i="1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inhibited</a:t>
          </a:r>
          <a:endParaRPr lang="ru-RU" sz="1100" b="1" dirty="0">
            <a:solidFill>
              <a:srgbClr val="0070C0"/>
            </a:solidFill>
            <a:latin typeface="+mn-lt"/>
            <a:cs typeface="Times New Roman" panose="02020603050405020304" pitchFamily="18" charset="0"/>
          </a:endParaRPr>
        </a:p>
      </dgm:t>
    </dgm:pt>
    <dgm:pt modelId="{528BC7BB-60E7-4498-9C13-82D8545FE9A3}" type="parTrans" cxnId="{9CDCED5B-4CDC-427C-9B58-54DCC9A930FA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93629D1C-CBF3-4719-ADF8-063788D334B1}" type="sibTrans" cxnId="{9CDCED5B-4CDC-427C-9B58-54DCC9A930FA}">
      <dgm:prSet/>
      <dgm:spPr/>
      <dgm:t>
        <a:bodyPr/>
        <a:lstStyle/>
        <a:p>
          <a:endParaRPr lang="ru-RU" sz="1600" b="1">
            <a:latin typeface="+mn-lt"/>
            <a:cs typeface="Times New Roman" panose="02020603050405020304" pitchFamily="18" charset="0"/>
          </a:endParaRPr>
        </a:p>
      </dgm:t>
    </dgm:pt>
    <dgm:pt modelId="{5CF71078-6813-4B48-BA62-C8E9D3E0BF28}" type="pres">
      <dgm:prSet presAssocID="{88CBF4E7-F147-489C-BDF7-498E1D530FA5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00A772E8-807C-4AB6-913E-9B02E88CB27F}" type="pres">
      <dgm:prSet presAssocID="{33B6D0CD-E84C-4D23-B726-8DE77B8E5EA0}" presName="horFlow" presStyleCnt="0"/>
      <dgm:spPr/>
    </dgm:pt>
    <dgm:pt modelId="{BC0E70A5-6B76-4125-8B41-E44773DA4773}" type="pres">
      <dgm:prSet presAssocID="{33B6D0CD-E84C-4D23-B726-8DE77B8E5EA0}" presName="bigChev" presStyleLbl="node1" presStyleIdx="0" presStyleCnt="4"/>
      <dgm:spPr/>
    </dgm:pt>
    <dgm:pt modelId="{A9343546-B002-4196-86EB-0814FB148FF0}" type="pres">
      <dgm:prSet presAssocID="{4E017FFD-4B5A-4A11-95F0-7FEB80449086}" presName="parTrans" presStyleCnt="0"/>
      <dgm:spPr/>
    </dgm:pt>
    <dgm:pt modelId="{8B4B2A64-7EF3-4773-BA87-8D413B5BF1FD}" type="pres">
      <dgm:prSet presAssocID="{EEDF3D9B-EB2E-4475-8E0E-8DF7C024114B}" presName="node" presStyleLbl="alignAccFollowNode1" presStyleIdx="0" presStyleCnt="8">
        <dgm:presLayoutVars>
          <dgm:bulletEnabled val="1"/>
        </dgm:presLayoutVars>
      </dgm:prSet>
      <dgm:spPr/>
    </dgm:pt>
    <dgm:pt modelId="{AB89DE39-9480-40AA-AAAF-3A03134EC462}" type="pres">
      <dgm:prSet presAssocID="{A0637B8F-E4F8-44AD-A73D-D38017DA25DF}" presName="sibTrans" presStyleCnt="0"/>
      <dgm:spPr/>
    </dgm:pt>
    <dgm:pt modelId="{3C9AE542-CB00-4981-A83B-7C498D194763}" type="pres">
      <dgm:prSet presAssocID="{A9315E92-9FA5-4170-AD76-45F3B033B0C7}" presName="node" presStyleLbl="alignAccFollowNode1" presStyleIdx="1" presStyleCnt="8">
        <dgm:presLayoutVars>
          <dgm:bulletEnabled val="1"/>
        </dgm:presLayoutVars>
      </dgm:prSet>
      <dgm:spPr/>
    </dgm:pt>
    <dgm:pt modelId="{A82F134B-C67E-4317-91E3-0E17313229C3}" type="pres">
      <dgm:prSet presAssocID="{33B6D0CD-E84C-4D23-B726-8DE77B8E5EA0}" presName="vSp" presStyleCnt="0"/>
      <dgm:spPr/>
    </dgm:pt>
    <dgm:pt modelId="{19AB387B-E43F-45B8-AF60-3A86BC9D1EA7}" type="pres">
      <dgm:prSet presAssocID="{C2B5FB4B-A5D1-42E7-AFFA-1C9DF0731982}" presName="horFlow" presStyleCnt="0"/>
      <dgm:spPr/>
    </dgm:pt>
    <dgm:pt modelId="{B74C4C1F-1F5B-4903-9DB6-DF002DE8A406}" type="pres">
      <dgm:prSet presAssocID="{C2B5FB4B-A5D1-42E7-AFFA-1C9DF0731982}" presName="bigChev" presStyleLbl="node1" presStyleIdx="1" presStyleCnt="4"/>
      <dgm:spPr/>
    </dgm:pt>
    <dgm:pt modelId="{F9E8324A-DA71-4C7F-B88E-9F1024C962F9}" type="pres">
      <dgm:prSet presAssocID="{88F8D8CE-E53A-4269-A806-D347A0EA036A}" presName="parTrans" presStyleCnt="0"/>
      <dgm:spPr/>
    </dgm:pt>
    <dgm:pt modelId="{20793C1D-EFC3-46E6-8FAE-E76E6AE2DC8C}" type="pres">
      <dgm:prSet presAssocID="{65117E43-F095-4DE5-B47C-849C268F1D53}" presName="node" presStyleLbl="alignAccFollowNode1" presStyleIdx="2" presStyleCnt="8">
        <dgm:presLayoutVars>
          <dgm:bulletEnabled val="1"/>
        </dgm:presLayoutVars>
      </dgm:prSet>
      <dgm:spPr/>
    </dgm:pt>
    <dgm:pt modelId="{5C0ABA59-44DF-46AF-BC65-4467B6ADE542}" type="pres">
      <dgm:prSet presAssocID="{CC3B2C41-FDF6-419C-82CB-2ABB7F92F00C}" presName="sibTrans" presStyleCnt="0"/>
      <dgm:spPr/>
    </dgm:pt>
    <dgm:pt modelId="{19101D30-1400-4DCB-B9B0-0039921EE6B2}" type="pres">
      <dgm:prSet presAssocID="{07B7354D-84C6-499C-92D6-631347529744}" presName="node" presStyleLbl="alignAccFollowNode1" presStyleIdx="3" presStyleCnt="8">
        <dgm:presLayoutVars>
          <dgm:bulletEnabled val="1"/>
        </dgm:presLayoutVars>
      </dgm:prSet>
      <dgm:spPr/>
    </dgm:pt>
    <dgm:pt modelId="{5E89E162-19A7-4FB6-A053-599C5A98568F}" type="pres">
      <dgm:prSet presAssocID="{C2B5FB4B-A5D1-42E7-AFFA-1C9DF0731982}" presName="vSp" presStyleCnt="0"/>
      <dgm:spPr/>
    </dgm:pt>
    <dgm:pt modelId="{9DFC4CE9-BB29-4DC6-AB63-BDC40EBB5671}" type="pres">
      <dgm:prSet presAssocID="{E0FDDF2A-F157-4572-96D1-BD9E678BE6D9}" presName="horFlow" presStyleCnt="0"/>
      <dgm:spPr/>
    </dgm:pt>
    <dgm:pt modelId="{778A52F4-F3D4-49C6-B335-0EDAC6F2D25C}" type="pres">
      <dgm:prSet presAssocID="{E0FDDF2A-F157-4572-96D1-BD9E678BE6D9}" presName="bigChev" presStyleLbl="node1" presStyleIdx="2" presStyleCnt="4"/>
      <dgm:spPr/>
    </dgm:pt>
    <dgm:pt modelId="{844EE7BE-FE04-4990-8C33-B3A4B036BFAC}" type="pres">
      <dgm:prSet presAssocID="{DF80C5BF-5E26-483F-AC9B-3C91F7462AC7}" presName="parTrans" presStyleCnt="0"/>
      <dgm:spPr/>
    </dgm:pt>
    <dgm:pt modelId="{B2294142-1A2B-49A0-B880-13E6E6CC3412}" type="pres">
      <dgm:prSet presAssocID="{39D1C1B0-6FBB-4CB0-8EC6-C9014011803E}" presName="node" presStyleLbl="alignAccFollowNode1" presStyleIdx="4" presStyleCnt="8">
        <dgm:presLayoutVars>
          <dgm:bulletEnabled val="1"/>
        </dgm:presLayoutVars>
      </dgm:prSet>
      <dgm:spPr/>
    </dgm:pt>
    <dgm:pt modelId="{6C44C4D5-8FD3-466F-90CE-CEE7434CD730}" type="pres">
      <dgm:prSet presAssocID="{0516BA8B-85A9-46A3-A815-23392A09753A}" presName="sibTrans" presStyleCnt="0"/>
      <dgm:spPr/>
    </dgm:pt>
    <dgm:pt modelId="{05EE67F0-71B8-4961-977D-CD0BEC75471A}" type="pres">
      <dgm:prSet presAssocID="{B9944874-3B60-42B1-B2EB-CDF3A799A98A}" presName="node" presStyleLbl="alignAccFollowNode1" presStyleIdx="5" presStyleCnt="8">
        <dgm:presLayoutVars>
          <dgm:bulletEnabled val="1"/>
        </dgm:presLayoutVars>
      </dgm:prSet>
      <dgm:spPr/>
    </dgm:pt>
    <dgm:pt modelId="{2DCAE795-D750-41BF-9F70-00B7847C2F2C}" type="pres">
      <dgm:prSet presAssocID="{E0FDDF2A-F157-4572-96D1-BD9E678BE6D9}" presName="vSp" presStyleCnt="0"/>
      <dgm:spPr/>
    </dgm:pt>
    <dgm:pt modelId="{B21E5358-6249-47C4-A395-E5263909F2B7}" type="pres">
      <dgm:prSet presAssocID="{1BC962C5-AAF7-42BC-9789-C25C58D9F073}" presName="horFlow" presStyleCnt="0"/>
      <dgm:spPr/>
    </dgm:pt>
    <dgm:pt modelId="{498CA9CC-2E58-42C8-B504-92606B07957D}" type="pres">
      <dgm:prSet presAssocID="{1BC962C5-AAF7-42BC-9789-C25C58D9F073}" presName="bigChev" presStyleLbl="node1" presStyleIdx="3" presStyleCnt="4"/>
      <dgm:spPr/>
    </dgm:pt>
    <dgm:pt modelId="{E705B69F-F566-4D85-AAB4-76F0131E59C2}" type="pres">
      <dgm:prSet presAssocID="{C1459085-949D-4532-9118-122926B32CB4}" presName="parTrans" presStyleCnt="0"/>
      <dgm:spPr/>
    </dgm:pt>
    <dgm:pt modelId="{65380DA1-2824-4D94-B8A0-757439F9BAEB}" type="pres">
      <dgm:prSet presAssocID="{5E4E0F52-7735-4451-8403-5E271AED34C7}" presName="node" presStyleLbl="alignAccFollowNode1" presStyleIdx="6" presStyleCnt="8">
        <dgm:presLayoutVars>
          <dgm:bulletEnabled val="1"/>
        </dgm:presLayoutVars>
      </dgm:prSet>
      <dgm:spPr/>
    </dgm:pt>
    <dgm:pt modelId="{A88DF0E3-83D3-45DB-94CE-FC1C927679A7}" type="pres">
      <dgm:prSet presAssocID="{023E81AB-D0B8-47B8-83E6-5B3252E0687A}" presName="sibTrans" presStyleCnt="0"/>
      <dgm:spPr/>
    </dgm:pt>
    <dgm:pt modelId="{7B283B4B-C5D3-4B8B-83BD-3C13777281EB}" type="pres">
      <dgm:prSet presAssocID="{E463F7F6-5428-4587-91E1-5E04A0C4F88B}" presName="node" presStyleLbl="alignAccFollowNode1" presStyleIdx="7" presStyleCnt="8">
        <dgm:presLayoutVars>
          <dgm:bulletEnabled val="1"/>
        </dgm:presLayoutVars>
      </dgm:prSet>
      <dgm:spPr/>
    </dgm:pt>
  </dgm:ptLst>
  <dgm:cxnLst>
    <dgm:cxn modelId="{172A0304-ACAA-4E69-B1A7-CCE8A7368387}" srcId="{E0FDDF2A-F157-4572-96D1-BD9E678BE6D9}" destId="{B9944874-3B60-42B1-B2EB-CDF3A799A98A}" srcOrd="1" destOrd="0" parTransId="{DF2ED733-E553-4D20-9533-88F88FA160B2}" sibTransId="{D4E3033B-511B-408D-A6B8-02985D2CBB39}"/>
    <dgm:cxn modelId="{D74F2F04-FD86-4E73-AF7F-78615E62032E}" type="presOf" srcId="{07B7354D-84C6-499C-92D6-631347529744}" destId="{19101D30-1400-4DCB-B9B0-0039921EE6B2}" srcOrd="0" destOrd="0" presId="urn:microsoft.com/office/officeart/2005/8/layout/lProcess3"/>
    <dgm:cxn modelId="{1BBA5204-6602-4691-A1FC-2BB81FCD58BE}" srcId="{1BC962C5-AAF7-42BC-9789-C25C58D9F073}" destId="{5E4E0F52-7735-4451-8403-5E271AED34C7}" srcOrd="0" destOrd="0" parTransId="{C1459085-949D-4532-9118-122926B32CB4}" sibTransId="{023E81AB-D0B8-47B8-83E6-5B3252E0687A}"/>
    <dgm:cxn modelId="{FA4E0F05-BD5D-484C-A0A8-AEC8207B481E}" srcId="{88CBF4E7-F147-489C-BDF7-498E1D530FA5}" destId="{C2B5FB4B-A5D1-42E7-AFFA-1C9DF0731982}" srcOrd="1" destOrd="0" parTransId="{9D301954-C88C-4F79-A1E1-783177790C07}" sibTransId="{32F5CA76-77A9-4DD0-ADA8-39E430AE9CAE}"/>
    <dgm:cxn modelId="{76A15006-29BE-499C-98DE-BC22D5CC7667}" type="presOf" srcId="{5E4E0F52-7735-4451-8403-5E271AED34C7}" destId="{65380DA1-2824-4D94-B8A0-757439F9BAEB}" srcOrd="0" destOrd="0" presId="urn:microsoft.com/office/officeart/2005/8/layout/lProcess3"/>
    <dgm:cxn modelId="{50375F2D-3005-409B-B692-C022E8EF67C5}" type="presOf" srcId="{39D1C1B0-6FBB-4CB0-8EC6-C9014011803E}" destId="{B2294142-1A2B-49A0-B880-13E6E6CC3412}" srcOrd="0" destOrd="0" presId="urn:microsoft.com/office/officeart/2005/8/layout/lProcess3"/>
    <dgm:cxn modelId="{C964D233-192B-4310-BB82-5CF065962B5F}" type="presOf" srcId="{B9944874-3B60-42B1-B2EB-CDF3A799A98A}" destId="{05EE67F0-71B8-4961-977D-CD0BEC75471A}" srcOrd="0" destOrd="0" presId="urn:microsoft.com/office/officeart/2005/8/layout/lProcess3"/>
    <dgm:cxn modelId="{A6831538-E9C0-4710-98EB-EA735F2FB9A1}" type="presOf" srcId="{A9315E92-9FA5-4170-AD76-45F3B033B0C7}" destId="{3C9AE542-CB00-4981-A83B-7C498D194763}" srcOrd="0" destOrd="0" presId="urn:microsoft.com/office/officeart/2005/8/layout/lProcess3"/>
    <dgm:cxn modelId="{37504A38-F761-4C53-9E15-9BB78CCCCC9C}" type="presOf" srcId="{E463F7F6-5428-4587-91E1-5E04A0C4F88B}" destId="{7B283B4B-C5D3-4B8B-83BD-3C13777281EB}" srcOrd="0" destOrd="0" presId="urn:microsoft.com/office/officeart/2005/8/layout/lProcess3"/>
    <dgm:cxn modelId="{9CDCED5B-4CDC-427C-9B58-54DCC9A930FA}" srcId="{1BC962C5-AAF7-42BC-9789-C25C58D9F073}" destId="{E463F7F6-5428-4587-91E1-5E04A0C4F88B}" srcOrd="1" destOrd="0" parTransId="{528BC7BB-60E7-4498-9C13-82D8545FE9A3}" sibTransId="{93629D1C-CBF3-4719-ADF8-063788D334B1}"/>
    <dgm:cxn modelId="{65098F4C-644D-4A5C-8975-9BBA72375E3B}" srcId="{88CBF4E7-F147-489C-BDF7-498E1D530FA5}" destId="{E0FDDF2A-F157-4572-96D1-BD9E678BE6D9}" srcOrd="2" destOrd="0" parTransId="{7E65F894-FCCA-4A5A-88FD-DE1C40B49F18}" sibTransId="{22A1DFD8-7023-460A-970A-3632D4A61313}"/>
    <dgm:cxn modelId="{90E60B75-CCFD-4A99-8BED-A9507551C347}" type="presOf" srcId="{EEDF3D9B-EB2E-4475-8E0E-8DF7C024114B}" destId="{8B4B2A64-7EF3-4773-BA87-8D413B5BF1FD}" srcOrd="0" destOrd="0" presId="urn:microsoft.com/office/officeart/2005/8/layout/lProcess3"/>
    <dgm:cxn modelId="{3B0E4158-4FF0-4BDA-9B3E-D3A90FB58AB3}" type="presOf" srcId="{1BC962C5-AAF7-42BC-9789-C25C58D9F073}" destId="{498CA9CC-2E58-42C8-B504-92606B07957D}" srcOrd="0" destOrd="0" presId="urn:microsoft.com/office/officeart/2005/8/layout/lProcess3"/>
    <dgm:cxn modelId="{EF00A978-0BA2-402A-A8CE-9B323FA8E36E}" srcId="{88CBF4E7-F147-489C-BDF7-498E1D530FA5}" destId="{33B6D0CD-E84C-4D23-B726-8DE77B8E5EA0}" srcOrd="0" destOrd="0" parTransId="{FEEB1E3A-775B-4F9C-BD7F-9BB40722B917}" sibTransId="{F667D584-8B9F-46EE-B50D-A112D650D829}"/>
    <dgm:cxn modelId="{51F61786-49DE-4945-89F4-76440B2D2EFA}" type="presOf" srcId="{65117E43-F095-4DE5-B47C-849C268F1D53}" destId="{20793C1D-EFC3-46E6-8FAE-E76E6AE2DC8C}" srcOrd="0" destOrd="0" presId="urn:microsoft.com/office/officeart/2005/8/layout/lProcess3"/>
    <dgm:cxn modelId="{EA0FB997-02B9-4173-82B7-6F0ABE295CD3}" srcId="{88CBF4E7-F147-489C-BDF7-498E1D530FA5}" destId="{1BC962C5-AAF7-42BC-9789-C25C58D9F073}" srcOrd="3" destOrd="0" parTransId="{8E5E80E5-B940-42BF-871C-162A743B6FD9}" sibTransId="{3EDD16E4-F80D-4578-BC0C-A35EA88EAFEF}"/>
    <dgm:cxn modelId="{CF5350A6-59C8-4D39-97D4-2809D769B9C3}" type="presOf" srcId="{C2B5FB4B-A5D1-42E7-AFFA-1C9DF0731982}" destId="{B74C4C1F-1F5B-4903-9DB6-DF002DE8A406}" srcOrd="0" destOrd="0" presId="urn:microsoft.com/office/officeart/2005/8/layout/lProcess3"/>
    <dgm:cxn modelId="{8A4F99B1-A75E-4553-86E9-AB95D0884916}" srcId="{C2B5FB4B-A5D1-42E7-AFFA-1C9DF0731982}" destId="{65117E43-F095-4DE5-B47C-849C268F1D53}" srcOrd="0" destOrd="0" parTransId="{88F8D8CE-E53A-4269-A806-D347A0EA036A}" sibTransId="{CC3B2C41-FDF6-419C-82CB-2ABB7F92F00C}"/>
    <dgm:cxn modelId="{FC0103CE-4B6F-4FED-8182-9392F9662C83}" type="presOf" srcId="{33B6D0CD-E84C-4D23-B726-8DE77B8E5EA0}" destId="{BC0E70A5-6B76-4125-8B41-E44773DA4773}" srcOrd="0" destOrd="0" presId="urn:microsoft.com/office/officeart/2005/8/layout/lProcess3"/>
    <dgm:cxn modelId="{6759F0DD-75D3-44D4-80AE-D009D578282D}" srcId="{E0FDDF2A-F157-4572-96D1-BD9E678BE6D9}" destId="{39D1C1B0-6FBB-4CB0-8EC6-C9014011803E}" srcOrd="0" destOrd="0" parTransId="{DF80C5BF-5E26-483F-AC9B-3C91F7462AC7}" sibTransId="{0516BA8B-85A9-46A3-A815-23392A09753A}"/>
    <dgm:cxn modelId="{27C640E2-3524-446A-B00E-74C669C0DC43}" type="presOf" srcId="{88CBF4E7-F147-489C-BDF7-498E1D530FA5}" destId="{5CF71078-6813-4B48-BA62-C8E9D3E0BF28}" srcOrd="0" destOrd="0" presId="urn:microsoft.com/office/officeart/2005/8/layout/lProcess3"/>
    <dgm:cxn modelId="{EAD644E4-736C-41F3-A662-BBB4F5A28E04}" srcId="{C2B5FB4B-A5D1-42E7-AFFA-1C9DF0731982}" destId="{07B7354D-84C6-499C-92D6-631347529744}" srcOrd="1" destOrd="0" parTransId="{E14D8C15-6589-4C9D-9C5D-1F992C894C7D}" sibTransId="{B77BE9E8-5FD8-4C0B-BC0B-774D70AD1B7B}"/>
    <dgm:cxn modelId="{F84BA4E9-9355-4B90-85B4-EBE4C59B7A51}" srcId="{33B6D0CD-E84C-4D23-B726-8DE77B8E5EA0}" destId="{EEDF3D9B-EB2E-4475-8E0E-8DF7C024114B}" srcOrd="0" destOrd="0" parTransId="{4E017FFD-4B5A-4A11-95F0-7FEB80449086}" sibTransId="{A0637B8F-E4F8-44AD-A73D-D38017DA25DF}"/>
    <dgm:cxn modelId="{31BE25F6-BCB7-4F23-80B9-AA2D58D0AAE0}" srcId="{33B6D0CD-E84C-4D23-B726-8DE77B8E5EA0}" destId="{A9315E92-9FA5-4170-AD76-45F3B033B0C7}" srcOrd="1" destOrd="0" parTransId="{C14EFEBC-F609-4C39-8AED-60B95F318FB2}" sibTransId="{5465BA44-C04D-48DD-B245-441425DDE2CF}"/>
    <dgm:cxn modelId="{57E40BFE-A05F-48DD-93A8-5750B1826156}" type="presOf" srcId="{E0FDDF2A-F157-4572-96D1-BD9E678BE6D9}" destId="{778A52F4-F3D4-49C6-B335-0EDAC6F2D25C}" srcOrd="0" destOrd="0" presId="urn:microsoft.com/office/officeart/2005/8/layout/lProcess3"/>
    <dgm:cxn modelId="{CF020F5B-2AA8-4560-9A71-30B590D48E1E}" type="presParOf" srcId="{5CF71078-6813-4B48-BA62-C8E9D3E0BF28}" destId="{00A772E8-807C-4AB6-913E-9B02E88CB27F}" srcOrd="0" destOrd="0" presId="urn:microsoft.com/office/officeart/2005/8/layout/lProcess3"/>
    <dgm:cxn modelId="{5407F569-9B5A-48CC-817C-D12BE11FE800}" type="presParOf" srcId="{00A772E8-807C-4AB6-913E-9B02E88CB27F}" destId="{BC0E70A5-6B76-4125-8B41-E44773DA4773}" srcOrd="0" destOrd="0" presId="urn:microsoft.com/office/officeart/2005/8/layout/lProcess3"/>
    <dgm:cxn modelId="{DD7E41B1-4247-4034-BD69-EE767FF46991}" type="presParOf" srcId="{00A772E8-807C-4AB6-913E-9B02E88CB27F}" destId="{A9343546-B002-4196-86EB-0814FB148FF0}" srcOrd="1" destOrd="0" presId="urn:microsoft.com/office/officeart/2005/8/layout/lProcess3"/>
    <dgm:cxn modelId="{9629D708-09AE-4DD8-BBAA-303685EC23E4}" type="presParOf" srcId="{00A772E8-807C-4AB6-913E-9B02E88CB27F}" destId="{8B4B2A64-7EF3-4773-BA87-8D413B5BF1FD}" srcOrd="2" destOrd="0" presId="urn:microsoft.com/office/officeart/2005/8/layout/lProcess3"/>
    <dgm:cxn modelId="{A1BB3D5D-4352-4DCA-8CC4-3B29630AE6E0}" type="presParOf" srcId="{00A772E8-807C-4AB6-913E-9B02E88CB27F}" destId="{AB89DE39-9480-40AA-AAAF-3A03134EC462}" srcOrd="3" destOrd="0" presId="urn:microsoft.com/office/officeart/2005/8/layout/lProcess3"/>
    <dgm:cxn modelId="{0BD3B357-4C97-42C5-ACF3-FB2666743A2B}" type="presParOf" srcId="{00A772E8-807C-4AB6-913E-9B02E88CB27F}" destId="{3C9AE542-CB00-4981-A83B-7C498D194763}" srcOrd="4" destOrd="0" presId="urn:microsoft.com/office/officeart/2005/8/layout/lProcess3"/>
    <dgm:cxn modelId="{740E87D9-3D91-4C8B-B296-7284D46A7B53}" type="presParOf" srcId="{5CF71078-6813-4B48-BA62-C8E9D3E0BF28}" destId="{A82F134B-C67E-4317-91E3-0E17313229C3}" srcOrd="1" destOrd="0" presId="urn:microsoft.com/office/officeart/2005/8/layout/lProcess3"/>
    <dgm:cxn modelId="{40BA62E6-199E-4562-A212-3C9933C5E749}" type="presParOf" srcId="{5CF71078-6813-4B48-BA62-C8E9D3E0BF28}" destId="{19AB387B-E43F-45B8-AF60-3A86BC9D1EA7}" srcOrd="2" destOrd="0" presId="urn:microsoft.com/office/officeart/2005/8/layout/lProcess3"/>
    <dgm:cxn modelId="{C0398A9C-0AD9-4154-A716-6891D8F51E60}" type="presParOf" srcId="{19AB387B-E43F-45B8-AF60-3A86BC9D1EA7}" destId="{B74C4C1F-1F5B-4903-9DB6-DF002DE8A406}" srcOrd="0" destOrd="0" presId="urn:microsoft.com/office/officeart/2005/8/layout/lProcess3"/>
    <dgm:cxn modelId="{79DF3CDB-633D-475F-9EC0-15FD4A79A838}" type="presParOf" srcId="{19AB387B-E43F-45B8-AF60-3A86BC9D1EA7}" destId="{F9E8324A-DA71-4C7F-B88E-9F1024C962F9}" srcOrd="1" destOrd="0" presId="urn:microsoft.com/office/officeart/2005/8/layout/lProcess3"/>
    <dgm:cxn modelId="{10F27A65-574F-4EF3-BAE0-12CA6515FF7B}" type="presParOf" srcId="{19AB387B-E43F-45B8-AF60-3A86BC9D1EA7}" destId="{20793C1D-EFC3-46E6-8FAE-E76E6AE2DC8C}" srcOrd="2" destOrd="0" presId="urn:microsoft.com/office/officeart/2005/8/layout/lProcess3"/>
    <dgm:cxn modelId="{7AAF9645-276A-459D-9AF7-50331B12CB66}" type="presParOf" srcId="{19AB387B-E43F-45B8-AF60-3A86BC9D1EA7}" destId="{5C0ABA59-44DF-46AF-BC65-4467B6ADE542}" srcOrd="3" destOrd="0" presId="urn:microsoft.com/office/officeart/2005/8/layout/lProcess3"/>
    <dgm:cxn modelId="{F7B1B44C-A98C-4085-B09C-FEA7AEE80A34}" type="presParOf" srcId="{19AB387B-E43F-45B8-AF60-3A86BC9D1EA7}" destId="{19101D30-1400-4DCB-B9B0-0039921EE6B2}" srcOrd="4" destOrd="0" presId="urn:microsoft.com/office/officeart/2005/8/layout/lProcess3"/>
    <dgm:cxn modelId="{E578201B-F8B9-4A25-A474-35131925C85F}" type="presParOf" srcId="{5CF71078-6813-4B48-BA62-C8E9D3E0BF28}" destId="{5E89E162-19A7-4FB6-A053-599C5A98568F}" srcOrd="3" destOrd="0" presId="urn:microsoft.com/office/officeart/2005/8/layout/lProcess3"/>
    <dgm:cxn modelId="{299D97DD-12AF-4E87-ADB5-BE01970D38B7}" type="presParOf" srcId="{5CF71078-6813-4B48-BA62-C8E9D3E0BF28}" destId="{9DFC4CE9-BB29-4DC6-AB63-BDC40EBB5671}" srcOrd="4" destOrd="0" presId="urn:microsoft.com/office/officeart/2005/8/layout/lProcess3"/>
    <dgm:cxn modelId="{917967CD-E827-4A09-A6DF-FC995F1B254A}" type="presParOf" srcId="{9DFC4CE9-BB29-4DC6-AB63-BDC40EBB5671}" destId="{778A52F4-F3D4-49C6-B335-0EDAC6F2D25C}" srcOrd="0" destOrd="0" presId="urn:microsoft.com/office/officeart/2005/8/layout/lProcess3"/>
    <dgm:cxn modelId="{668BE46E-8063-4557-AED1-411961062F44}" type="presParOf" srcId="{9DFC4CE9-BB29-4DC6-AB63-BDC40EBB5671}" destId="{844EE7BE-FE04-4990-8C33-B3A4B036BFAC}" srcOrd="1" destOrd="0" presId="urn:microsoft.com/office/officeart/2005/8/layout/lProcess3"/>
    <dgm:cxn modelId="{8D73F298-7EE4-4194-AE9A-87EC6BA8358B}" type="presParOf" srcId="{9DFC4CE9-BB29-4DC6-AB63-BDC40EBB5671}" destId="{B2294142-1A2B-49A0-B880-13E6E6CC3412}" srcOrd="2" destOrd="0" presId="urn:microsoft.com/office/officeart/2005/8/layout/lProcess3"/>
    <dgm:cxn modelId="{0D5D3FEA-6FB3-4668-A7D9-280405EF7B8D}" type="presParOf" srcId="{9DFC4CE9-BB29-4DC6-AB63-BDC40EBB5671}" destId="{6C44C4D5-8FD3-466F-90CE-CEE7434CD730}" srcOrd="3" destOrd="0" presId="urn:microsoft.com/office/officeart/2005/8/layout/lProcess3"/>
    <dgm:cxn modelId="{B22D936A-85D2-421A-9227-7C75C007CF07}" type="presParOf" srcId="{9DFC4CE9-BB29-4DC6-AB63-BDC40EBB5671}" destId="{05EE67F0-71B8-4961-977D-CD0BEC75471A}" srcOrd="4" destOrd="0" presId="urn:microsoft.com/office/officeart/2005/8/layout/lProcess3"/>
    <dgm:cxn modelId="{C776FCAF-6D89-43E3-AA6F-62D9C4EEC621}" type="presParOf" srcId="{5CF71078-6813-4B48-BA62-C8E9D3E0BF28}" destId="{2DCAE795-D750-41BF-9F70-00B7847C2F2C}" srcOrd="5" destOrd="0" presId="urn:microsoft.com/office/officeart/2005/8/layout/lProcess3"/>
    <dgm:cxn modelId="{490CC8A8-7F6C-4531-97B7-0DEEC7F127AC}" type="presParOf" srcId="{5CF71078-6813-4B48-BA62-C8E9D3E0BF28}" destId="{B21E5358-6249-47C4-A395-E5263909F2B7}" srcOrd="6" destOrd="0" presId="urn:microsoft.com/office/officeart/2005/8/layout/lProcess3"/>
    <dgm:cxn modelId="{54534B09-E2C8-484C-9E21-B77F55108B32}" type="presParOf" srcId="{B21E5358-6249-47C4-A395-E5263909F2B7}" destId="{498CA9CC-2E58-42C8-B504-92606B07957D}" srcOrd="0" destOrd="0" presId="urn:microsoft.com/office/officeart/2005/8/layout/lProcess3"/>
    <dgm:cxn modelId="{78DE5523-0663-481F-8013-26933E38376C}" type="presParOf" srcId="{B21E5358-6249-47C4-A395-E5263909F2B7}" destId="{E705B69F-F566-4D85-AAB4-76F0131E59C2}" srcOrd="1" destOrd="0" presId="urn:microsoft.com/office/officeart/2005/8/layout/lProcess3"/>
    <dgm:cxn modelId="{C9480ED6-EA68-4C02-8799-4479C6FF7C53}" type="presParOf" srcId="{B21E5358-6249-47C4-A395-E5263909F2B7}" destId="{65380DA1-2824-4D94-B8A0-757439F9BAEB}" srcOrd="2" destOrd="0" presId="urn:microsoft.com/office/officeart/2005/8/layout/lProcess3"/>
    <dgm:cxn modelId="{8B8299D3-3FDC-4590-B9E7-0748E469FBBC}" type="presParOf" srcId="{B21E5358-6249-47C4-A395-E5263909F2B7}" destId="{A88DF0E3-83D3-45DB-94CE-FC1C927679A7}" srcOrd="3" destOrd="0" presId="urn:microsoft.com/office/officeart/2005/8/layout/lProcess3"/>
    <dgm:cxn modelId="{7BDFE7ED-52E4-4280-81DD-F8155C443FCB}" type="presParOf" srcId="{B21E5358-6249-47C4-A395-E5263909F2B7}" destId="{7B283B4B-C5D3-4B8B-83BD-3C13777281EB}" srcOrd="4" destOrd="0" presId="urn:microsoft.com/office/officeart/2005/8/layout/lProcess3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E70A5-6B76-4125-8B41-E44773DA4773}">
      <dsp:nvSpPr>
        <dsp:cNvPr id="0" name=""/>
        <dsp:cNvSpPr/>
      </dsp:nvSpPr>
      <dsp:spPr>
        <a:xfrm>
          <a:off x="979" y="33618"/>
          <a:ext cx="1513015" cy="60520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+mn-lt"/>
              <a:cs typeface="Times New Roman" panose="02020603050405020304" pitchFamily="18" charset="0"/>
            </a:rPr>
            <a:t>10% PEG</a:t>
          </a:r>
          <a:endParaRPr lang="ru-RU" sz="1600" b="1" kern="1200" dirty="0">
            <a:latin typeface="+mn-lt"/>
            <a:cs typeface="Times New Roman" panose="02020603050405020304" pitchFamily="18" charset="0"/>
          </a:endParaRPr>
        </a:p>
      </dsp:txBody>
      <dsp:txXfrm>
        <a:off x="303582" y="33618"/>
        <a:ext cx="907809" cy="605206"/>
      </dsp:txXfrm>
    </dsp:sp>
    <dsp:sp modelId="{8B4B2A64-7EF3-4773-BA87-8D413B5BF1FD}">
      <dsp:nvSpPr>
        <dsp:cNvPr id="0" name=""/>
        <dsp:cNvSpPr/>
      </dsp:nvSpPr>
      <dsp:spPr>
        <a:xfrm>
          <a:off x="1317302" y="85060"/>
          <a:ext cx="1255802" cy="502321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+mn-lt"/>
              <a:cs typeface="Times New Roman" panose="02020603050405020304" pitchFamily="18" charset="0"/>
            </a:rPr>
            <a:t>19%</a:t>
          </a:r>
          <a:r>
            <a:rPr lang="en-US" sz="1600" b="1" kern="1200" dirty="0">
              <a:solidFill>
                <a:srgbClr val="C00000"/>
              </a:solidFill>
              <a:latin typeface="+mn-lt"/>
            </a:rPr>
            <a:t>↓</a:t>
          </a:r>
          <a:endParaRPr lang="ru-RU" sz="1600" b="1" kern="1200" dirty="0">
            <a:latin typeface="+mn-lt"/>
            <a:cs typeface="Times New Roman" panose="02020603050405020304" pitchFamily="18" charset="0"/>
          </a:endParaRPr>
        </a:p>
      </dsp:txBody>
      <dsp:txXfrm>
        <a:off x="1568463" y="85060"/>
        <a:ext cx="753481" cy="502321"/>
      </dsp:txXfrm>
    </dsp:sp>
    <dsp:sp modelId="{3C9AE542-CB00-4981-A83B-7C498D194763}">
      <dsp:nvSpPr>
        <dsp:cNvPr id="0" name=""/>
        <dsp:cNvSpPr/>
      </dsp:nvSpPr>
      <dsp:spPr>
        <a:xfrm>
          <a:off x="2397293" y="85060"/>
          <a:ext cx="1255802" cy="502321"/>
        </a:xfrm>
        <a:prstGeom prst="chevron">
          <a:avLst/>
        </a:prstGeom>
        <a:solidFill>
          <a:schemeClr val="accent5">
            <a:tint val="40000"/>
            <a:alpha val="90000"/>
            <a:hueOff val="-962823"/>
            <a:satOff val="-3262"/>
            <a:lumOff val="-41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962823"/>
              <a:satOff val="-3262"/>
              <a:lumOff val="-41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100" b="1" i="1" kern="1200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Slightly</a:t>
          </a:r>
          <a:r>
            <a:rPr lang="ru-RU" sz="1100" b="1" i="1" kern="1200" dirty="0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100" b="1" i="1" kern="1200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inhibited</a:t>
          </a:r>
          <a:endParaRPr lang="ru-RU" sz="1100" b="1" kern="1200" dirty="0">
            <a:solidFill>
              <a:srgbClr val="0070C0"/>
            </a:solidFill>
            <a:latin typeface="+mn-lt"/>
            <a:cs typeface="Times New Roman" panose="02020603050405020304" pitchFamily="18" charset="0"/>
          </a:endParaRPr>
        </a:p>
      </dsp:txBody>
      <dsp:txXfrm>
        <a:off x="2648454" y="85060"/>
        <a:ext cx="753481" cy="502321"/>
      </dsp:txXfrm>
    </dsp:sp>
    <dsp:sp modelId="{B74C4C1F-1F5B-4903-9DB6-DF002DE8A406}">
      <dsp:nvSpPr>
        <dsp:cNvPr id="0" name=""/>
        <dsp:cNvSpPr/>
      </dsp:nvSpPr>
      <dsp:spPr>
        <a:xfrm>
          <a:off x="979" y="723553"/>
          <a:ext cx="1513015" cy="605206"/>
        </a:xfrm>
        <a:prstGeom prst="chevron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+mn-lt"/>
              <a:cs typeface="Times New Roman" panose="02020603050405020304" pitchFamily="18" charset="0"/>
            </a:rPr>
            <a:t>15% PEG</a:t>
          </a:r>
          <a:endParaRPr lang="ru-RU" sz="1600" b="1" kern="1200">
            <a:latin typeface="+mn-lt"/>
            <a:cs typeface="Times New Roman" panose="02020603050405020304" pitchFamily="18" charset="0"/>
          </a:endParaRPr>
        </a:p>
      </dsp:txBody>
      <dsp:txXfrm>
        <a:off x="303582" y="723553"/>
        <a:ext cx="907809" cy="605206"/>
      </dsp:txXfrm>
    </dsp:sp>
    <dsp:sp modelId="{20793C1D-EFC3-46E6-8FAE-E76E6AE2DC8C}">
      <dsp:nvSpPr>
        <dsp:cNvPr id="0" name=""/>
        <dsp:cNvSpPr/>
      </dsp:nvSpPr>
      <dsp:spPr>
        <a:xfrm>
          <a:off x="1317302" y="774995"/>
          <a:ext cx="1255802" cy="502321"/>
        </a:xfrm>
        <a:prstGeom prst="chevron">
          <a:avLst/>
        </a:prstGeom>
        <a:solidFill>
          <a:schemeClr val="accent5">
            <a:tint val="40000"/>
            <a:alpha val="90000"/>
            <a:hueOff val="-1925647"/>
            <a:satOff val="-6523"/>
            <a:lumOff val="-83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925647"/>
              <a:satOff val="-6523"/>
              <a:lumOff val="-8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+mn-lt"/>
              <a:cs typeface="Times New Roman" panose="02020603050405020304" pitchFamily="18" charset="0"/>
            </a:rPr>
            <a:t>51%</a:t>
          </a:r>
          <a:r>
            <a:rPr lang="en-US" sz="1600" b="1" kern="1200" dirty="0">
              <a:solidFill>
                <a:srgbClr val="C00000"/>
              </a:solidFill>
              <a:latin typeface="+mn-lt"/>
            </a:rPr>
            <a:t>↓</a:t>
          </a:r>
          <a:endParaRPr lang="ru-RU" sz="1600" b="1" kern="1200" dirty="0">
            <a:latin typeface="+mn-lt"/>
            <a:cs typeface="Times New Roman" panose="02020603050405020304" pitchFamily="18" charset="0"/>
          </a:endParaRPr>
        </a:p>
      </dsp:txBody>
      <dsp:txXfrm>
        <a:off x="1568463" y="774995"/>
        <a:ext cx="753481" cy="502321"/>
      </dsp:txXfrm>
    </dsp:sp>
    <dsp:sp modelId="{19101D30-1400-4DCB-B9B0-0039921EE6B2}">
      <dsp:nvSpPr>
        <dsp:cNvPr id="0" name=""/>
        <dsp:cNvSpPr/>
      </dsp:nvSpPr>
      <dsp:spPr>
        <a:xfrm>
          <a:off x="2397293" y="774995"/>
          <a:ext cx="1255802" cy="502321"/>
        </a:xfrm>
        <a:prstGeom prst="chevron">
          <a:avLst/>
        </a:prstGeom>
        <a:solidFill>
          <a:schemeClr val="accent5">
            <a:tint val="40000"/>
            <a:alpha val="90000"/>
            <a:hueOff val="-2888470"/>
            <a:satOff val="-9785"/>
            <a:lumOff val="-125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888470"/>
              <a:satOff val="-9785"/>
              <a:lumOff val="-1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100" b="1" i="1" kern="1200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Moderately</a:t>
          </a:r>
          <a:r>
            <a:rPr lang="ru-RU" sz="1100" b="1" i="1" kern="1200" dirty="0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100" b="1" i="1" kern="1200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inhibited</a:t>
          </a:r>
          <a:endParaRPr lang="ru-RU" sz="1100" b="1" kern="1200" dirty="0">
            <a:solidFill>
              <a:srgbClr val="0070C0"/>
            </a:solidFill>
            <a:latin typeface="+mn-lt"/>
            <a:cs typeface="Times New Roman" panose="02020603050405020304" pitchFamily="18" charset="0"/>
          </a:endParaRPr>
        </a:p>
      </dsp:txBody>
      <dsp:txXfrm>
        <a:off x="2648454" y="774995"/>
        <a:ext cx="753481" cy="502321"/>
      </dsp:txXfrm>
    </dsp:sp>
    <dsp:sp modelId="{778A52F4-F3D4-49C6-B335-0EDAC6F2D25C}">
      <dsp:nvSpPr>
        <dsp:cNvPr id="0" name=""/>
        <dsp:cNvSpPr/>
      </dsp:nvSpPr>
      <dsp:spPr>
        <a:xfrm>
          <a:off x="979" y="1413488"/>
          <a:ext cx="1513015" cy="605206"/>
        </a:xfrm>
        <a:prstGeom prst="chevron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+mn-lt"/>
              <a:cs typeface="Times New Roman" panose="02020603050405020304" pitchFamily="18" charset="0"/>
            </a:rPr>
            <a:t>20% PEG </a:t>
          </a:r>
          <a:endParaRPr lang="ru-RU" sz="1600" b="1" kern="1200">
            <a:latin typeface="+mn-lt"/>
            <a:cs typeface="Times New Roman" panose="02020603050405020304" pitchFamily="18" charset="0"/>
          </a:endParaRPr>
        </a:p>
      </dsp:txBody>
      <dsp:txXfrm>
        <a:off x="303582" y="1413488"/>
        <a:ext cx="907809" cy="605206"/>
      </dsp:txXfrm>
    </dsp:sp>
    <dsp:sp modelId="{B2294142-1A2B-49A0-B880-13E6E6CC3412}">
      <dsp:nvSpPr>
        <dsp:cNvPr id="0" name=""/>
        <dsp:cNvSpPr/>
      </dsp:nvSpPr>
      <dsp:spPr>
        <a:xfrm>
          <a:off x="1317302" y="1464930"/>
          <a:ext cx="1255802" cy="502321"/>
        </a:xfrm>
        <a:prstGeom prst="chevron">
          <a:avLst/>
        </a:prstGeom>
        <a:solidFill>
          <a:schemeClr val="accent5">
            <a:tint val="40000"/>
            <a:alpha val="90000"/>
            <a:hueOff val="-3851293"/>
            <a:satOff val="-13047"/>
            <a:lumOff val="-167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851293"/>
              <a:satOff val="-13047"/>
              <a:lumOff val="-16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+mn-lt"/>
              <a:cs typeface="Times New Roman" panose="02020603050405020304" pitchFamily="18" charset="0"/>
            </a:rPr>
            <a:t>89%</a:t>
          </a:r>
          <a:r>
            <a:rPr lang="en-US" sz="1600" b="1" kern="1200" dirty="0">
              <a:solidFill>
                <a:srgbClr val="C00000"/>
              </a:solidFill>
              <a:latin typeface="+mn-lt"/>
            </a:rPr>
            <a:t>↓</a:t>
          </a:r>
          <a:endParaRPr lang="ru-RU" sz="1600" b="1" kern="1200" dirty="0">
            <a:latin typeface="+mn-lt"/>
            <a:cs typeface="Times New Roman" panose="02020603050405020304" pitchFamily="18" charset="0"/>
          </a:endParaRPr>
        </a:p>
      </dsp:txBody>
      <dsp:txXfrm>
        <a:off x="1568463" y="1464930"/>
        <a:ext cx="753481" cy="502321"/>
      </dsp:txXfrm>
    </dsp:sp>
    <dsp:sp modelId="{05EE67F0-71B8-4961-977D-CD0BEC75471A}">
      <dsp:nvSpPr>
        <dsp:cNvPr id="0" name=""/>
        <dsp:cNvSpPr/>
      </dsp:nvSpPr>
      <dsp:spPr>
        <a:xfrm>
          <a:off x="2397293" y="1464930"/>
          <a:ext cx="1255802" cy="502321"/>
        </a:xfrm>
        <a:prstGeom prst="chevron">
          <a:avLst/>
        </a:prstGeom>
        <a:solidFill>
          <a:schemeClr val="accent5">
            <a:tint val="40000"/>
            <a:alpha val="90000"/>
            <a:hueOff val="-4814116"/>
            <a:satOff val="-16309"/>
            <a:lumOff val="-209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814116"/>
              <a:satOff val="-16309"/>
              <a:lumOff val="-209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100" b="1" i="1" kern="1200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Strongly</a:t>
          </a:r>
          <a:r>
            <a:rPr lang="ru-RU" sz="1100" b="1" i="1" kern="1200" dirty="0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100" b="1" i="1" kern="1200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inhibited</a:t>
          </a:r>
          <a:endParaRPr lang="ru-RU" sz="1100" b="1" kern="1200" dirty="0">
            <a:solidFill>
              <a:srgbClr val="0070C0"/>
            </a:solidFill>
            <a:latin typeface="+mn-lt"/>
            <a:cs typeface="Times New Roman" panose="02020603050405020304" pitchFamily="18" charset="0"/>
          </a:endParaRPr>
        </a:p>
      </dsp:txBody>
      <dsp:txXfrm>
        <a:off x="2648454" y="1464930"/>
        <a:ext cx="753481" cy="502321"/>
      </dsp:txXfrm>
    </dsp:sp>
    <dsp:sp modelId="{498CA9CC-2E58-42C8-B504-92606B07957D}">
      <dsp:nvSpPr>
        <dsp:cNvPr id="0" name=""/>
        <dsp:cNvSpPr/>
      </dsp:nvSpPr>
      <dsp:spPr>
        <a:xfrm>
          <a:off x="979" y="2103423"/>
          <a:ext cx="1513015" cy="605206"/>
        </a:xfrm>
        <a:prstGeom prst="chevron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+mn-lt"/>
              <a:cs typeface="Times New Roman" panose="02020603050405020304" pitchFamily="18" charset="0"/>
            </a:rPr>
            <a:t>25% PEG</a:t>
          </a:r>
          <a:endParaRPr lang="ru-RU" sz="1600" b="1" kern="1200" dirty="0">
            <a:latin typeface="+mn-lt"/>
            <a:cs typeface="Times New Roman" panose="02020603050405020304" pitchFamily="18" charset="0"/>
          </a:endParaRPr>
        </a:p>
      </dsp:txBody>
      <dsp:txXfrm>
        <a:off x="303582" y="2103423"/>
        <a:ext cx="907809" cy="605206"/>
      </dsp:txXfrm>
    </dsp:sp>
    <dsp:sp modelId="{65380DA1-2824-4D94-B8A0-757439F9BAEB}">
      <dsp:nvSpPr>
        <dsp:cNvPr id="0" name=""/>
        <dsp:cNvSpPr/>
      </dsp:nvSpPr>
      <dsp:spPr>
        <a:xfrm>
          <a:off x="1317302" y="2154865"/>
          <a:ext cx="1255802" cy="502321"/>
        </a:xfrm>
        <a:prstGeom prst="chevron">
          <a:avLst/>
        </a:prstGeom>
        <a:solidFill>
          <a:schemeClr val="accent5">
            <a:tint val="40000"/>
            <a:alpha val="90000"/>
            <a:hueOff val="-5776939"/>
            <a:satOff val="-19570"/>
            <a:lumOff val="-251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776939"/>
              <a:satOff val="-19570"/>
              <a:lumOff val="-251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+mn-lt"/>
              <a:cs typeface="Times New Roman" panose="02020603050405020304" pitchFamily="18" charset="0"/>
            </a:rPr>
            <a:t>100%</a:t>
          </a:r>
          <a:r>
            <a:rPr lang="en-US" sz="1600" b="1" kern="1200" dirty="0">
              <a:solidFill>
                <a:srgbClr val="C00000"/>
              </a:solidFill>
              <a:latin typeface="+mn-lt"/>
            </a:rPr>
            <a:t>↓</a:t>
          </a:r>
          <a:endParaRPr lang="ru-RU" sz="1600" b="1" kern="1200" dirty="0">
            <a:latin typeface="+mn-lt"/>
            <a:cs typeface="Times New Roman" panose="02020603050405020304" pitchFamily="18" charset="0"/>
          </a:endParaRPr>
        </a:p>
      </dsp:txBody>
      <dsp:txXfrm>
        <a:off x="1568463" y="2154865"/>
        <a:ext cx="753481" cy="502321"/>
      </dsp:txXfrm>
    </dsp:sp>
    <dsp:sp modelId="{7B283B4B-C5D3-4B8B-83BD-3C13777281EB}">
      <dsp:nvSpPr>
        <dsp:cNvPr id="0" name=""/>
        <dsp:cNvSpPr/>
      </dsp:nvSpPr>
      <dsp:spPr>
        <a:xfrm>
          <a:off x="2397293" y="2154865"/>
          <a:ext cx="1255802" cy="502321"/>
        </a:xfrm>
        <a:prstGeom prst="chevron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SzPts val="1000"/>
            <a:buFont typeface="Symbol" panose="05050102010706020507" pitchFamily="18" charset="2"/>
            <a:buNone/>
          </a:pPr>
          <a:r>
            <a:rPr lang="ru-RU" sz="1100" b="1" i="1" kern="1200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Completely</a:t>
          </a:r>
          <a:r>
            <a:rPr lang="ru-RU" sz="1100" b="1" i="1" kern="1200" dirty="0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100" b="1" i="1" kern="1200" dirty="0" err="1">
              <a:solidFill>
                <a:srgbClr val="0070C0"/>
              </a:solidFill>
              <a:latin typeface="+mn-lt"/>
              <a:cs typeface="Times New Roman" panose="02020603050405020304" pitchFamily="18" charset="0"/>
            </a:rPr>
            <a:t>inhibited</a:t>
          </a:r>
          <a:endParaRPr lang="ru-RU" sz="1100" b="1" kern="1200" dirty="0">
            <a:solidFill>
              <a:srgbClr val="0070C0"/>
            </a:solidFill>
            <a:latin typeface="+mn-lt"/>
            <a:cs typeface="Times New Roman" panose="02020603050405020304" pitchFamily="18" charset="0"/>
          </a:endParaRPr>
        </a:p>
      </dsp:txBody>
      <dsp:txXfrm>
        <a:off x="2648454" y="2154865"/>
        <a:ext cx="753481" cy="5023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3B41469-44D1-4D59-A89C-9BDE6DB58CD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AD58084-0975-4E5E-9E63-74B6527C9AF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6D97AB07-FA47-4CAD-972E-C89B74AD479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1848B0BF-00CD-4539-908E-4C6104A7AB0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4F6E1E27-A268-481A-8866-BE5EC27A23B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EC09DA39-6DB6-4C5A-B872-AE1993A5335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BC8A8B2E-E0C8-4D7B-88D4-017BB4B3B70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957CD452-7809-494A-A7C7-CE4BBE44128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40198E8A-A80E-437C-83AF-E601D2C672B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63B255BB-2C24-40C5-9138-1A28675C5D9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861A0193-5C4D-453D-9655-E60393AF86D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D135F6C-8364-4F9E-8D7A-C16999A8CDA6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0220684-A211-4FDD-92EB-CE246777C1A3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86E4A77-1E3A-4F9C-A77D-57135E60E406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5BAE3FF-DF04-4C5B-A290-D8E622FC7A32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DA00850-7DBC-4BDC-9A8C-4706FA56B415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4CFA211-080A-4047-8D5B-AD4016074033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0A3D8AA-05A0-4101-BAB5-260A4208608A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BE91731-90A7-4FEA-B680-6E4217F89238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B9FB8C2-7E3B-4AB7-8287-080DA3BB8C05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Второй уровень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</a:rPr>
              <a:t>Третий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Четвертый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Пятый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14B355A-8D59-4A3D-91B6-E9309577A54E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chemeClr val="dk1"/>
                </a:solidFill>
                <a:latin typeface="Calibri Light"/>
              </a:rPr>
              <a:t>Образец заголовка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Второй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Третий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Пятый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Шестой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Седьмой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Calibri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8F5473A-0B7F-4587-9307-547E889537E1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9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100000">
              <a:srgbClr val="dae3f3"/>
            </a:gs>
            <a:gs pos="100000">
              <a:srgbClr val="abc0e4"/>
            </a:gs>
            <a:gs pos="100000">
              <a:srgbClr val="c7d5ed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4"/>
          <p:cNvSpPr/>
          <p:nvPr/>
        </p:nvSpPr>
        <p:spPr>
          <a:xfrm>
            <a:off x="278640" y="6074640"/>
            <a:ext cx="1163448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i="1" lang="en-US" sz="1100" spc="-1" strike="noStrike">
                <a:solidFill>
                  <a:schemeClr val="accent5">
                    <a:lumMod val="50000"/>
                  </a:schemeClr>
                </a:solidFill>
                <a:latin typeface="Calibri"/>
              </a:rPr>
              <a:t>Acknowledgment</a:t>
            </a:r>
            <a:r>
              <a:rPr b="1" lang="en-US" sz="1100" spc="-1" strike="noStrike">
                <a:solidFill>
                  <a:schemeClr val="accent5">
                    <a:lumMod val="50000"/>
                  </a:schemeClr>
                </a:solidFill>
                <a:latin typeface="Calibri"/>
              </a:rPr>
              <a:t>. This research was supported by the Subprogram 011102 “</a:t>
            </a:r>
            <a:r>
              <a:rPr b="1" i="1" lang="en-US" sz="1100" spc="-1" strike="noStrike">
                <a:solidFill>
                  <a:schemeClr val="accent5">
                    <a:lumMod val="50000"/>
                  </a:schemeClr>
                </a:solidFill>
                <a:latin typeface="Calibri"/>
              </a:rPr>
              <a:t>Increasing and conservation genetic diversity, agricultural crop breeding in the context of climate change</a:t>
            </a:r>
            <a:r>
              <a:rPr b="1" lang="en-US" sz="1100" spc="-1" strike="noStrike">
                <a:solidFill>
                  <a:schemeClr val="accent5">
                    <a:lumMod val="50000"/>
                  </a:schemeClr>
                </a:solidFill>
                <a:latin typeface="Calibri"/>
              </a:rPr>
              <a:t>”, 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chemeClr val="accent5">
                    <a:lumMod val="50000"/>
                  </a:schemeClr>
                </a:solidFill>
                <a:latin typeface="Calibri"/>
              </a:rPr>
              <a:t>funded by the Ministry of Education and Research of the Republic of Moldova.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TextBox 6"/>
          <p:cNvSpPr/>
          <p:nvPr/>
        </p:nvSpPr>
        <p:spPr>
          <a:xfrm>
            <a:off x="747720" y="1258920"/>
            <a:ext cx="10293120" cy="806760"/>
          </a:xfrm>
          <a:prstGeom prst="rect">
            <a:avLst/>
          </a:prstGeom>
          <a:solidFill>
            <a:srgbClr val="ffffff"/>
          </a:solidFill>
          <a:ln>
            <a:solidFill>
              <a:srgbClr val="5b9bd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7000"/>
              </a:lnSpc>
              <a:spcAft>
                <a:spcPts val="799"/>
              </a:spcAft>
              <a:tabLst>
                <a:tab algn="l" pos="3871080"/>
              </a:tabLst>
            </a:pPr>
            <a:r>
              <a:rPr b="1" lang="en-US" sz="2200" spc="-1" strike="noStrike">
                <a:solidFill>
                  <a:schemeClr val="dk1"/>
                </a:solidFill>
                <a:latin typeface="Calibri"/>
                <a:ea typeface="Times New Roman"/>
              </a:rPr>
              <a:t>DETERMINATION OF THE OPTIMAL PEG-6000 CONCENTRATION FOR ASSESSING WATER STRESS TOLERANCE IN FLAX GENOTYPES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TextBox 13"/>
          <p:cNvSpPr/>
          <p:nvPr/>
        </p:nvSpPr>
        <p:spPr>
          <a:xfrm>
            <a:off x="278640" y="6442560"/>
            <a:ext cx="1163448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chemeClr val="accent6">
                    <a:lumMod val="50000"/>
                  </a:schemeClr>
                </a:solidFill>
                <a:latin typeface="Calibri"/>
              </a:rPr>
              <a:t>IGFPP, Republica Moldova, Chişinău, str. Pădurii, 20, MD-2002.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100" spc="-1" strike="noStrike">
                <a:solidFill>
                  <a:schemeClr val="accent6">
                    <a:lumMod val="50000"/>
                  </a:schemeClr>
                </a:solidFill>
                <a:latin typeface="Calibri"/>
              </a:rPr>
              <a:t>Tel.: (+373 22) 77-04-47, Fax: (+373 22) 55-61-80, E-mail: institut.gfpp@gmail.com; Web: igfpp.usm.md   </a:t>
            </a:r>
            <a:endParaRPr b="0" lang="ru-RU" sz="1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0" name="Рисунок 14" descr=""/>
          <p:cNvPicPr/>
          <p:nvPr/>
        </p:nvPicPr>
        <p:blipFill>
          <a:blip r:embed="rId1"/>
          <a:stretch/>
        </p:blipFill>
        <p:spPr>
          <a:xfrm>
            <a:off x="11275200" y="774000"/>
            <a:ext cx="637560" cy="590040"/>
          </a:xfrm>
          <a:prstGeom prst="rect">
            <a:avLst/>
          </a:prstGeom>
          <a:ln w="0">
            <a:noFill/>
          </a:ln>
        </p:spPr>
      </p:pic>
      <p:pic>
        <p:nvPicPr>
          <p:cNvPr id="71" name="Рисунок 15" descr=""/>
          <p:cNvPicPr/>
          <p:nvPr/>
        </p:nvPicPr>
        <p:blipFill>
          <a:blip r:embed="rId2"/>
          <a:stretch/>
        </p:blipFill>
        <p:spPr>
          <a:xfrm>
            <a:off x="11041200" y="97560"/>
            <a:ext cx="1106280" cy="590040"/>
          </a:xfrm>
          <a:prstGeom prst="rect">
            <a:avLst/>
          </a:prstGeom>
          <a:ln w="0">
            <a:noFill/>
          </a:ln>
        </p:spPr>
      </p:pic>
      <p:pic>
        <p:nvPicPr>
          <p:cNvPr id="72" name="Рисунок 16" descr=""/>
          <p:cNvPicPr/>
          <p:nvPr/>
        </p:nvPicPr>
        <p:blipFill>
          <a:blip r:embed="rId3"/>
          <a:stretch/>
        </p:blipFill>
        <p:spPr>
          <a:xfrm>
            <a:off x="44280" y="97560"/>
            <a:ext cx="680040" cy="1138320"/>
          </a:xfrm>
          <a:prstGeom prst="rect">
            <a:avLst/>
          </a:prstGeom>
          <a:ln w="0">
            <a:noFill/>
          </a:ln>
        </p:spPr>
      </p:pic>
      <p:sp>
        <p:nvSpPr>
          <p:cNvPr id="73" name="TextBox 18"/>
          <p:cNvSpPr/>
          <p:nvPr/>
        </p:nvSpPr>
        <p:spPr>
          <a:xfrm>
            <a:off x="747720" y="97560"/>
            <a:ext cx="10270080" cy="1095840"/>
          </a:xfrm>
          <a:prstGeom prst="rect">
            <a:avLst/>
          </a:prstGeom>
          <a:solidFill>
            <a:srgbClr val="ffffff"/>
          </a:solidFill>
          <a:ln>
            <a:solidFill>
              <a:srgbClr val="a5a5a5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2200" spc="-1" strike="noStrike">
                <a:solidFill>
                  <a:schemeClr val="accent6">
                    <a:lumMod val="50000"/>
                  </a:schemeClr>
                </a:solidFill>
                <a:latin typeface="Calibri"/>
              </a:rPr>
              <a:t>MOLDOVA STATE UNIVERSITY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700" spc="-1" strike="noStrike">
                <a:solidFill>
                  <a:schemeClr val="accent6">
                    <a:lumMod val="50000"/>
                  </a:schemeClr>
                </a:solidFill>
                <a:latin typeface="Calibri"/>
              </a:rPr>
              <a:t>Institute of Genetics, Physiology</a:t>
            </a:r>
            <a:r>
              <a:rPr b="1" lang="ro-MD" sz="1700" spc="-1" strike="noStrike">
                <a:solidFill>
                  <a:schemeClr val="accent6">
                    <a:lumMod val="50000"/>
                  </a:schemeClr>
                </a:solidFill>
                <a:latin typeface="Calibri"/>
              </a:rPr>
              <a:t> </a:t>
            </a:r>
            <a:r>
              <a:rPr b="1" lang="en-US" sz="1700" spc="-1" strike="noStrike">
                <a:solidFill>
                  <a:schemeClr val="accent6">
                    <a:lumMod val="50000"/>
                  </a:schemeClr>
                </a:solidFill>
                <a:latin typeface="Calibri"/>
              </a:rPr>
              <a:t>and Plant Protection</a:t>
            </a:r>
            <a:endParaRPr b="0" lang="ru-RU" sz="17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400" spc="-1" strike="noStrike">
                <a:solidFill>
                  <a:schemeClr val="accent6">
                    <a:lumMod val="50000"/>
                  </a:schemeClr>
                </a:solidFill>
                <a:latin typeface="Calibri"/>
              </a:rPr>
              <a:t>Laboratory of Plant Genetic Resources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300" spc="-1" strike="noStrike">
                <a:solidFill>
                  <a:schemeClr val="accent6">
                    <a:lumMod val="50000"/>
                  </a:schemeClr>
                </a:solidFill>
                <a:latin typeface="Calibri"/>
              </a:rPr>
              <a:t>60, Alexei Mateevici str., MD 2009, Chisinau, Republic of Moldova</a:t>
            </a:r>
            <a:endParaRPr b="0" lang="ru-RU" sz="1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TextBox 20"/>
          <p:cNvSpPr/>
          <p:nvPr/>
        </p:nvSpPr>
        <p:spPr>
          <a:xfrm>
            <a:off x="747720" y="2057760"/>
            <a:ext cx="10293120" cy="8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800" spc="-1" strike="noStrike">
                <a:solidFill>
                  <a:schemeClr val="accent5">
                    <a:lumMod val="50000"/>
                  </a:schemeClr>
                </a:solidFill>
                <a:latin typeface="Calibri"/>
              </a:rPr>
              <a:t>Doina CUȚITARU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600" spc="-1" strike="noStrike">
                <a:solidFill>
                  <a:schemeClr val="accent5">
                    <a:lumMod val="50000"/>
                  </a:schemeClr>
                </a:solidFill>
                <a:latin typeface="Calibri"/>
              </a:rPr>
              <a:t>Moldova State University, Institute of Genetics, Physiology and Plant Protection, Chisinau, Republic of Moldova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en-US" sz="1600" spc="-1" strike="noStrike">
                <a:solidFill>
                  <a:schemeClr val="accent5">
                    <a:lumMod val="50000"/>
                  </a:schemeClr>
                </a:solidFill>
                <a:latin typeface="Calibri"/>
              </a:rPr>
              <a:t>E-mail: doina.cutitaru@sti.usm.md 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5" name="Схема 21"/>
          <p:cNvGrpSpPr/>
          <p:nvPr/>
        </p:nvGrpSpPr>
        <p:grpSpPr>
          <a:xfrm>
            <a:off x="5600520" y="2874240"/>
            <a:ext cx="2479680" cy="2619720"/>
            <a:chOff x="5600520" y="2874240"/>
            <a:chExt cx="2479680" cy="2619720"/>
          </a:xfrm>
        </p:grpSpPr>
        <p:sp>
          <p:nvSpPr>
            <p:cNvPr id="76" name=""/>
            <p:cNvSpPr/>
            <p:nvPr/>
          </p:nvSpPr>
          <p:spPr>
            <a:xfrm>
              <a:off x="5600520" y="2874240"/>
              <a:ext cx="2479680" cy="261972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ru-RU" sz="18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" name=""/>
            <p:cNvSpPr/>
            <p:nvPr/>
          </p:nvSpPr>
          <p:spPr>
            <a:xfrm rot="5400000">
              <a:off x="5484600" y="2991240"/>
              <a:ext cx="772200" cy="540720"/>
            </a:xfrm>
            <a:prstGeom prst="chevron">
              <a:avLst>
                <a:gd name="adj" fmla="val 50000"/>
              </a:avLst>
            </a:prstGeom>
            <a:solidFill>
              <a:schemeClr val="accent5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6840" rIns="6840" tIns="6840" bIns="6840" anchor="ctr" rot="-5400000">
              <a:noAutofit/>
            </a:bodyPr>
            <a:p>
              <a:pPr algn="ctr" defTabSz="488880">
                <a:lnSpc>
                  <a:spcPct val="90000"/>
                </a:lnSpc>
                <a:spcAft>
                  <a:spcPts val="386"/>
                </a:spcAft>
                <a:tabLst>
                  <a:tab algn="l" pos="0"/>
                </a:tabLst>
              </a:pPr>
              <a:r>
                <a:rPr b="1" lang="en-US" sz="900" spc="-1" strike="noStrike">
                  <a:solidFill>
                    <a:schemeClr val="lt1"/>
                  </a:solidFill>
                  <a:latin typeface="Calibri"/>
                </a:rPr>
                <a:t>10%PEG</a:t>
              </a:r>
              <a:endParaRPr b="0" lang="ru-RU" sz="9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8" name=""/>
            <p:cNvSpPr/>
            <p:nvPr/>
          </p:nvSpPr>
          <p:spPr>
            <a:xfrm rot="5400000">
              <a:off x="6859800" y="2155680"/>
              <a:ext cx="501840" cy="1938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5b9bd5">
                  <a:hueOff val="0"/>
                  <a:satOff val="0"/>
                  <a:lumOff val="0"/>
                  <a:alphaOff val="0"/>
                </a:srgbClr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-629280" rIns="-708120" tIns="728280" bIns="753120" anchor="ctr" rot="-5400000">
              <a:noAutofit/>
            </a:bodyPr>
            <a:p>
              <a:pPr lvl="1" marL="171360" indent="-171360" defTabSz="711360">
                <a:lnSpc>
                  <a:spcPct val="90000"/>
                </a:lnSpc>
                <a:spcAft>
                  <a:spcPts val="241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b="1" lang="en-US" sz="1600" spc="-1" strike="noStrike">
                  <a:solidFill>
                    <a:srgbClr val="000000"/>
                  </a:solidFill>
                  <a:latin typeface="Calibri"/>
                </a:rPr>
                <a:t>0.82%</a:t>
              </a:r>
              <a:r>
                <a:rPr b="1" lang="en-US" sz="1600" spc="-1" strike="noStrike">
                  <a:solidFill>
                    <a:srgbClr val="c00000"/>
                  </a:solidFill>
                  <a:latin typeface="Calibri"/>
                </a:rPr>
                <a:t>↓</a:t>
              </a:r>
              <a:r>
                <a:rPr b="1" lang="en-US" sz="1600" spc="-1" strike="noStrike">
                  <a:solidFill>
                    <a:srgbClr val="000000"/>
                  </a:solidFill>
                  <a:latin typeface="Calibri"/>
                </a:rPr>
                <a:t> </a:t>
              </a:r>
              <a:endParaRPr b="0" lang="ru-RU" sz="16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57240" indent="-57240" defTabSz="466560">
                <a:lnSpc>
                  <a:spcPct val="90000"/>
                </a:lnSpc>
                <a:spcAft>
                  <a:spcPts val="156"/>
                </a:spcAft>
                <a:buClr>
                  <a:srgbClr val="4472c4"/>
                </a:buClr>
                <a:buFont typeface="Symbol" charset="2"/>
                <a:buChar char=""/>
              </a:pPr>
              <a:r>
                <a:rPr b="1" lang="en-US" sz="1050" spc="-1" strike="noStrike">
                  <a:solidFill>
                    <a:schemeClr val="accent1"/>
                  </a:solidFill>
                  <a:latin typeface="Calibri"/>
                </a:rPr>
                <a:t>Slightly inhibited</a:t>
              </a:r>
              <a:endParaRPr b="0" lang="ru-RU" sz="105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" name=""/>
            <p:cNvSpPr/>
            <p:nvPr/>
          </p:nvSpPr>
          <p:spPr>
            <a:xfrm rot="5400000">
              <a:off x="5484600" y="3606120"/>
              <a:ext cx="772200" cy="540720"/>
            </a:xfrm>
            <a:prstGeom prst="chevron">
              <a:avLst>
                <a:gd name="adj" fmla="val 50000"/>
              </a:avLst>
            </a:prstGeom>
            <a:solidFill>
              <a:schemeClr val="accent5">
                <a:hueOff val="-2252848"/>
                <a:satOff val="-5806"/>
                <a:lumOff val="-3922"/>
                <a:alphaOff val="0"/>
              </a:schemeClr>
            </a:solidFill>
            <a:ln>
              <a:solidFill>
                <a:srgbClr val="5b9bd5">
                  <a:hueOff val="-2252848"/>
                  <a:satOff val="-5806"/>
                  <a:lumOff val="-3922"/>
                  <a:alphaOff val="0"/>
                </a:srgbClr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6840" rIns="6840" tIns="6840" bIns="6840" anchor="ctr" rot="-5400000">
              <a:noAutofit/>
            </a:bodyPr>
            <a:p>
              <a:pPr algn="ctr" defTabSz="488880">
                <a:lnSpc>
                  <a:spcPct val="90000"/>
                </a:lnSpc>
                <a:spcAft>
                  <a:spcPts val="386"/>
                </a:spcAft>
                <a:tabLst>
                  <a:tab algn="l" pos="0"/>
                </a:tabLst>
              </a:pPr>
              <a:r>
                <a:rPr b="1" lang="en-US" sz="900" spc="-1" strike="noStrike">
                  <a:solidFill>
                    <a:schemeClr val="lt1"/>
                  </a:solidFill>
                  <a:latin typeface="Calibri"/>
                </a:rPr>
                <a:t>15% PEG</a:t>
              </a:r>
              <a:endParaRPr b="0" lang="ru-RU" sz="9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" name=""/>
            <p:cNvSpPr/>
            <p:nvPr/>
          </p:nvSpPr>
          <p:spPr>
            <a:xfrm rot="5400000">
              <a:off x="6859800" y="2772000"/>
              <a:ext cx="501840" cy="1938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5b9bd5">
                  <a:hueOff val="-2252848"/>
                  <a:satOff val="-5806"/>
                  <a:lumOff val="-3922"/>
                  <a:alphaOff val="0"/>
                </a:srgbClr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-629280" rIns="-708120" tIns="728280" bIns="753120" anchor="ctr" rot="-5400000">
              <a:noAutofit/>
            </a:bodyPr>
            <a:p>
              <a:pPr lvl="1" marL="171360" indent="-171360" defTabSz="711360">
                <a:lnSpc>
                  <a:spcPct val="90000"/>
                </a:lnSpc>
                <a:spcAft>
                  <a:spcPts val="241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b="1" lang="en-US" sz="1600" spc="-1" strike="noStrike">
                  <a:solidFill>
                    <a:srgbClr val="000000"/>
                  </a:solidFill>
                  <a:latin typeface="Calibri"/>
                </a:rPr>
                <a:t>1.25%</a:t>
              </a:r>
              <a:r>
                <a:rPr b="1" lang="en-US" sz="1600" spc="-1" strike="noStrike">
                  <a:solidFill>
                    <a:srgbClr val="c00000"/>
                  </a:solidFill>
                  <a:latin typeface="Calibri"/>
                </a:rPr>
                <a:t>↓</a:t>
              </a:r>
              <a:endParaRPr b="0" lang="ru-RU" sz="16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57240" indent="-57240" defTabSz="466560">
                <a:lnSpc>
                  <a:spcPct val="90000"/>
                </a:lnSpc>
                <a:spcAft>
                  <a:spcPts val="156"/>
                </a:spcAft>
                <a:buClr>
                  <a:srgbClr val="4472c4"/>
                </a:buClr>
                <a:buFont typeface="Symbol" charset="2"/>
                <a:buChar char=""/>
              </a:pPr>
              <a:r>
                <a:rPr b="1" lang="en-US" sz="1050" spc="-1" strike="noStrike">
                  <a:solidFill>
                    <a:schemeClr val="accent1"/>
                  </a:solidFill>
                  <a:latin typeface="Calibri"/>
                </a:rPr>
                <a:t>Slightly inhibited</a:t>
              </a:r>
              <a:endParaRPr b="0" lang="ru-RU" sz="105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1" name=""/>
            <p:cNvSpPr/>
            <p:nvPr/>
          </p:nvSpPr>
          <p:spPr>
            <a:xfrm rot="5400000">
              <a:off x="5484600" y="4220640"/>
              <a:ext cx="772200" cy="540720"/>
            </a:xfrm>
            <a:prstGeom prst="chevron">
              <a:avLst>
                <a:gd name="adj" fmla="val 50000"/>
              </a:avLst>
            </a:prstGeom>
            <a:solidFill>
              <a:schemeClr val="accent5">
                <a:hueOff val="-4505695"/>
                <a:satOff val="-11613"/>
                <a:lumOff val="-7843"/>
                <a:alphaOff val="0"/>
              </a:schemeClr>
            </a:solidFill>
            <a:ln>
              <a:solidFill>
                <a:srgbClr val="5b9bd5">
                  <a:hueOff val="-4505695"/>
                  <a:satOff val="-11613"/>
                  <a:lumOff val="-7843"/>
                  <a:alphaOff val="0"/>
                </a:srgbClr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6840" rIns="6840" tIns="6840" bIns="6840" anchor="ctr" rot="-5400000">
              <a:noAutofit/>
            </a:bodyPr>
            <a:p>
              <a:pPr algn="ctr" defTabSz="488880">
                <a:lnSpc>
                  <a:spcPct val="90000"/>
                </a:lnSpc>
                <a:spcAft>
                  <a:spcPts val="386"/>
                </a:spcAft>
                <a:tabLst>
                  <a:tab algn="l" pos="0"/>
                </a:tabLst>
              </a:pPr>
              <a:r>
                <a:rPr b="1" lang="en-US" sz="900" spc="-1" strike="noStrike">
                  <a:solidFill>
                    <a:schemeClr val="lt1"/>
                  </a:solidFill>
                  <a:latin typeface="Calibri"/>
                </a:rPr>
                <a:t>20% PEG</a:t>
              </a:r>
              <a:endParaRPr b="0" lang="ru-RU" sz="9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2" name=""/>
            <p:cNvSpPr/>
            <p:nvPr/>
          </p:nvSpPr>
          <p:spPr>
            <a:xfrm rot="5400000">
              <a:off x="6859800" y="3386520"/>
              <a:ext cx="501840" cy="1938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5b9bd5">
                  <a:hueOff val="-4505695"/>
                  <a:satOff val="-11613"/>
                  <a:lumOff val="-7843"/>
                  <a:alphaOff val="0"/>
                </a:srgbClr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-629280" rIns="-708120" tIns="728280" bIns="753120" anchor="ctr" rot="-5400000">
              <a:noAutofit/>
            </a:bodyPr>
            <a:p>
              <a:pPr lvl="1" marL="171360" indent="-171360" defTabSz="711360">
                <a:lnSpc>
                  <a:spcPct val="90000"/>
                </a:lnSpc>
                <a:spcAft>
                  <a:spcPts val="241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b="1" lang="en-US" sz="1600" spc="-1" strike="noStrike">
                  <a:solidFill>
                    <a:srgbClr val="000000"/>
                  </a:solidFill>
                  <a:latin typeface="Calibri"/>
                </a:rPr>
                <a:t>3.84%</a:t>
              </a:r>
              <a:r>
                <a:rPr b="1" lang="en-US" sz="1600" spc="-1" strike="noStrike">
                  <a:solidFill>
                    <a:srgbClr val="c00000"/>
                  </a:solidFill>
                  <a:latin typeface="Calibri"/>
                </a:rPr>
                <a:t>↓</a:t>
              </a:r>
              <a:endParaRPr b="0" lang="ru-RU" sz="16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57240" indent="-57240" defTabSz="466560">
                <a:lnSpc>
                  <a:spcPct val="90000"/>
                </a:lnSpc>
                <a:spcAft>
                  <a:spcPts val="156"/>
                </a:spcAft>
                <a:buClr>
                  <a:srgbClr val="4472c4"/>
                </a:buClr>
                <a:buFont typeface="Symbol" charset="2"/>
                <a:buChar char=""/>
              </a:pPr>
              <a:r>
                <a:rPr b="1" lang="en-US" sz="1050" spc="-1" strike="noStrike">
                  <a:solidFill>
                    <a:schemeClr val="accent1"/>
                  </a:solidFill>
                  <a:latin typeface="Calibri"/>
                </a:rPr>
                <a:t>Moderately inhibited</a:t>
              </a:r>
              <a:endParaRPr b="0" lang="ru-RU" sz="105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3" name=""/>
            <p:cNvSpPr/>
            <p:nvPr/>
          </p:nvSpPr>
          <p:spPr>
            <a:xfrm rot="5400000">
              <a:off x="5484600" y="4835520"/>
              <a:ext cx="772200" cy="540720"/>
            </a:xfrm>
            <a:prstGeom prst="chevron">
              <a:avLst>
                <a:gd name="adj" fmla="val 50000"/>
              </a:avLst>
            </a:prstGeom>
            <a:solidFill>
              <a:schemeClr val="accent5">
                <a:hueOff val="-6758543"/>
                <a:satOff val="-17419"/>
                <a:lumOff val="-11765"/>
                <a:alphaOff val="0"/>
              </a:schemeClr>
            </a:solidFill>
            <a:ln>
              <a:solidFill>
                <a:srgbClr val="5b9bd5">
                  <a:hueOff val="-6758543"/>
                  <a:satOff val="-17419"/>
                  <a:lumOff val="-11765"/>
                  <a:alphaOff val="0"/>
                </a:srgbClr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6840" rIns="6840" tIns="6840" bIns="6840" anchor="ctr" rot="-5400000">
              <a:noAutofit/>
            </a:bodyPr>
            <a:p>
              <a:pPr algn="ctr" defTabSz="488880">
                <a:lnSpc>
                  <a:spcPct val="90000"/>
                </a:lnSpc>
                <a:spcAft>
                  <a:spcPts val="386"/>
                </a:spcAft>
                <a:tabLst>
                  <a:tab algn="l" pos="0"/>
                </a:tabLst>
              </a:pPr>
              <a:r>
                <a:rPr b="1" lang="en-US" sz="900" spc="-1" strike="noStrike">
                  <a:solidFill>
                    <a:schemeClr val="lt1"/>
                  </a:solidFill>
                  <a:latin typeface="Calibri"/>
                </a:rPr>
                <a:t>25% PEG</a:t>
              </a:r>
              <a:endParaRPr b="0" lang="ru-RU" sz="9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4" name=""/>
            <p:cNvSpPr/>
            <p:nvPr/>
          </p:nvSpPr>
          <p:spPr>
            <a:xfrm rot="5400000">
              <a:off x="6859800" y="4001400"/>
              <a:ext cx="501840" cy="19386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lt1">
                <a:alpha val="90000"/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5b9bd5">
                  <a:hueOff val="-6758543"/>
                  <a:satOff val="-17419"/>
                  <a:lumOff val="-11765"/>
                  <a:alphaOff val="0"/>
                </a:srgbClr>
              </a:solidFill>
            </a:ln>
          </p:spPr>
          <p:style>
            <a:lnRef idx="2"/>
            <a:fillRef idx="0"/>
            <a:effectRef idx="0"/>
            <a:fontRef idx="minor"/>
          </p:style>
          <p:txBody>
            <a:bodyPr numCol="1" spcCol="1440" lIns="-629280" rIns="-708120" tIns="728280" bIns="753120" anchor="ctr" rot="-5400000">
              <a:noAutofit/>
            </a:bodyPr>
            <a:p>
              <a:pPr lvl="1" marL="171360" indent="-171360" defTabSz="711360">
                <a:lnSpc>
                  <a:spcPct val="90000"/>
                </a:lnSpc>
                <a:spcAft>
                  <a:spcPts val="241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b="1" lang="en-US" sz="1600" spc="-1" strike="noStrike">
                  <a:solidFill>
                    <a:srgbClr val="000000"/>
                  </a:solidFill>
                  <a:latin typeface="Calibri"/>
                </a:rPr>
                <a:t>100%</a:t>
              </a:r>
              <a:r>
                <a:rPr b="1" lang="en-US" sz="1600" spc="-1" strike="noStrike">
                  <a:solidFill>
                    <a:srgbClr val="c00000"/>
                  </a:solidFill>
                  <a:latin typeface="Calibri"/>
                </a:rPr>
                <a:t>↓</a:t>
              </a:r>
              <a:endParaRPr b="0" lang="ru-RU" sz="1600" spc="-1" strike="noStrike">
                <a:solidFill>
                  <a:srgbClr val="000000"/>
                </a:solidFill>
                <a:latin typeface="Arial"/>
              </a:endParaRPr>
            </a:p>
            <a:p>
              <a:pPr lvl="1" marL="57240" indent="-57240" defTabSz="466560">
                <a:lnSpc>
                  <a:spcPct val="90000"/>
                </a:lnSpc>
                <a:spcAft>
                  <a:spcPts val="156"/>
                </a:spcAft>
                <a:buClr>
                  <a:srgbClr val="4472c4"/>
                </a:buClr>
                <a:buFont typeface="Symbol" charset="2"/>
                <a:buChar char=""/>
              </a:pPr>
              <a:r>
                <a:rPr b="1" lang="en-US" sz="1050" spc="-1" strike="noStrike">
                  <a:solidFill>
                    <a:schemeClr val="accent1"/>
                  </a:solidFill>
                  <a:latin typeface="Calibri"/>
                </a:rPr>
                <a:t>Completely inhibited</a:t>
              </a:r>
              <a:endParaRPr b="0" lang="ru-RU" sz="105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aphicFrame>
        <p:nvGraphicFramePr>
          <p:cNvPr id="1" name="Diagram1"/>
          <p:cNvGraphicFramePr/>
          <p:nvPr>
            <p:extLst>
              <p:ext uri="{D42A27DB-BD31-4B8C-83A1-F6EECF244321}">
                <p14:modId xmlns:p14="http://schemas.microsoft.com/office/powerpoint/2010/main" val="652750687"/>
              </p:ext>
            </p:extLst>
          </p:nvPr>
        </p:nvGraphicFramePr>
        <p:xfrm>
          <a:off x="8259480" y="2869200"/>
          <a:ext cx="3653640" cy="2741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5" name="TextBox 2"/>
          <p:cNvSpPr/>
          <p:nvPr/>
        </p:nvSpPr>
        <p:spPr>
          <a:xfrm>
            <a:off x="158040" y="2792520"/>
            <a:ext cx="5442120" cy="332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914400">
              <a:lnSpc>
                <a:spcPct val="100000"/>
              </a:lnSpc>
              <a:spcAft>
                <a:spcPts val="799"/>
              </a:spcAft>
              <a:tabLst>
                <a:tab algn="l" pos="0"/>
              </a:tabLst>
            </a:pPr>
            <a:r>
              <a:rPr b="1" lang="en-US" sz="1200" spc="-1" strike="noStrike">
                <a:solidFill>
                  <a:srgbClr val="00b050"/>
                </a:solidFill>
                <a:latin typeface="Calibri"/>
                <a:ea typeface="Calibri"/>
              </a:rPr>
              <a:t>☼⸙</a:t>
            </a:r>
            <a:r>
              <a:rPr b="0" lang="en-US" sz="1200" spc="-1" strike="noStrike">
                <a:solidFill>
                  <a:srgbClr val="000000"/>
                </a:solidFill>
                <a:latin typeface="Calibri"/>
                <a:ea typeface="Calibri"/>
              </a:rPr>
              <a:t>Water stress is a major abiotic factor limiting crop productivity. Therefore, the aim of this study was to determine the optimal concentration of polyethylene glycol (PEG-6000) for simulating water stress conditions and to apply this method for screening the </a:t>
            </a:r>
            <a:r>
              <a:rPr b="0" i="1" lang="en-US" sz="1200" spc="-1" strike="noStrike">
                <a:solidFill>
                  <a:srgbClr val="000000"/>
                </a:solidFill>
                <a:latin typeface="Calibri"/>
                <a:ea typeface="Calibri"/>
              </a:rPr>
              <a:t>ex situ</a:t>
            </a:r>
            <a:r>
              <a:rPr b="0" lang="en-US" sz="1200" spc="-1" strike="noStrike">
                <a:solidFill>
                  <a:srgbClr val="000000"/>
                </a:solidFill>
                <a:latin typeface="Calibri"/>
                <a:ea typeface="Calibri"/>
              </a:rPr>
              <a:t> collection of flax (</a:t>
            </a:r>
            <a:r>
              <a:rPr b="0" i="1" lang="en-US" sz="1200" spc="-1" strike="noStrike">
                <a:solidFill>
                  <a:srgbClr val="000000"/>
                </a:solidFill>
                <a:latin typeface="Calibri"/>
                <a:ea typeface="Calibri"/>
              </a:rPr>
              <a:t>Linum usitatissimum</a:t>
            </a:r>
            <a:r>
              <a:rPr b="0" lang="en-US" sz="1200" spc="-1" strike="noStrike">
                <a:solidFill>
                  <a:srgbClr val="000000"/>
                </a:solidFill>
                <a:latin typeface="Calibri"/>
                <a:ea typeface="Calibri"/>
              </a:rPr>
              <a:t> L.).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spcAft>
                <a:spcPts val="799"/>
              </a:spcAft>
              <a:tabLst>
                <a:tab algn="l" pos="0"/>
              </a:tabLst>
            </a:pPr>
            <a:r>
              <a:rPr b="1" lang="en-US" sz="1200" spc="-1" strike="noStrike">
                <a:solidFill>
                  <a:srgbClr val="00b050"/>
                </a:solidFill>
                <a:latin typeface="Calibri"/>
                <a:ea typeface="Calibri"/>
              </a:rPr>
              <a:t>☼⸙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A set of flax genotypes was evaluated under controlled laboratory conditions using five PEG-6000 treatment levels (10, 15, 20, 25 %), including the control (0% PEG).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spcAft>
                <a:spcPts val="799"/>
              </a:spcAft>
              <a:tabLst>
                <a:tab algn="l" pos="0"/>
              </a:tabLst>
            </a:pPr>
            <a:r>
              <a:rPr b="1" lang="en-US" sz="1200" spc="-1" strike="noStrike">
                <a:solidFill>
                  <a:srgbClr val="00b050"/>
                </a:solidFill>
                <a:latin typeface="Calibri"/>
                <a:ea typeface="Calibri"/>
              </a:rPr>
              <a:t>☼⸙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Treatment with PEG-6000 revealed differential sensitivity of flax to water stress compared to the control. </a:t>
            </a:r>
            <a:r>
              <a:rPr b="0" i="1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Germination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 was only slightly affected, showing a reduction of 0.82</a:t>
            </a:r>
            <a:r>
              <a:rPr b="0" lang="ro-MD" sz="1200" spc="-1" strike="noStrike">
                <a:solidFill>
                  <a:schemeClr val="dk1"/>
                </a:solidFill>
                <a:latin typeface="Calibri"/>
                <a:ea typeface="Calibri"/>
              </a:rPr>
              <a:t> – 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3.84% at 10</a:t>
            </a:r>
            <a:r>
              <a:rPr b="0" lang="ro-MD" sz="1200" spc="-1" strike="noStrike">
                <a:solidFill>
                  <a:schemeClr val="dk1"/>
                </a:solidFill>
                <a:latin typeface="Calibri"/>
                <a:ea typeface="Calibri"/>
              </a:rPr>
              <a:t> – 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20% PEG-6000</a:t>
            </a:r>
            <a:r>
              <a:rPr b="0" lang="ro-MD" sz="1200" spc="-1" strike="noStrike">
                <a:solidFill>
                  <a:schemeClr val="dk1"/>
                </a:solidFill>
                <a:latin typeface="Calibri"/>
                <a:ea typeface="Calibri"/>
              </a:rPr>
              <a:t> (Figure 1)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. In contrast, </a:t>
            </a:r>
            <a:r>
              <a:rPr b="0" i="1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seedling length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 was significantly inhibited, decreasing by 19%, 51%, and 89% at 10%, 15%</a:t>
            </a:r>
            <a:r>
              <a:rPr b="0" lang="ro-MD" sz="1200" spc="-1" strike="noStrike">
                <a:solidFill>
                  <a:schemeClr val="dk1"/>
                </a:solidFill>
                <a:latin typeface="Calibri"/>
                <a:ea typeface="Calibri"/>
              </a:rPr>
              <a:t> 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and 20% PEG-6000, respectively</a:t>
            </a:r>
            <a:r>
              <a:rPr b="0" lang="ro-MD" sz="1200" spc="-1" strike="noStrike">
                <a:solidFill>
                  <a:schemeClr val="dk1"/>
                </a:solidFill>
                <a:latin typeface="Calibri"/>
                <a:ea typeface="Calibri"/>
              </a:rPr>
              <a:t> (Figure 2)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. A concentration of 25% completely inhibited both germination and subsequent seedling development</a:t>
            </a:r>
            <a:r>
              <a:rPr b="0" lang="ro-MD" sz="1200" spc="-1" strike="noStrike">
                <a:solidFill>
                  <a:schemeClr val="dk1"/>
                </a:solidFill>
                <a:latin typeface="Calibri"/>
                <a:ea typeface="Calibri"/>
              </a:rPr>
              <a:t>.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spcAft>
                <a:spcPts val="799"/>
              </a:spcAft>
              <a:tabLst>
                <a:tab algn="l" pos="0"/>
              </a:tabLst>
            </a:pPr>
            <a:r>
              <a:rPr b="1" lang="en-US" sz="1200" spc="-1" strike="noStrike">
                <a:solidFill>
                  <a:srgbClr val="c00000"/>
                </a:solidFill>
                <a:latin typeface="Calibri"/>
                <a:ea typeface="Calibri"/>
              </a:rPr>
              <a:t>☼⸙</a:t>
            </a:r>
            <a:r>
              <a:rPr b="0" lang="en-US" sz="1200" spc="-1" strike="noStrike">
                <a:solidFill>
                  <a:schemeClr val="dk1"/>
                </a:solidFill>
                <a:latin typeface="Calibri"/>
                <a:ea typeface="Calibri"/>
              </a:rPr>
              <a:t>Seedling length proved to be a more sensitive indicator of water stress than germination. A concentration of 15% PEG-6000 is optimal for screening flax germplasm for drought tolerance, effectively discriminating genetic variability.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TextBox 3"/>
          <p:cNvSpPr/>
          <p:nvPr/>
        </p:nvSpPr>
        <p:spPr>
          <a:xfrm>
            <a:off x="5600520" y="5536080"/>
            <a:ext cx="2479680" cy="547560"/>
          </a:xfrm>
          <a:prstGeom prst="rect">
            <a:avLst/>
          </a:prstGeom>
          <a:solidFill>
            <a:srgbClr val="ffffff"/>
          </a:solidFill>
          <a:ln>
            <a:solidFill>
              <a:srgbClr val="a5a5a5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000" spc="-1" strike="noStrike">
                <a:solidFill>
                  <a:schemeClr val="dk1"/>
                </a:solidFill>
                <a:latin typeface="Calibri"/>
              </a:rPr>
              <a:t>Fig. 1. Effect of PEG-6000-induced water stress on </a:t>
            </a:r>
            <a:r>
              <a:rPr b="1" i="1" lang="en-US" sz="1000" spc="-1" strike="noStrike">
                <a:solidFill>
                  <a:schemeClr val="dk1"/>
                </a:solidFill>
                <a:latin typeface="Calibri"/>
              </a:rPr>
              <a:t>flax seed germination </a:t>
            </a:r>
            <a:r>
              <a:rPr b="1" lang="en-US" sz="1000" spc="-1" strike="noStrike">
                <a:solidFill>
                  <a:schemeClr val="dk1"/>
                </a:solidFill>
                <a:latin typeface="Calibri"/>
              </a:rPr>
              <a:t>relative to the control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TextBox 5"/>
          <p:cNvSpPr/>
          <p:nvPr/>
        </p:nvSpPr>
        <p:spPr>
          <a:xfrm>
            <a:off x="8259480" y="5684040"/>
            <a:ext cx="3653640" cy="394920"/>
          </a:xfrm>
          <a:prstGeom prst="rect">
            <a:avLst/>
          </a:prstGeom>
          <a:solidFill>
            <a:srgbClr val="ffffff"/>
          </a:solidFill>
          <a:ln>
            <a:solidFill>
              <a:srgbClr val="a5a5a5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1" lang="en-US" sz="1000" spc="-1" strike="noStrike">
                <a:solidFill>
                  <a:schemeClr val="dk1"/>
                </a:solidFill>
                <a:latin typeface="Calibri"/>
              </a:rPr>
              <a:t>Fig. 2. Effect of PEG-6000 induced water stress on </a:t>
            </a:r>
            <a:r>
              <a:rPr b="1" i="1" lang="en-US" sz="1000" spc="-1" strike="noStrike">
                <a:solidFill>
                  <a:schemeClr val="dk1"/>
                </a:solidFill>
                <a:latin typeface="Calibri"/>
              </a:rPr>
              <a:t>flax seedling length </a:t>
            </a:r>
            <a:r>
              <a:rPr b="1" lang="en-US" sz="1000" spc="-1" strike="noStrike">
                <a:solidFill>
                  <a:schemeClr val="dk1"/>
                </a:solidFill>
                <a:latin typeface="Calibri"/>
              </a:rPr>
              <a:t>relative to the control</a:t>
            </a:r>
            <a:endParaRPr b="0" lang="ru-RU" sz="1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</TotalTime>
  <Application>LibreOffice/24.2.7.2$Linux_X86_64 LibreOffice_project/420$Build-2</Application>
  <AppVersion>15.0000</AppVersion>
  <Words>482</Words>
  <Paragraphs>42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2026-09-14T07:44:00Z</dcterms:created>
  <dc:creator>Victoria Mihaila</dc:creator>
  <dc:description/>
  <dc:language>ru-RU</dc:language>
  <cp:lastModifiedBy/>
  <cp:lastPrinted>2026-09-15T09:20:28Z</cp:lastPrinted>
  <dcterms:modified xsi:type="dcterms:W3CDTF">2026-09-17T16:33:08Z</dcterms:modified>
  <cp:revision>19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</vt:i4>
  </property>
</Properties>
</file>