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256" r:id="rId2"/>
  </p:sldIdLst>
  <p:sldSz cx="12193588" cy="6858000"/>
  <p:notesSz cx="6858000" cy="9144000"/>
  <p:embeddedFontLst>
    <p:embeddedFont>
      <p:font typeface="Canva Sans" panose="020B0604020202020204" charset="0"/>
      <p:regular r:id="rId4"/>
    </p:embeddedFont>
    <p:embeddedFont>
      <p:font typeface="Canva Sans Bold" panose="020B0604020202020204" charset="0"/>
      <p:regular r:id="rId5"/>
    </p:embeddedFont>
    <p:embeddedFont>
      <p:font typeface="Montserrat" panose="00000500000000000000" pitchFamily="2" charset="0"/>
      <p:regular r:id="rId6"/>
    </p:embeddedFont>
    <p:embeddedFont>
      <p:font typeface="Montserrat Bold" panose="00000800000000000000" charset="0"/>
      <p:regular r:id="rId7"/>
    </p:embeddedFont>
    <p:embeddedFont>
      <p:font typeface="Montserrat Italics" panose="020B0604020202020204" charset="0"/>
      <p:regular r:id="rId8"/>
    </p:embeddedFont>
  </p:embeddedFontLst>
  <p:defaultText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19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81" d="100"/>
          <a:sy n="81" d="100"/>
        </p:scale>
        <p:origin x="120" y="1650"/>
      </p:cViewPr>
      <p:guideLst>
        <p:guide orient="horz" pos="1440"/>
        <p:guide pos="19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896B2-4F9A-4521-B1ED-E8F596FF715B}"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AD37CF-499D-421F-A4F7-0FF8FD60C49D}" type="slidenum">
              <a:rPr lang="en-US" smtClean="0"/>
              <a:t>‹#›</a:t>
            </a:fld>
            <a:endParaRPr lang="en-US"/>
          </a:p>
        </p:txBody>
      </p:sp>
    </p:spTree>
    <p:extLst>
      <p:ext uri="{BB962C8B-B14F-4D97-AF65-F5344CB8AC3E}">
        <p14:creationId xmlns:p14="http://schemas.microsoft.com/office/powerpoint/2010/main" val="3400676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AD37CF-499D-421F-A4F7-0FF8FD60C49D}" type="slidenum">
              <a:rPr lang="en-US" smtClean="0"/>
              <a:t>1</a:t>
            </a:fld>
            <a:endParaRPr lang="en-US"/>
          </a:p>
        </p:txBody>
      </p:sp>
    </p:spTree>
    <p:extLst>
      <p:ext uri="{BB962C8B-B14F-4D97-AF65-F5344CB8AC3E}">
        <p14:creationId xmlns:p14="http://schemas.microsoft.com/office/powerpoint/2010/main" val="65083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60" y="1420283"/>
            <a:ext cx="5182275" cy="980017"/>
          </a:xfrm>
        </p:spPr>
        <p:txBody>
          <a:bodyPr/>
          <a:lstStyle/>
          <a:p>
            <a:r>
              <a:rPr lang="en-US"/>
              <a:t>Click to edit Master title style</a:t>
            </a:r>
          </a:p>
        </p:txBody>
      </p:sp>
      <p:sp>
        <p:nvSpPr>
          <p:cNvPr id="3" name="Subtitle 2"/>
          <p:cNvSpPr>
            <a:spLocks noGrp="1"/>
          </p:cNvSpPr>
          <p:nvPr>
            <p:ph type="subTitle" idx="1"/>
          </p:nvPr>
        </p:nvSpPr>
        <p:spPr>
          <a:xfrm>
            <a:off x="914519" y="2590800"/>
            <a:ext cx="4267756"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605" y="2937934"/>
            <a:ext cx="5182275"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605" y="1937809"/>
            <a:ext cx="5182275"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40" y="1066800"/>
            <a:ext cx="2692751"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9203" y="1066800"/>
            <a:ext cx="2692751"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40" y="1023409"/>
            <a:ext cx="269380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40" y="1449917"/>
            <a:ext cx="269380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7087" y="1023409"/>
            <a:ext cx="2694868"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7087" y="1449917"/>
            <a:ext cx="2694868"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40" y="182033"/>
            <a:ext cx="2005803"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677" y="182034"/>
            <a:ext cx="3408277"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40" y="956734"/>
            <a:ext cx="2005803"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5014" y="3200400"/>
            <a:ext cx="3658076"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5014" y="408517"/>
            <a:ext cx="3658076"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5014" y="3578225"/>
            <a:ext cx="3658076"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20175" y="183092"/>
            <a:ext cx="1371779"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40" y="183092"/>
            <a:ext cx="4013723"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40" y="183092"/>
            <a:ext cx="5487115"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40" y="1066800"/>
            <a:ext cx="5487115"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40" y="4237567"/>
            <a:ext cx="1422585"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2083072" y="4237567"/>
            <a:ext cx="1930651"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9369" y="4237567"/>
            <a:ext cx="1422585"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9811" y="969236"/>
            <a:ext cx="2382725" cy="897003"/>
            <a:chOff x="0" y="0"/>
            <a:chExt cx="936690" cy="352627"/>
          </a:xfrm>
        </p:grpSpPr>
        <p:sp>
          <p:nvSpPr>
            <p:cNvPr id="3" name="Freeform 3"/>
            <p:cNvSpPr/>
            <p:nvPr/>
          </p:nvSpPr>
          <p:spPr>
            <a:xfrm>
              <a:off x="0" y="0"/>
              <a:ext cx="936690" cy="352627"/>
            </a:xfrm>
            <a:custGeom>
              <a:avLst/>
              <a:gdLst/>
              <a:ahLst/>
              <a:cxnLst/>
              <a:rect l="l" t="t" r="r" b="b"/>
              <a:pathLst>
                <a:path w="936690" h="352627">
                  <a:moveTo>
                    <a:pt x="54153" y="0"/>
                  </a:moveTo>
                  <a:lnTo>
                    <a:pt x="882537" y="0"/>
                  </a:lnTo>
                  <a:cubicBezTo>
                    <a:pt x="896899" y="0"/>
                    <a:pt x="910673" y="5705"/>
                    <a:pt x="920829" y="15861"/>
                  </a:cubicBezTo>
                  <a:cubicBezTo>
                    <a:pt x="930984" y="26017"/>
                    <a:pt x="936690" y="39791"/>
                    <a:pt x="936690" y="54153"/>
                  </a:cubicBezTo>
                  <a:lnTo>
                    <a:pt x="936690" y="298474"/>
                  </a:lnTo>
                  <a:cubicBezTo>
                    <a:pt x="936690" y="312837"/>
                    <a:pt x="930984" y="326611"/>
                    <a:pt x="920829" y="336766"/>
                  </a:cubicBezTo>
                  <a:cubicBezTo>
                    <a:pt x="910673" y="346922"/>
                    <a:pt x="896899" y="352627"/>
                    <a:pt x="882537" y="352627"/>
                  </a:cubicBezTo>
                  <a:lnTo>
                    <a:pt x="54153" y="352627"/>
                  </a:lnTo>
                  <a:cubicBezTo>
                    <a:pt x="39791" y="352627"/>
                    <a:pt x="26017" y="346922"/>
                    <a:pt x="15861" y="336766"/>
                  </a:cubicBezTo>
                  <a:cubicBezTo>
                    <a:pt x="5705" y="326611"/>
                    <a:pt x="0" y="312837"/>
                    <a:pt x="0" y="298474"/>
                  </a:cubicBezTo>
                  <a:lnTo>
                    <a:pt x="0" y="54153"/>
                  </a:lnTo>
                  <a:cubicBezTo>
                    <a:pt x="0" y="39791"/>
                    <a:pt x="5705" y="26017"/>
                    <a:pt x="15861" y="15861"/>
                  </a:cubicBezTo>
                  <a:cubicBezTo>
                    <a:pt x="26017" y="5705"/>
                    <a:pt x="39791" y="0"/>
                    <a:pt x="54153" y="0"/>
                  </a:cubicBezTo>
                  <a:close/>
                </a:path>
              </a:pathLst>
            </a:custGeom>
            <a:solidFill>
              <a:srgbClr val="1800AD"/>
            </a:solidFill>
          </p:spPr>
          <p:txBody>
            <a:bodyPr/>
            <a:lstStyle/>
            <a:p>
              <a:endParaRPr lang="en-US" sz="800"/>
            </a:p>
          </p:txBody>
        </p:sp>
        <p:sp>
          <p:nvSpPr>
            <p:cNvPr id="4" name="TextBox 4"/>
            <p:cNvSpPr txBox="1"/>
            <p:nvPr/>
          </p:nvSpPr>
          <p:spPr>
            <a:xfrm>
              <a:off x="0" y="-38100"/>
              <a:ext cx="936690" cy="390727"/>
            </a:xfrm>
            <a:prstGeom prst="rect">
              <a:avLst/>
            </a:prstGeom>
          </p:spPr>
          <p:txBody>
            <a:bodyPr lIns="33867" tIns="33867" rIns="33867" bIns="33867" rtlCol="0" anchor="ctr"/>
            <a:lstStyle/>
            <a:p>
              <a:pPr algn="ctr">
                <a:lnSpc>
                  <a:spcPts val="1400"/>
                </a:lnSpc>
              </a:pPr>
              <a:endParaRPr sz="800"/>
            </a:p>
          </p:txBody>
        </p:sp>
      </p:grpSp>
      <p:grpSp>
        <p:nvGrpSpPr>
          <p:cNvPr id="5" name="Group 5"/>
          <p:cNvGrpSpPr/>
          <p:nvPr/>
        </p:nvGrpSpPr>
        <p:grpSpPr>
          <a:xfrm>
            <a:off x="419811" y="1205256"/>
            <a:ext cx="2382725" cy="910211"/>
            <a:chOff x="0" y="0"/>
            <a:chExt cx="936690" cy="357802"/>
          </a:xfrm>
        </p:grpSpPr>
        <p:sp>
          <p:nvSpPr>
            <p:cNvPr id="6" name="Freeform 6"/>
            <p:cNvSpPr/>
            <p:nvPr/>
          </p:nvSpPr>
          <p:spPr>
            <a:xfrm>
              <a:off x="0" y="0"/>
              <a:ext cx="936690" cy="357802"/>
            </a:xfrm>
            <a:custGeom>
              <a:avLst/>
              <a:gdLst/>
              <a:ahLst/>
              <a:cxnLst/>
              <a:rect l="l" t="t" r="r" b="b"/>
              <a:pathLst>
                <a:path w="936690" h="357802">
                  <a:moveTo>
                    <a:pt x="936690" y="54153"/>
                  </a:moveTo>
                  <a:lnTo>
                    <a:pt x="936690" y="303649"/>
                  </a:lnTo>
                  <a:cubicBezTo>
                    <a:pt x="936690" y="318011"/>
                    <a:pt x="930984" y="331785"/>
                    <a:pt x="920829" y="341941"/>
                  </a:cubicBezTo>
                  <a:cubicBezTo>
                    <a:pt x="910673" y="352096"/>
                    <a:pt x="896899" y="357802"/>
                    <a:pt x="882537" y="357802"/>
                  </a:cubicBezTo>
                  <a:lnTo>
                    <a:pt x="54153" y="357802"/>
                  </a:lnTo>
                  <a:cubicBezTo>
                    <a:pt x="39791" y="357802"/>
                    <a:pt x="26017" y="352096"/>
                    <a:pt x="15861" y="341941"/>
                  </a:cubicBezTo>
                  <a:cubicBezTo>
                    <a:pt x="5705" y="331785"/>
                    <a:pt x="0" y="318011"/>
                    <a:pt x="0" y="303649"/>
                  </a:cubicBezTo>
                  <a:lnTo>
                    <a:pt x="0" y="54153"/>
                  </a:lnTo>
                  <a:cubicBezTo>
                    <a:pt x="0" y="39791"/>
                    <a:pt x="5705" y="26017"/>
                    <a:pt x="15861" y="15861"/>
                  </a:cubicBezTo>
                  <a:cubicBezTo>
                    <a:pt x="26017" y="5705"/>
                    <a:pt x="39791" y="0"/>
                    <a:pt x="54153" y="0"/>
                  </a:cubicBezTo>
                  <a:lnTo>
                    <a:pt x="882537" y="0"/>
                  </a:lnTo>
                  <a:cubicBezTo>
                    <a:pt x="896899" y="0"/>
                    <a:pt x="910673" y="5705"/>
                    <a:pt x="920829" y="15861"/>
                  </a:cubicBezTo>
                  <a:cubicBezTo>
                    <a:pt x="930984" y="26017"/>
                    <a:pt x="936690" y="39791"/>
                    <a:pt x="936690" y="54153"/>
                  </a:cubicBezTo>
                  <a:close/>
                </a:path>
              </a:pathLst>
            </a:custGeom>
            <a:solidFill>
              <a:srgbClr val="FFFFFF"/>
            </a:solidFill>
            <a:ln w="38100" cap="rnd">
              <a:solidFill>
                <a:srgbClr val="1800AD"/>
              </a:solidFill>
              <a:prstDash val="solid"/>
              <a:round/>
            </a:ln>
          </p:spPr>
          <p:txBody>
            <a:bodyPr/>
            <a:lstStyle/>
            <a:p>
              <a:endParaRPr lang="en-US" sz="800"/>
            </a:p>
          </p:txBody>
        </p:sp>
        <p:sp>
          <p:nvSpPr>
            <p:cNvPr id="7" name="TextBox 7"/>
            <p:cNvSpPr txBox="1"/>
            <p:nvPr/>
          </p:nvSpPr>
          <p:spPr>
            <a:xfrm>
              <a:off x="0" y="-38100"/>
              <a:ext cx="936690" cy="395902"/>
            </a:xfrm>
            <a:prstGeom prst="rect">
              <a:avLst/>
            </a:prstGeom>
          </p:spPr>
          <p:txBody>
            <a:bodyPr lIns="33867" tIns="33867" rIns="33867" bIns="33867" rtlCol="0" anchor="ctr"/>
            <a:lstStyle/>
            <a:p>
              <a:pPr algn="ctr">
                <a:lnSpc>
                  <a:spcPts val="1400"/>
                </a:lnSpc>
              </a:pPr>
              <a:endParaRPr sz="800"/>
            </a:p>
          </p:txBody>
        </p:sp>
      </p:grpSp>
      <p:grpSp>
        <p:nvGrpSpPr>
          <p:cNvPr id="8" name="Group 8"/>
          <p:cNvGrpSpPr/>
          <p:nvPr/>
        </p:nvGrpSpPr>
        <p:grpSpPr>
          <a:xfrm>
            <a:off x="419811" y="2196815"/>
            <a:ext cx="2382725" cy="897003"/>
            <a:chOff x="0" y="0"/>
            <a:chExt cx="936690" cy="352627"/>
          </a:xfrm>
        </p:grpSpPr>
        <p:sp>
          <p:nvSpPr>
            <p:cNvPr id="9" name="Freeform 9"/>
            <p:cNvSpPr/>
            <p:nvPr/>
          </p:nvSpPr>
          <p:spPr>
            <a:xfrm>
              <a:off x="0" y="0"/>
              <a:ext cx="936690" cy="352627"/>
            </a:xfrm>
            <a:custGeom>
              <a:avLst/>
              <a:gdLst/>
              <a:ahLst/>
              <a:cxnLst/>
              <a:rect l="l" t="t" r="r" b="b"/>
              <a:pathLst>
                <a:path w="936690" h="352627">
                  <a:moveTo>
                    <a:pt x="54153" y="0"/>
                  </a:moveTo>
                  <a:lnTo>
                    <a:pt x="882537" y="0"/>
                  </a:lnTo>
                  <a:cubicBezTo>
                    <a:pt x="896899" y="0"/>
                    <a:pt x="910673" y="5705"/>
                    <a:pt x="920829" y="15861"/>
                  </a:cubicBezTo>
                  <a:cubicBezTo>
                    <a:pt x="930984" y="26017"/>
                    <a:pt x="936690" y="39791"/>
                    <a:pt x="936690" y="54153"/>
                  </a:cubicBezTo>
                  <a:lnTo>
                    <a:pt x="936690" y="298474"/>
                  </a:lnTo>
                  <a:cubicBezTo>
                    <a:pt x="936690" y="312837"/>
                    <a:pt x="930984" y="326611"/>
                    <a:pt x="920829" y="336766"/>
                  </a:cubicBezTo>
                  <a:cubicBezTo>
                    <a:pt x="910673" y="346922"/>
                    <a:pt x="896899" y="352627"/>
                    <a:pt x="882537" y="352627"/>
                  </a:cubicBezTo>
                  <a:lnTo>
                    <a:pt x="54153" y="352627"/>
                  </a:lnTo>
                  <a:cubicBezTo>
                    <a:pt x="39791" y="352627"/>
                    <a:pt x="26017" y="346922"/>
                    <a:pt x="15861" y="336766"/>
                  </a:cubicBezTo>
                  <a:cubicBezTo>
                    <a:pt x="5705" y="326611"/>
                    <a:pt x="0" y="312837"/>
                    <a:pt x="0" y="298474"/>
                  </a:cubicBezTo>
                  <a:lnTo>
                    <a:pt x="0" y="54153"/>
                  </a:lnTo>
                  <a:cubicBezTo>
                    <a:pt x="0" y="39791"/>
                    <a:pt x="5705" y="26017"/>
                    <a:pt x="15861" y="15861"/>
                  </a:cubicBezTo>
                  <a:cubicBezTo>
                    <a:pt x="26017" y="5705"/>
                    <a:pt x="39791" y="0"/>
                    <a:pt x="54153" y="0"/>
                  </a:cubicBezTo>
                  <a:close/>
                </a:path>
              </a:pathLst>
            </a:custGeom>
            <a:solidFill>
              <a:srgbClr val="1800AD"/>
            </a:solidFill>
          </p:spPr>
          <p:txBody>
            <a:bodyPr/>
            <a:lstStyle/>
            <a:p>
              <a:endParaRPr lang="en-US" sz="800"/>
            </a:p>
          </p:txBody>
        </p:sp>
        <p:sp>
          <p:nvSpPr>
            <p:cNvPr id="10" name="TextBox 10"/>
            <p:cNvSpPr txBox="1"/>
            <p:nvPr/>
          </p:nvSpPr>
          <p:spPr>
            <a:xfrm>
              <a:off x="0" y="-38100"/>
              <a:ext cx="936690" cy="390727"/>
            </a:xfrm>
            <a:prstGeom prst="rect">
              <a:avLst/>
            </a:prstGeom>
          </p:spPr>
          <p:txBody>
            <a:bodyPr lIns="33867" tIns="33867" rIns="33867" bIns="33867" rtlCol="0" anchor="ctr"/>
            <a:lstStyle/>
            <a:p>
              <a:pPr algn="ctr">
                <a:lnSpc>
                  <a:spcPts val="1400"/>
                </a:lnSpc>
              </a:pPr>
              <a:endParaRPr sz="800"/>
            </a:p>
          </p:txBody>
        </p:sp>
      </p:grpSp>
      <p:grpSp>
        <p:nvGrpSpPr>
          <p:cNvPr id="11" name="Group 11"/>
          <p:cNvGrpSpPr/>
          <p:nvPr/>
        </p:nvGrpSpPr>
        <p:grpSpPr>
          <a:xfrm>
            <a:off x="419811" y="2432835"/>
            <a:ext cx="2382725" cy="910211"/>
            <a:chOff x="0" y="0"/>
            <a:chExt cx="936690" cy="357802"/>
          </a:xfrm>
        </p:grpSpPr>
        <p:sp>
          <p:nvSpPr>
            <p:cNvPr id="12" name="Freeform 12"/>
            <p:cNvSpPr/>
            <p:nvPr/>
          </p:nvSpPr>
          <p:spPr>
            <a:xfrm>
              <a:off x="0" y="0"/>
              <a:ext cx="936690" cy="357802"/>
            </a:xfrm>
            <a:custGeom>
              <a:avLst/>
              <a:gdLst/>
              <a:ahLst/>
              <a:cxnLst/>
              <a:rect l="l" t="t" r="r" b="b"/>
              <a:pathLst>
                <a:path w="936690" h="357802">
                  <a:moveTo>
                    <a:pt x="936690" y="54153"/>
                  </a:moveTo>
                  <a:lnTo>
                    <a:pt x="936690" y="303649"/>
                  </a:lnTo>
                  <a:cubicBezTo>
                    <a:pt x="936690" y="318011"/>
                    <a:pt x="930984" y="331785"/>
                    <a:pt x="920829" y="341941"/>
                  </a:cubicBezTo>
                  <a:cubicBezTo>
                    <a:pt x="910673" y="352096"/>
                    <a:pt x="896899" y="357802"/>
                    <a:pt x="882537" y="357802"/>
                  </a:cubicBezTo>
                  <a:lnTo>
                    <a:pt x="54153" y="357802"/>
                  </a:lnTo>
                  <a:cubicBezTo>
                    <a:pt x="39791" y="357802"/>
                    <a:pt x="26017" y="352096"/>
                    <a:pt x="15861" y="341941"/>
                  </a:cubicBezTo>
                  <a:cubicBezTo>
                    <a:pt x="5705" y="331785"/>
                    <a:pt x="0" y="318011"/>
                    <a:pt x="0" y="303649"/>
                  </a:cubicBezTo>
                  <a:lnTo>
                    <a:pt x="0" y="54153"/>
                  </a:lnTo>
                  <a:cubicBezTo>
                    <a:pt x="0" y="39791"/>
                    <a:pt x="5705" y="26017"/>
                    <a:pt x="15861" y="15861"/>
                  </a:cubicBezTo>
                  <a:cubicBezTo>
                    <a:pt x="26017" y="5705"/>
                    <a:pt x="39791" y="0"/>
                    <a:pt x="54153" y="0"/>
                  </a:cubicBezTo>
                  <a:lnTo>
                    <a:pt x="882537" y="0"/>
                  </a:lnTo>
                  <a:cubicBezTo>
                    <a:pt x="896899" y="0"/>
                    <a:pt x="910673" y="5705"/>
                    <a:pt x="920829" y="15861"/>
                  </a:cubicBezTo>
                  <a:cubicBezTo>
                    <a:pt x="930984" y="26017"/>
                    <a:pt x="936690" y="39791"/>
                    <a:pt x="936690" y="54153"/>
                  </a:cubicBezTo>
                  <a:close/>
                </a:path>
              </a:pathLst>
            </a:custGeom>
            <a:solidFill>
              <a:srgbClr val="FFFFFF"/>
            </a:solidFill>
            <a:ln w="38100" cap="rnd">
              <a:solidFill>
                <a:srgbClr val="1800AD"/>
              </a:solidFill>
              <a:prstDash val="solid"/>
              <a:round/>
            </a:ln>
          </p:spPr>
          <p:txBody>
            <a:bodyPr/>
            <a:lstStyle/>
            <a:p>
              <a:endParaRPr lang="en-US" sz="800"/>
            </a:p>
          </p:txBody>
        </p:sp>
        <p:sp>
          <p:nvSpPr>
            <p:cNvPr id="13" name="TextBox 13"/>
            <p:cNvSpPr txBox="1"/>
            <p:nvPr/>
          </p:nvSpPr>
          <p:spPr>
            <a:xfrm>
              <a:off x="0" y="-38100"/>
              <a:ext cx="936690" cy="395902"/>
            </a:xfrm>
            <a:prstGeom prst="rect">
              <a:avLst/>
            </a:prstGeom>
          </p:spPr>
          <p:txBody>
            <a:bodyPr lIns="33867" tIns="33867" rIns="33867" bIns="33867" rtlCol="0" anchor="ctr"/>
            <a:lstStyle/>
            <a:p>
              <a:pPr algn="ctr">
                <a:lnSpc>
                  <a:spcPts val="1400"/>
                </a:lnSpc>
              </a:pPr>
              <a:endParaRPr sz="800"/>
            </a:p>
          </p:txBody>
        </p:sp>
      </p:grpSp>
      <p:grpSp>
        <p:nvGrpSpPr>
          <p:cNvPr id="14" name="Group 14"/>
          <p:cNvGrpSpPr/>
          <p:nvPr/>
        </p:nvGrpSpPr>
        <p:grpSpPr>
          <a:xfrm>
            <a:off x="419811" y="3426005"/>
            <a:ext cx="2382725" cy="897003"/>
            <a:chOff x="0" y="0"/>
            <a:chExt cx="936690" cy="352627"/>
          </a:xfrm>
        </p:grpSpPr>
        <p:sp>
          <p:nvSpPr>
            <p:cNvPr id="15" name="Freeform 15"/>
            <p:cNvSpPr/>
            <p:nvPr/>
          </p:nvSpPr>
          <p:spPr>
            <a:xfrm>
              <a:off x="0" y="0"/>
              <a:ext cx="936690" cy="352627"/>
            </a:xfrm>
            <a:custGeom>
              <a:avLst/>
              <a:gdLst/>
              <a:ahLst/>
              <a:cxnLst/>
              <a:rect l="l" t="t" r="r" b="b"/>
              <a:pathLst>
                <a:path w="936690" h="352627">
                  <a:moveTo>
                    <a:pt x="54153" y="0"/>
                  </a:moveTo>
                  <a:lnTo>
                    <a:pt x="882537" y="0"/>
                  </a:lnTo>
                  <a:cubicBezTo>
                    <a:pt x="896899" y="0"/>
                    <a:pt x="910673" y="5705"/>
                    <a:pt x="920829" y="15861"/>
                  </a:cubicBezTo>
                  <a:cubicBezTo>
                    <a:pt x="930984" y="26017"/>
                    <a:pt x="936690" y="39791"/>
                    <a:pt x="936690" y="54153"/>
                  </a:cubicBezTo>
                  <a:lnTo>
                    <a:pt x="936690" y="298474"/>
                  </a:lnTo>
                  <a:cubicBezTo>
                    <a:pt x="936690" y="312837"/>
                    <a:pt x="930984" y="326611"/>
                    <a:pt x="920829" y="336766"/>
                  </a:cubicBezTo>
                  <a:cubicBezTo>
                    <a:pt x="910673" y="346922"/>
                    <a:pt x="896899" y="352627"/>
                    <a:pt x="882537" y="352627"/>
                  </a:cubicBezTo>
                  <a:lnTo>
                    <a:pt x="54153" y="352627"/>
                  </a:lnTo>
                  <a:cubicBezTo>
                    <a:pt x="39791" y="352627"/>
                    <a:pt x="26017" y="346922"/>
                    <a:pt x="15861" y="336766"/>
                  </a:cubicBezTo>
                  <a:cubicBezTo>
                    <a:pt x="5705" y="326611"/>
                    <a:pt x="0" y="312837"/>
                    <a:pt x="0" y="298474"/>
                  </a:cubicBezTo>
                  <a:lnTo>
                    <a:pt x="0" y="54153"/>
                  </a:lnTo>
                  <a:cubicBezTo>
                    <a:pt x="0" y="39791"/>
                    <a:pt x="5705" y="26017"/>
                    <a:pt x="15861" y="15861"/>
                  </a:cubicBezTo>
                  <a:cubicBezTo>
                    <a:pt x="26017" y="5705"/>
                    <a:pt x="39791" y="0"/>
                    <a:pt x="54153" y="0"/>
                  </a:cubicBezTo>
                  <a:close/>
                </a:path>
              </a:pathLst>
            </a:custGeom>
            <a:solidFill>
              <a:srgbClr val="1800AD"/>
            </a:solidFill>
          </p:spPr>
          <p:txBody>
            <a:bodyPr/>
            <a:lstStyle/>
            <a:p>
              <a:endParaRPr lang="en-US" sz="800"/>
            </a:p>
          </p:txBody>
        </p:sp>
        <p:sp>
          <p:nvSpPr>
            <p:cNvPr id="16" name="TextBox 16"/>
            <p:cNvSpPr txBox="1"/>
            <p:nvPr/>
          </p:nvSpPr>
          <p:spPr>
            <a:xfrm>
              <a:off x="0" y="-38100"/>
              <a:ext cx="936690" cy="390727"/>
            </a:xfrm>
            <a:prstGeom prst="rect">
              <a:avLst/>
            </a:prstGeom>
          </p:spPr>
          <p:txBody>
            <a:bodyPr lIns="33867" tIns="33867" rIns="33867" bIns="33867" rtlCol="0" anchor="ctr"/>
            <a:lstStyle/>
            <a:p>
              <a:pPr algn="ctr">
                <a:lnSpc>
                  <a:spcPts val="1400"/>
                </a:lnSpc>
              </a:pPr>
              <a:endParaRPr sz="800"/>
            </a:p>
          </p:txBody>
        </p:sp>
      </p:grpSp>
      <p:grpSp>
        <p:nvGrpSpPr>
          <p:cNvPr id="17" name="Group 17"/>
          <p:cNvGrpSpPr/>
          <p:nvPr/>
        </p:nvGrpSpPr>
        <p:grpSpPr>
          <a:xfrm>
            <a:off x="419811" y="3662025"/>
            <a:ext cx="6224954" cy="2919741"/>
            <a:chOff x="0" y="0"/>
            <a:chExt cx="2447136" cy="1147744"/>
          </a:xfrm>
        </p:grpSpPr>
        <p:sp>
          <p:nvSpPr>
            <p:cNvPr id="18" name="Freeform 18"/>
            <p:cNvSpPr/>
            <p:nvPr/>
          </p:nvSpPr>
          <p:spPr>
            <a:xfrm>
              <a:off x="0" y="0"/>
              <a:ext cx="2447136" cy="1147744"/>
            </a:xfrm>
            <a:custGeom>
              <a:avLst/>
              <a:gdLst/>
              <a:ahLst/>
              <a:cxnLst/>
              <a:rect l="l" t="t" r="r" b="b"/>
              <a:pathLst>
                <a:path w="2447136" h="1147744">
                  <a:moveTo>
                    <a:pt x="2447136" y="20728"/>
                  </a:moveTo>
                  <a:lnTo>
                    <a:pt x="2447136" y="1127016"/>
                  </a:lnTo>
                  <a:cubicBezTo>
                    <a:pt x="2447136" y="1132513"/>
                    <a:pt x="2444952" y="1137786"/>
                    <a:pt x="2441065" y="1141673"/>
                  </a:cubicBezTo>
                  <a:cubicBezTo>
                    <a:pt x="2437177" y="1145560"/>
                    <a:pt x="2431905" y="1147744"/>
                    <a:pt x="2426408" y="1147744"/>
                  </a:cubicBezTo>
                  <a:lnTo>
                    <a:pt x="20728" y="1147744"/>
                  </a:lnTo>
                  <a:cubicBezTo>
                    <a:pt x="9280" y="1147744"/>
                    <a:pt x="0" y="1138464"/>
                    <a:pt x="0" y="1127016"/>
                  </a:cubicBezTo>
                  <a:lnTo>
                    <a:pt x="0" y="20728"/>
                  </a:lnTo>
                  <a:cubicBezTo>
                    <a:pt x="0" y="9280"/>
                    <a:pt x="9280" y="0"/>
                    <a:pt x="20728" y="0"/>
                  </a:cubicBezTo>
                  <a:lnTo>
                    <a:pt x="2426408" y="0"/>
                  </a:lnTo>
                  <a:cubicBezTo>
                    <a:pt x="2437856" y="0"/>
                    <a:pt x="2447136" y="9280"/>
                    <a:pt x="2447136" y="20728"/>
                  </a:cubicBezTo>
                  <a:close/>
                </a:path>
              </a:pathLst>
            </a:custGeom>
            <a:solidFill>
              <a:srgbClr val="FFFFFF"/>
            </a:solidFill>
            <a:ln w="38100" cap="rnd">
              <a:solidFill>
                <a:srgbClr val="1800AD"/>
              </a:solidFill>
              <a:prstDash val="solid"/>
              <a:round/>
            </a:ln>
          </p:spPr>
          <p:txBody>
            <a:bodyPr/>
            <a:lstStyle/>
            <a:p>
              <a:endParaRPr lang="en-US" sz="800"/>
            </a:p>
          </p:txBody>
        </p:sp>
        <p:sp>
          <p:nvSpPr>
            <p:cNvPr id="19" name="TextBox 19"/>
            <p:cNvSpPr txBox="1"/>
            <p:nvPr/>
          </p:nvSpPr>
          <p:spPr>
            <a:xfrm>
              <a:off x="0" y="-38100"/>
              <a:ext cx="2447136" cy="1185844"/>
            </a:xfrm>
            <a:prstGeom prst="rect">
              <a:avLst/>
            </a:prstGeom>
          </p:spPr>
          <p:txBody>
            <a:bodyPr lIns="33867" tIns="33867" rIns="33867" bIns="33867" rtlCol="0" anchor="ctr"/>
            <a:lstStyle/>
            <a:p>
              <a:pPr algn="ctr">
                <a:lnSpc>
                  <a:spcPts val="1400"/>
                </a:lnSpc>
              </a:pPr>
              <a:endParaRPr sz="800"/>
            </a:p>
          </p:txBody>
        </p:sp>
      </p:grpSp>
      <p:sp>
        <p:nvSpPr>
          <p:cNvPr id="20" name="Freeform 20"/>
          <p:cNvSpPr/>
          <p:nvPr/>
        </p:nvSpPr>
        <p:spPr>
          <a:xfrm>
            <a:off x="561079" y="4023251"/>
            <a:ext cx="2237638" cy="2351803"/>
          </a:xfrm>
          <a:custGeom>
            <a:avLst/>
            <a:gdLst/>
            <a:ahLst/>
            <a:cxnLst/>
            <a:rect l="l" t="t" r="r" b="b"/>
            <a:pathLst>
              <a:path w="3356457" h="3527705">
                <a:moveTo>
                  <a:pt x="0" y="0"/>
                </a:moveTo>
                <a:lnTo>
                  <a:pt x="3356457" y="0"/>
                </a:lnTo>
                <a:lnTo>
                  <a:pt x="3356457" y="3527704"/>
                </a:lnTo>
                <a:lnTo>
                  <a:pt x="0" y="3527704"/>
                </a:lnTo>
                <a:lnTo>
                  <a:pt x="0" y="0"/>
                </a:lnTo>
                <a:close/>
              </a:path>
            </a:pathLst>
          </a:custGeom>
          <a:blipFill>
            <a:blip r:embed="rId3"/>
            <a:stretch>
              <a:fillRect/>
            </a:stretch>
          </a:blipFill>
        </p:spPr>
        <p:txBody>
          <a:bodyPr/>
          <a:lstStyle/>
          <a:p>
            <a:endParaRPr lang="en-US" sz="800"/>
          </a:p>
        </p:txBody>
      </p:sp>
      <p:sp>
        <p:nvSpPr>
          <p:cNvPr id="21" name="Freeform 21"/>
          <p:cNvSpPr/>
          <p:nvPr/>
        </p:nvSpPr>
        <p:spPr>
          <a:xfrm>
            <a:off x="2944605" y="4023251"/>
            <a:ext cx="3533900" cy="2373036"/>
          </a:xfrm>
          <a:custGeom>
            <a:avLst/>
            <a:gdLst/>
            <a:ahLst/>
            <a:cxnLst/>
            <a:rect l="l" t="t" r="r" b="b"/>
            <a:pathLst>
              <a:path w="5300850" h="3559554">
                <a:moveTo>
                  <a:pt x="0" y="0"/>
                </a:moveTo>
                <a:lnTo>
                  <a:pt x="5300850" y="0"/>
                </a:lnTo>
                <a:lnTo>
                  <a:pt x="5300850" y="3559553"/>
                </a:lnTo>
                <a:lnTo>
                  <a:pt x="0" y="3559553"/>
                </a:lnTo>
                <a:lnTo>
                  <a:pt x="0" y="0"/>
                </a:lnTo>
                <a:close/>
              </a:path>
            </a:pathLst>
          </a:custGeom>
          <a:blipFill>
            <a:blip r:embed="rId4"/>
            <a:stretch>
              <a:fillRect l="-40602" r="-9686"/>
            </a:stretch>
          </a:blipFill>
        </p:spPr>
        <p:txBody>
          <a:bodyPr/>
          <a:lstStyle/>
          <a:p>
            <a:endParaRPr lang="en-US" sz="800"/>
          </a:p>
        </p:txBody>
      </p:sp>
      <p:grpSp>
        <p:nvGrpSpPr>
          <p:cNvPr id="22" name="Group 22"/>
          <p:cNvGrpSpPr/>
          <p:nvPr/>
        </p:nvGrpSpPr>
        <p:grpSpPr>
          <a:xfrm>
            <a:off x="3237211" y="969236"/>
            <a:ext cx="2382725" cy="897003"/>
            <a:chOff x="0" y="0"/>
            <a:chExt cx="936690" cy="352627"/>
          </a:xfrm>
        </p:grpSpPr>
        <p:sp>
          <p:nvSpPr>
            <p:cNvPr id="23" name="Freeform 23"/>
            <p:cNvSpPr/>
            <p:nvPr/>
          </p:nvSpPr>
          <p:spPr>
            <a:xfrm>
              <a:off x="0" y="0"/>
              <a:ext cx="936690" cy="352627"/>
            </a:xfrm>
            <a:custGeom>
              <a:avLst/>
              <a:gdLst/>
              <a:ahLst/>
              <a:cxnLst/>
              <a:rect l="l" t="t" r="r" b="b"/>
              <a:pathLst>
                <a:path w="936690" h="352627">
                  <a:moveTo>
                    <a:pt x="54153" y="0"/>
                  </a:moveTo>
                  <a:lnTo>
                    <a:pt x="882537" y="0"/>
                  </a:lnTo>
                  <a:cubicBezTo>
                    <a:pt x="896899" y="0"/>
                    <a:pt x="910673" y="5705"/>
                    <a:pt x="920829" y="15861"/>
                  </a:cubicBezTo>
                  <a:cubicBezTo>
                    <a:pt x="930984" y="26017"/>
                    <a:pt x="936690" y="39791"/>
                    <a:pt x="936690" y="54153"/>
                  </a:cubicBezTo>
                  <a:lnTo>
                    <a:pt x="936690" y="298474"/>
                  </a:lnTo>
                  <a:cubicBezTo>
                    <a:pt x="936690" y="312837"/>
                    <a:pt x="930984" y="326611"/>
                    <a:pt x="920829" y="336766"/>
                  </a:cubicBezTo>
                  <a:cubicBezTo>
                    <a:pt x="910673" y="346922"/>
                    <a:pt x="896899" y="352627"/>
                    <a:pt x="882537" y="352627"/>
                  </a:cubicBezTo>
                  <a:lnTo>
                    <a:pt x="54153" y="352627"/>
                  </a:lnTo>
                  <a:cubicBezTo>
                    <a:pt x="39791" y="352627"/>
                    <a:pt x="26017" y="346922"/>
                    <a:pt x="15861" y="336766"/>
                  </a:cubicBezTo>
                  <a:cubicBezTo>
                    <a:pt x="5705" y="326611"/>
                    <a:pt x="0" y="312837"/>
                    <a:pt x="0" y="298474"/>
                  </a:cubicBezTo>
                  <a:lnTo>
                    <a:pt x="0" y="54153"/>
                  </a:lnTo>
                  <a:cubicBezTo>
                    <a:pt x="0" y="39791"/>
                    <a:pt x="5705" y="26017"/>
                    <a:pt x="15861" y="15861"/>
                  </a:cubicBezTo>
                  <a:cubicBezTo>
                    <a:pt x="26017" y="5705"/>
                    <a:pt x="39791" y="0"/>
                    <a:pt x="54153" y="0"/>
                  </a:cubicBezTo>
                  <a:close/>
                </a:path>
              </a:pathLst>
            </a:custGeom>
            <a:solidFill>
              <a:srgbClr val="1800AD"/>
            </a:solidFill>
          </p:spPr>
          <p:txBody>
            <a:bodyPr/>
            <a:lstStyle/>
            <a:p>
              <a:endParaRPr lang="en-US" sz="800"/>
            </a:p>
          </p:txBody>
        </p:sp>
        <p:sp>
          <p:nvSpPr>
            <p:cNvPr id="24" name="TextBox 24"/>
            <p:cNvSpPr txBox="1"/>
            <p:nvPr/>
          </p:nvSpPr>
          <p:spPr>
            <a:xfrm>
              <a:off x="0" y="-38100"/>
              <a:ext cx="936690" cy="390727"/>
            </a:xfrm>
            <a:prstGeom prst="rect">
              <a:avLst/>
            </a:prstGeom>
          </p:spPr>
          <p:txBody>
            <a:bodyPr lIns="33867" tIns="33867" rIns="33867" bIns="33867" rtlCol="0" anchor="ctr"/>
            <a:lstStyle/>
            <a:p>
              <a:pPr algn="ctr">
                <a:lnSpc>
                  <a:spcPts val="1400"/>
                </a:lnSpc>
              </a:pPr>
              <a:endParaRPr sz="800"/>
            </a:p>
          </p:txBody>
        </p:sp>
      </p:grpSp>
      <p:grpSp>
        <p:nvGrpSpPr>
          <p:cNvPr id="25" name="Group 25"/>
          <p:cNvGrpSpPr/>
          <p:nvPr/>
        </p:nvGrpSpPr>
        <p:grpSpPr>
          <a:xfrm>
            <a:off x="3223343" y="1204094"/>
            <a:ext cx="3430972" cy="2127267"/>
            <a:chOff x="0" y="0"/>
            <a:chExt cx="1355446" cy="840361"/>
          </a:xfrm>
        </p:grpSpPr>
        <p:sp>
          <p:nvSpPr>
            <p:cNvPr id="26" name="Freeform 26"/>
            <p:cNvSpPr/>
            <p:nvPr/>
          </p:nvSpPr>
          <p:spPr>
            <a:xfrm>
              <a:off x="0" y="0"/>
              <a:ext cx="1355446" cy="840361"/>
            </a:xfrm>
            <a:custGeom>
              <a:avLst/>
              <a:gdLst/>
              <a:ahLst/>
              <a:cxnLst/>
              <a:rect l="l" t="t" r="r" b="b"/>
              <a:pathLst>
                <a:path w="1355446" h="840361">
                  <a:moveTo>
                    <a:pt x="1355446" y="37608"/>
                  </a:moveTo>
                  <a:lnTo>
                    <a:pt x="1355446" y="802753"/>
                  </a:lnTo>
                  <a:cubicBezTo>
                    <a:pt x="1355446" y="823523"/>
                    <a:pt x="1338608" y="840361"/>
                    <a:pt x="1317838" y="840361"/>
                  </a:cubicBezTo>
                  <a:lnTo>
                    <a:pt x="37608" y="840361"/>
                  </a:lnTo>
                  <a:cubicBezTo>
                    <a:pt x="16838" y="840361"/>
                    <a:pt x="0" y="823523"/>
                    <a:pt x="0" y="802753"/>
                  </a:cubicBezTo>
                  <a:lnTo>
                    <a:pt x="0" y="37608"/>
                  </a:lnTo>
                  <a:cubicBezTo>
                    <a:pt x="0" y="16838"/>
                    <a:pt x="16838" y="0"/>
                    <a:pt x="37608" y="0"/>
                  </a:cubicBezTo>
                  <a:lnTo>
                    <a:pt x="1317838" y="0"/>
                  </a:lnTo>
                  <a:cubicBezTo>
                    <a:pt x="1338608" y="0"/>
                    <a:pt x="1355446" y="16838"/>
                    <a:pt x="1355446" y="37608"/>
                  </a:cubicBezTo>
                  <a:close/>
                </a:path>
              </a:pathLst>
            </a:custGeom>
            <a:solidFill>
              <a:srgbClr val="FFFFFF"/>
            </a:solidFill>
            <a:ln w="38100" cap="rnd">
              <a:solidFill>
                <a:srgbClr val="1800AD"/>
              </a:solidFill>
              <a:prstDash val="solid"/>
              <a:round/>
            </a:ln>
          </p:spPr>
          <p:txBody>
            <a:bodyPr/>
            <a:lstStyle/>
            <a:p>
              <a:endParaRPr lang="en-US" sz="800"/>
            </a:p>
          </p:txBody>
        </p:sp>
        <p:sp>
          <p:nvSpPr>
            <p:cNvPr id="27" name="TextBox 27"/>
            <p:cNvSpPr txBox="1"/>
            <p:nvPr/>
          </p:nvSpPr>
          <p:spPr>
            <a:xfrm>
              <a:off x="0" y="-38100"/>
              <a:ext cx="1355446" cy="878461"/>
            </a:xfrm>
            <a:prstGeom prst="rect">
              <a:avLst/>
            </a:prstGeom>
          </p:spPr>
          <p:txBody>
            <a:bodyPr lIns="33867" tIns="33867" rIns="33867" bIns="33867" rtlCol="0" anchor="ctr"/>
            <a:lstStyle/>
            <a:p>
              <a:pPr algn="ctr">
                <a:lnSpc>
                  <a:spcPts val="1400"/>
                </a:lnSpc>
              </a:pPr>
              <a:endParaRPr sz="800"/>
            </a:p>
          </p:txBody>
        </p:sp>
      </p:grpSp>
      <p:sp>
        <p:nvSpPr>
          <p:cNvPr id="28" name="Freeform 28"/>
          <p:cNvSpPr/>
          <p:nvPr/>
        </p:nvSpPr>
        <p:spPr>
          <a:xfrm>
            <a:off x="2970131" y="5980355"/>
            <a:ext cx="1189291" cy="399804"/>
          </a:xfrm>
          <a:custGeom>
            <a:avLst/>
            <a:gdLst/>
            <a:ahLst/>
            <a:cxnLst/>
            <a:rect l="l" t="t" r="r" b="b"/>
            <a:pathLst>
              <a:path w="1783937" h="599706">
                <a:moveTo>
                  <a:pt x="0" y="0"/>
                </a:moveTo>
                <a:lnTo>
                  <a:pt x="1783937" y="0"/>
                </a:lnTo>
                <a:lnTo>
                  <a:pt x="1783937" y="599706"/>
                </a:lnTo>
                <a:lnTo>
                  <a:pt x="0" y="599706"/>
                </a:lnTo>
                <a:lnTo>
                  <a:pt x="0" y="0"/>
                </a:lnTo>
                <a:close/>
              </a:path>
            </a:pathLst>
          </a:custGeom>
          <a:blipFill>
            <a:blip r:embed="rId5"/>
            <a:stretch>
              <a:fillRect/>
            </a:stretch>
          </a:blipFill>
        </p:spPr>
        <p:txBody>
          <a:bodyPr/>
          <a:lstStyle/>
          <a:p>
            <a:endParaRPr lang="en-US" sz="800"/>
          </a:p>
        </p:txBody>
      </p:sp>
      <p:sp>
        <p:nvSpPr>
          <p:cNvPr id="29" name="AutoShape 29"/>
          <p:cNvSpPr/>
          <p:nvPr/>
        </p:nvSpPr>
        <p:spPr>
          <a:xfrm flipV="1">
            <a:off x="4759978" y="1381706"/>
            <a:ext cx="325889" cy="0"/>
          </a:xfrm>
          <a:prstGeom prst="line">
            <a:avLst/>
          </a:prstGeom>
          <a:ln w="19050" cap="flat">
            <a:solidFill>
              <a:srgbClr val="000000"/>
            </a:solidFill>
            <a:prstDash val="solid"/>
            <a:headEnd type="none" w="sm" len="sm"/>
            <a:tailEnd type="arrow" w="med" len="sm"/>
          </a:ln>
        </p:spPr>
        <p:txBody>
          <a:bodyPr/>
          <a:lstStyle/>
          <a:p>
            <a:endParaRPr lang="en-US" sz="800"/>
          </a:p>
        </p:txBody>
      </p:sp>
      <p:sp>
        <p:nvSpPr>
          <p:cNvPr id="30" name="TextBox 30"/>
          <p:cNvSpPr txBox="1"/>
          <p:nvPr/>
        </p:nvSpPr>
        <p:spPr>
          <a:xfrm>
            <a:off x="5168899" y="1302940"/>
            <a:ext cx="2584887" cy="142988"/>
          </a:xfrm>
          <a:prstGeom prst="rect">
            <a:avLst/>
          </a:prstGeom>
        </p:spPr>
        <p:txBody>
          <a:bodyPr lIns="0" tIns="0" rIns="0" bIns="0" rtlCol="0" anchor="t">
            <a:spAutoFit/>
          </a:bodyPr>
          <a:lstStyle/>
          <a:p>
            <a:pPr marL="94026" lvl="1">
              <a:lnSpc>
                <a:spcPts val="1219"/>
              </a:lnSpc>
            </a:pPr>
            <a:r>
              <a:rPr lang="en-US" sz="871" i="1" dirty="0">
                <a:solidFill>
                  <a:srgbClr val="000000"/>
                </a:solidFill>
                <a:latin typeface="Montserrat Italics"/>
                <a:ea typeface="Montserrat Italics"/>
                <a:cs typeface="Montserrat Italics"/>
                <a:sym typeface="Montserrat Italics"/>
              </a:rPr>
              <a:t>2. GIS database</a:t>
            </a:r>
          </a:p>
        </p:txBody>
      </p:sp>
      <p:sp>
        <p:nvSpPr>
          <p:cNvPr id="31" name="AutoShape 31"/>
          <p:cNvSpPr/>
          <p:nvPr/>
        </p:nvSpPr>
        <p:spPr>
          <a:xfrm>
            <a:off x="5536273" y="1968341"/>
            <a:ext cx="0" cy="273940"/>
          </a:xfrm>
          <a:prstGeom prst="line">
            <a:avLst/>
          </a:prstGeom>
          <a:ln w="19050" cap="flat">
            <a:solidFill>
              <a:srgbClr val="000000"/>
            </a:solidFill>
            <a:prstDash val="solid"/>
            <a:headEnd type="none" w="sm" len="sm"/>
            <a:tailEnd type="arrow" w="med" len="sm"/>
          </a:ln>
        </p:spPr>
        <p:txBody>
          <a:bodyPr/>
          <a:lstStyle/>
          <a:p>
            <a:endParaRPr lang="en-US" sz="800"/>
          </a:p>
        </p:txBody>
      </p:sp>
      <p:sp>
        <p:nvSpPr>
          <p:cNvPr id="32" name="TextBox 32"/>
          <p:cNvSpPr txBox="1"/>
          <p:nvPr/>
        </p:nvSpPr>
        <p:spPr>
          <a:xfrm>
            <a:off x="5168899" y="2374542"/>
            <a:ext cx="2584887" cy="142988"/>
          </a:xfrm>
          <a:prstGeom prst="rect">
            <a:avLst/>
          </a:prstGeom>
        </p:spPr>
        <p:txBody>
          <a:bodyPr lIns="0" tIns="0" rIns="0" bIns="0" rtlCol="0" anchor="t">
            <a:spAutoFit/>
          </a:bodyPr>
          <a:lstStyle/>
          <a:p>
            <a:pPr marL="94026" lvl="1">
              <a:lnSpc>
                <a:spcPts val="1219"/>
              </a:lnSpc>
            </a:pPr>
            <a:r>
              <a:rPr lang="en-US" sz="871" i="1" dirty="0">
                <a:solidFill>
                  <a:srgbClr val="000000"/>
                </a:solidFill>
                <a:latin typeface="Montserrat Italics"/>
                <a:ea typeface="Montserrat Italics"/>
                <a:cs typeface="Montserrat Italics"/>
                <a:sym typeface="Montserrat Italics"/>
              </a:rPr>
              <a:t>3. Sentinel-2 screening</a:t>
            </a:r>
          </a:p>
        </p:txBody>
      </p:sp>
      <p:sp>
        <p:nvSpPr>
          <p:cNvPr id="33" name="AutoShape 33"/>
          <p:cNvSpPr/>
          <p:nvPr/>
        </p:nvSpPr>
        <p:spPr>
          <a:xfrm flipH="1">
            <a:off x="4779776" y="2448189"/>
            <a:ext cx="306091" cy="0"/>
          </a:xfrm>
          <a:prstGeom prst="line">
            <a:avLst/>
          </a:prstGeom>
          <a:ln w="19050" cap="flat">
            <a:solidFill>
              <a:srgbClr val="000000"/>
            </a:solidFill>
            <a:prstDash val="solid"/>
            <a:headEnd type="none" w="sm" len="sm"/>
            <a:tailEnd type="arrow" w="med" len="sm"/>
          </a:ln>
        </p:spPr>
        <p:txBody>
          <a:bodyPr/>
          <a:lstStyle/>
          <a:p>
            <a:endParaRPr lang="en-US" sz="800"/>
          </a:p>
        </p:txBody>
      </p:sp>
      <p:grpSp>
        <p:nvGrpSpPr>
          <p:cNvPr id="34" name="Group 34"/>
          <p:cNvGrpSpPr/>
          <p:nvPr/>
        </p:nvGrpSpPr>
        <p:grpSpPr>
          <a:xfrm>
            <a:off x="7119091" y="969236"/>
            <a:ext cx="3743465" cy="897003"/>
            <a:chOff x="0" y="0"/>
            <a:chExt cx="1471620" cy="352627"/>
          </a:xfrm>
        </p:grpSpPr>
        <p:sp>
          <p:nvSpPr>
            <p:cNvPr id="35" name="Freeform 35"/>
            <p:cNvSpPr/>
            <p:nvPr/>
          </p:nvSpPr>
          <p:spPr>
            <a:xfrm>
              <a:off x="0" y="0"/>
              <a:ext cx="1471620" cy="352627"/>
            </a:xfrm>
            <a:custGeom>
              <a:avLst/>
              <a:gdLst/>
              <a:ahLst/>
              <a:cxnLst/>
              <a:rect l="l" t="t" r="r" b="b"/>
              <a:pathLst>
                <a:path w="1471620" h="352627">
                  <a:moveTo>
                    <a:pt x="34469" y="0"/>
                  </a:moveTo>
                  <a:lnTo>
                    <a:pt x="1437152" y="0"/>
                  </a:lnTo>
                  <a:cubicBezTo>
                    <a:pt x="1446293" y="0"/>
                    <a:pt x="1455060" y="3632"/>
                    <a:pt x="1461525" y="10096"/>
                  </a:cubicBezTo>
                  <a:cubicBezTo>
                    <a:pt x="1467989" y="16560"/>
                    <a:pt x="1471620" y="25327"/>
                    <a:pt x="1471620" y="34469"/>
                  </a:cubicBezTo>
                  <a:lnTo>
                    <a:pt x="1471620" y="318159"/>
                  </a:lnTo>
                  <a:cubicBezTo>
                    <a:pt x="1471620" y="327300"/>
                    <a:pt x="1467989" y="336068"/>
                    <a:pt x="1461525" y="342532"/>
                  </a:cubicBezTo>
                  <a:cubicBezTo>
                    <a:pt x="1455060" y="348996"/>
                    <a:pt x="1446293" y="352627"/>
                    <a:pt x="1437152" y="352627"/>
                  </a:cubicBezTo>
                  <a:lnTo>
                    <a:pt x="34469" y="352627"/>
                  </a:lnTo>
                  <a:cubicBezTo>
                    <a:pt x="25327" y="352627"/>
                    <a:pt x="16560" y="348996"/>
                    <a:pt x="10096" y="342532"/>
                  </a:cubicBezTo>
                  <a:cubicBezTo>
                    <a:pt x="3632" y="336068"/>
                    <a:pt x="0" y="327300"/>
                    <a:pt x="0" y="318159"/>
                  </a:cubicBezTo>
                  <a:lnTo>
                    <a:pt x="0" y="34469"/>
                  </a:lnTo>
                  <a:cubicBezTo>
                    <a:pt x="0" y="25327"/>
                    <a:pt x="3632" y="16560"/>
                    <a:pt x="10096" y="10096"/>
                  </a:cubicBezTo>
                  <a:cubicBezTo>
                    <a:pt x="16560" y="3632"/>
                    <a:pt x="25327" y="0"/>
                    <a:pt x="34469" y="0"/>
                  </a:cubicBezTo>
                  <a:close/>
                </a:path>
              </a:pathLst>
            </a:custGeom>
            <a:solidFill>
              <a:srgbClr val="1800AD"/>
            </a:solidFill>
          </p:spPr>
          <p:txBody>
            <a:bodyPr/>
            <a:lstStyle/>
            <a:p>
              <a:endParaRPr lang="en-US" sz="800"/>
            </a:p>
          </p:txBody>
        </p:sp>
        <p:sp>
          <p:nvSpPr>
            <p:cNvPr id="36" name="TextBox 36"/>
            <p:cNvSpPr txBox="1"/>
            <p:nvPr/>
          </p:nvSpPr>
          <p:spPr>
            <a:xfrm>
              <a:off x="0" y="-38100"/>
              <a:ext cx="1471620" cy="390727"/>
            </a:xfrm>
            <a:prstGeom prst="rect">
              <a:avLst/>
            </a:prstGeom>
          </p:spPr>
          <p:txBody>
            <a:bodyPr lIns="33867" tIns="33867" rIns="33867" bIns="33867" rtlCol="0" anchor="ctr"/>
            <a:lstStyle/>
            <a:p>
              <a:pPr algn="ctr">
                <a:lnSpc>
                  <a:spcPts val="1400"/>
                </a:lnSpc>
              </a:pPr>
              <a:endParaRPr sz="800"/>
            </a:p>
          </p:txBody>
        </p:sp>
      </p:grpSp>
      <p:grpSp>
        <p:nvGrpSpPr>
          <p:cNvPr id="37" name="Group 37"/>
          <p:cNvGrpSpPr/>
          <p:nvPr/>
        </p:nvGrpSpPr>
        <p:grpSpPr>
          <a:xfrm>
            <a:off x="7119091" y="1205256"/>
            <a:ext cx="4770477" cy="2137790"/>
            <a:chOff x="0" y="0"/>
            <a:chExt cx="1875356" cy="840361"/>
          </a:xfrm>
        </p:grpSpPr>
        <p:sp>
          <p:nvSpPr>
            <p:cNvPr id="38" name="Freeform 38"/>
            <p:cNvSpPr/>
            <p:nvPr/>
          </p:nvSpPr>
          <p:spPr>
            <a:xfrm>
              <a:off x="0" y="0"/>
              <a:ext cx="1875356" cy="840361"/>
            </a:xfrm>
            <a:custGeom>
              <a:avLst/>
              <a:gdLst/>
              <a:ahLst/>
              <a:cxnLst/>
              <a:rect l="l" t="t" r="r" b="b"/>
              <a:pathLst>
                <a:path w="1875356" h="840361">
                  <a:moveTo>
                    <a:pt x="1875356" y="27048"/>
                  </a:moveTo>
                  <a:lnTo>
                    <a:pt x="1875356" y="813313"/>
                  </a:lnTo>
                  <a:cubicBezTo>
                    <a:pt x="1875356" y="820486"/>
                    <a:pt x="1872507" y="827366"/>
                    <a:pt x="1867434" y="832439"/>
                  </a:cubicBezTo>
                  <a:cubicBezTo>
                    <a:pt x="1862362" y="837511"/>
                    <a:pt x="1855482" y="840361"/>
                    <a:pt x="1848308" y="840361"/>
                  </a:cubicBezTo>
                  <a:lnTo>
                    <a:pt x="27048" y="840361"/>
                  </a:lnTo>
                  <a:cubicBezTo>
                    <a:pt x="12110" y="840361"/>
                    <a:pt x="0" y="828251"/>
                    <a:pt x="0" y="813313"/>
                  </a:cubicBezTo>
                  <a:lnTo>
                    <a:pt x="0" y="27048"/>
                  </a:lnTo>
                  <a:cubicBezTo>
                    <a:pt x="0" y="19874"/>
                    <a:pt x="2850" y="12995"/>
                    <a:pt x="7922" y="7922"/>
                  </a:cubicBezTo>
                  <a:cubicBezTo>
                    <a:pt x="12995" y="2850"/>
                    <a:pt x="19874" y="0"/>
                    <a:pt x="27048" y="0"/>
                  </a:cubicBezTo>
                  <a:lnTo>
                    <a:pt x="1848308" y="0"/>
                  </a:lnTo>
                  <a:cubicBezTo>
                    <a:pt x="1855482" y="0"/>
                    <a:pt x="1862362" y="2850"/>
                    <a:pt x="1867434" y="7922"/>
                  </a:cubicBezTo>
                  <a:cubicBezTo>
                    <a:pt x="1872507" y="12995"/>
                    <a:pt x="1875356" y="19874"/>
                    <a:pt x="1875356" y="27048"/>
                  </a:cubicBezTo>
                  <a:close/>
                </a:path>
              </a:pathLst>
            </a:custGeom>
            <a:solidFill>
              <a:srgbClr val="FFFFFF"/>
            </a:solidFill>
            <a:ln w="38100" cap="rnd">
              <a:solidFill>
                <a:srgbClr val="1800AD"/>
              </a:solidFill>
              <a:prstDash val="solid"/>
              <a:round/>
            </a:ln>
          </p:spPr>
          <p:txBody>
            <a:bodyPr/>
            <a:lstStyle/>
            <a:p>
              <a:endParaRPr lang="en-US" sz="800"/>
            </a:p>
          </p:txBody>
        </p:sp>
        <p:sp>
          <p:nvSpPr>
            <p:cNvPr id="39" name="TextBox 39"/>
            <p:cNvSpPr txBox="1"/>
            <p:nvPr/>
          </p:nvSpPr>
          <p:spPr>
            <a:xfrm>
              <a:off x="0" y="-38100"/>
              <a:ext cx="1875356" cy="878461"/>
            </a:xfrm>
            <a:prstGeom prst="rect">
              <a:avLst/>
            </a:prstGeom>
          </p:spPr>
          <p:txBody>
            <a:bodyPr lIns="33867" tIns="33867" rIns="33867" bIns="33867" rtlCol="0" anchor="ctr"/>
            <a:lstStyle/>
            <a:p>
              <a:pPr algn="ctr">
                <a:lnSpc>
                  <a:spcPts val="1400"/>
                </a:lnSpc>
              </a:pPr>
              <a:endParaRPr sz="800"/>
            </a:p>
          </p:txBody>
        </p:sp>
      </p:grpSp>
      <p:sp>
        <p:nvSpPr>
          <p:cNvPr id="40" name="Freeform 40"/>
          <p:cNvSpPr/>
          <p:nvPr/>
        </p:nvSpPr>
        <p:spPr>
          <a:xfrm>
            <a:off x="7218997" y="1282334"/>
            <a:ext cx="1816265" cy="1983634"/>
          </a:xfrm>
          <a:custGeom>
            <a:avLst/>
            <a:gdLst/>
            <a:ahLst/>
            <a:cxnLst/>
            <a:rect l="l" t="t" r="r" b="b"/>
            <a:pathLst>
              <a:path w="2724397" h="2975451">
                <a:moveTo>
                  <a:pt x="0" y="0"/>
                </a:moveTo>
                <a:lnTo>
                  <a:pt x="2724398" y="0"/>
                </a:lnTo>
                <a:lnTo>
                  <a:pt x="2724398" y="2975451"/>
                </a:lnTo>
                <a:lnTo>
                  <a:pt x="0" y="2975451"/>
                </a:lnTo>
                <a:lnTo>
                  <a:pt x="0" y="0"/>
                </a:lnTo>
                <a:close/>
              </a:path>
            </a:pathLst>
          </a:custGeom>
          <a:blipFill>
            <a:blip r:embed="rId6"/>
            <a:stretch>
              <a:fillRect/>
            </a:stretch>
          </a:blipFill>
        </p:spPr>
        <p:txBody>
          <a:bodyPr/>
          <a:lstStyle/>
          <a:p>
            <a:endParaRPr lang="en-US" sz="800"/>
          </a:p>
        </p:txBody>
      </p:sp>
      <p:sp>
        <p:nvSpPr>
          <p:cNvPr id="41" name="Freeform 41"/>
          <p:cNvSpPr/>
          <p:nvPr/>
        </p:nvSpPr>
        <p:spPr>
          <a:xfrm>
            <a:off x="9118220" y="1276082"/>
            <a:ext cx="1582644" cy="2002818"/>
          </a:xfrm>
          <a:custGeom>
            <a:avLst/>
            <a:gdLst/>
            <a:ahLst/>
            <a:cxnLst/>
            <a:rect l="l" t="t" r="r" b="b"/>
            <a:pathLst>
              <a:path w="2373966" h="2994849">
                <a:moveTo>
                  <a:pt x="0" y="0"/>
                </a:moveTo>
                <a:lnTo>
                  <a:pt x="2373966" y="0"/>
                </a:lnTo>
                <a:lnTo>
                  <a:pt x="2373966" y="2994849"/>
                </a:lnTo>
                <a:lnTo>
                  <a:pt x="0" y="2994849"/>
                </a:lnTo>
                <a:lnTo>
                  <a:pt x="0" y="0"/>
                </a:lnTo>
                <a:close/>
              </a:path>
            </a:pathLst>
          </a:custGeom>
          <a:blipFill>
            <a:blip r:embed="rId7"/>
            <a:stretch>
              <a:fillRect t="-11968"/>
            </a:stretch>
          </a:blipFill>
        </p:spPr>
        <p:txBody>
          <a:bodyPr/>
          <a:lstStyle/>
          <a:p>
            <a:endParaRPr lang="en-US" sz="800" dirty="0"/>
          </a:p>
        </p:txBody>
      </p:sp>
      <p:grpSp>
        <p:nvGrpSpPr>
          <p:cNvPr id="42" name="Group 42"/>
          <p:cNvGrpSpPr/>
          <p:nvPr/>
        </p:nvGrpSpPr>
        <p:grpSpPr>
          <a:xfrm>
            <a:off x="7119091" y="3426005"/>
            <a:ext cx="3743465" cy="897003"/>
            <a:chOff x="0" y="0"/>
            <a:chExt cx="1471620" cy="352627"/>
          </a:xfrm>
        </p:grpSpPr>
        <p:sp>
          <p:nvSpPr>
            <p:cNvPr id="43" name="Freeform 43"/>
            <p:cNvSpPr/>
            <p:nvPr/>
          </p:nvSpPr>
          <p:spPr>
            <a:xfrm>
              <a:off x="0" y="0"/>
              <a:ext cx="1471620" cy="352627"/>
            </a:xfrm>
            <a:custGeom>
              <a:avLst/>
              <a:gdLst/>
              <a:ahLst/>
              <a:cxnLst/>
              <a:rect l="l" t="t" r="r" b="b"/>
              <a:pathLst>
                <a:path w="1471620" h="352627">
                  <a:moveTo>
                    <a:pt x="34469" y="0"/>
                  </a:moveTo>
                  <a:lnTo>
                    <a:pt x="1437152" y="0"/>
                  </a:lnTo>
                  <a:cubicBezTo>
                    <a:pt x="1446293" y="0"/>
                    <a:pt x="1455060" y="3632"/>
                    <a:pt x="1461525" y="10096"/>
                  </a:cubicBezTo>
                  <a:cubicBezTo>
                    <a:pt x="1467989" y="16560"/>
                    <a:pt x="1471620" y="25327"/>
                    <a:pt x="1471620" y="34469"/>
                  </a:cubicBezTo>
                  <a:lnTo>
                    <a:pt x="1471620" y="318159"/>
                  </a:lnTo>
                  <a:cubicBezTo>
                    <a:pt x="1471620" y="327300"/>
                    <a:pt x="1467989" y="336068"/>
                    <a:pt x="1461525" y="342532"/>
                  </a:cubicBezTo>
                  <a:cubicBezTo>
                    <a:pt x="1455060" y="348996"/>
                    <a:pt x="1446293" y="352627"/>
                    <a:pt x="1437152" y="352627"/>
                  </a:cubicBezTo>
                  <a:lnTo>
                    <a:pt x="34469" y="352627"/>
                  </a:lnTo>
                  <a:cubicBezTo>
                    <a:pt x="25327" y="352627"/>
                    <a:pt x="16560" y="348996"/>
                    <a:pt x="10096" y="342532"/>
                  </a:cubicBezTo>
                  <a:cubicBezTo>
                    <a:pt x="3632" y="336068"/>
                    <a:pt x="0" y="327300"/>
                    <a:pt x="0" y="318159"/>
                  </a:cubicBezTo>
                  <a:lnTo>
                    <a:pt x="0" y="34469"/>
                  </a:lnTo>
                  <a:cubicBezTo>
                    <a:pt x="0" y="25327"/>
                    <a:pt x="3632" y="16560"/>
                    <a:pt x="10096" y="10096"/>
                  </a:cubicBezTo>
                  <a:cubicBezTo>
                    <a:pt x="16560" y="3632"/>
                    <a:pt x="25327" y="0"/>
                    <a:pt x="34469" y="0"/>
                  </a:cubicBezTo>
                  <a:close/>
                </a:path>
              </a:pathLst>
            </a:custGeom>
            <a:solidFill>
              <a:srgbClr val="1800AD"/>
            </a:solidFill>
          </p:spPr>
          <p:txBody>
            <a:bodyPr/>
            <a:lstStyle/>
            <a:p>
              <a:endParaRPr lang="en-US" sz="800"/>
            </a:p>
          </p:txBody>
        </p:sp>
        <p:sp>
          <p:nvSpPr>
            <p:cNvPr id="44" name="TextBox 44"/>
            <p:cNvSpPr txBox="1"/>
            <p:nvPr/>
          </p:nvSpPr>
          <p:spPr>
            <a:xfrm>
              <a:off x="0" y="-38100"/>
              <a:ext cx="1471620" cy="390727"/>
            </a:xfrm>
            <a:prstGeom prst="rect">
              <a:avLst/>
            </a:prstGeom>
          </p:spPr>
          <p:txBody>
            <a:bodyPr lIns="33867" tIns="33867" rIns="33867" bIns="33867" rtlCol="0" anchor="ctr"/>
            <a:lstStyle/>
            <a:p>
              <a:pPr algn="ctr">
                <a:lnSpc>
                  <a:spcPts val="1400"/>
                </a:lnSpc>
              </a:pPr>
              <a:endParaRPr sz="800"/>
            </a:p>
          </p:txBody>
        </p:sp>
      </p:grpSp>
      <p:grpSp>
        <p:nvGrpSpPr>
          <p:cNvPr id="45" name="Group 45"/>
          <p:cNvGrpSpPr/>
          <p:nvPr/>
        </p:nvGrpSpPr>
        <p:grpSpPr>
          <a:xfrm>
            <a:off x="7119091" y="3662025"/>
            <a:ext cx="4770477" cy="1870662"/>
            <a:chOff x="0" y="0"/>
            <a:chExt cx="1875356" cy="735353"/>
          </a:xfrm>
        </p:grpSpPr>
        <p:sp>
          <p:nvSpPr>
            <p:cNvPr id="46" name="Freeform 46"/>
            <p:cNvSpPr/>
            <p:nvPr/>
          </p:nvSpPr>
          <p:spPr>
            <a:xfrm>
              <a:off x="0" y="0"/>
              <a:ext cx="1875356" cy="735353"/>
            </a:xfrm>
            <a:custGeom>
              <a:avLst/>
              <a:gdLst/>
              <a:ahLst/>
              <a:cxnLst/>
              <a:rect l="l" t="t" r="r" b="b"/>
              <a:pathLst>
                <a:path w="1875356" h="735353">
                  <a:moveTo>
                    <a:pt x="1875356" y="27048"/>
                  </a:moveTo>
                  <a:lnTo>
                    <a:pt x="1875356" y="708305"/>
                  </a:lnTo>
                  <a:cubicBezTo>
                    <a:pt x="1875356" y="723244"/>
                    <a:pt x="1863247" y="735353"/>
                    <a:pt x="1848308" y="735353"/>
                  </a:cubicBezTo>
                  <a:lnTo>
                    <a:pt x="27048" y="735353"/>
                  </a:lnTo>
                  <a:cubicBezTo>
                    <a:pt x="19874" y="735353"/>
                    <a:pt x="12995" y="732504"/>
                    <a:pt x="7922" y="727431"/>
                  </a:cubicBezTo>
                  <a:cubicBezTo>
                    <a:pt x="2850" y="722359"/>
                    <a:pt x="0" y="715479"/>
                    <a:pt x="0" y="708305"/>
                  </a:cubicBezTo>
                  <a:lnTo>
                    <a:pt x="0" y="27048"/>
                  </a:lnTo>
                  <a:cubicBezTo>
                    <a:pt x="0" y="19874"/>
                    <a:pt x="2850" y="12995"/>
                    <a:pt x="7922" y="7922"/>
                  </a:cubicBezTo>
                  <a:cubicBezTo>
                    <a:pt x="12995" y="2850"/>
                    <a:pt x="19874" y="0"/>
                    <a:pt x="27048" y="0"/>
                  </a:cubicBezTo>
                  <a:lnTo>
                    <a:pt x="1848308" y="0"/>
                  </a:lnTo>
                  <a:cubicBezTo>
                    <a:pt x="1855482" y="0"/>
                    <a:pt x="1862362" y="2850"/>
                    <a:pt x="1867434" y="7922"/>
                  </a:cubicBezTo>
                  <a:cubicBezTo>
                    <a:pt x="1872507" y="12995"/>
                    <a:pt x="1875356" y="19874"/>
                    <a:pt x="1875356" y="27048"/>
                  </a:cubicBezTo>
                  <a:close/>
                </a:path>
              </a:pathLst>
            </a:custGeom>
            <a:solidFill>
              <a:srgbClr val="FFFFFF"/>
            </a:solidFill>
            <a:ln w="38100" cap="rnd">
              <a:solidFill>
                <a:srgbClr val="1800AD"/>
              </a:solidFill>
              <a:prstDash val="solid"/>
              <a:round/>
            </a:ln>
          </p:spPr>
          <p:txBody>
            <a:bodyPr/>
            <a:lstStyle/>
            <a:p>
              <a:endParaRPr lang="en-US" sz="800"/>
            </a:p>
          </p:txBody>
        </p:sp>
        <p:sp>
          <p:nvSpPr>
            <p:cNvPr id="47" name="TextBox 47"/>
            <p:cNvSpPr txBox="1"/>
            <p:nvPr/>
          </p:nvSpPr>
          <p:spPr>
            <a:xfrm>
              <a:off x="0" y="-38100"/>
              <a:ext cx="1875356" cy="773453"/>
            </a:xfrm>
            <a:prstGeom prst="rect">
              <a:avLst/>
            </a:prstGeom>
          </p:spPr>
          <p:txBody>
            <a:bodyPr lIns="33867" tIns="33867" rIns="33867" bIns="33867" rtlCol="0" anchor="ctr"/>
            <a:lstStyle/>
            <a:p>
              <a:pPr algn="ctr">
                <a:lnSpc>
                  <a:spcPts val="1400"/>
                </a:lnSpc>
              </a:pPr>
              <a:endParaRPr sz="800"/>
            </a:p>
          </p:txBody>
        </p:sp>
      </p:grpSp>
      <p:sp>
        <p:nvSpPr>
          <p:cNvPr id="48" name="Freeform 48"/>
          <p:cNvSpPr/>
          <p:nvPr/>
        </p:nvSpPr>
        <p:spPr>
          <a:xfrm>
            <a:off x="7183851" y="3723039"/>
            <a:ext cx="2138491" cy="1746557"/>
          </a:xfrm>
          <a:custGeom>
            <a:avLst/>
            <a:gdLst/>
            <a:ahLst/>
            <a:cxnLst/>
            <a:rect l="l" t="t" r="r" b="b"/>
            <a:pathLst>
              <a:path w="3207736" h="2619835">
                <a:moveTo>
                  <a:pt x="0" y="0"/>
                </a:moveTo>
                <a:lnTo>
                  <a:pt x="3207736" y="0"/>
                </a:lnTo>
                <a:lnTo>
                  <a:pt x="3207736" y="2619835"/>
                </a:lnTo>
                <a:lnTo>
                  <a:pt x="0" y="2619835"/>
                </a:lnTo>
                <a:lnTo>
                  <a:pt x="0" y="0"/>
                </a:lnTo>
                <a:close/>
              </a:path>
            </a:pathLst>
          </a:custGeom>
          <a:blipFill>
            <a:blip r:embed="rId8"/>
            <a:stretch>
              <a:fillRect/>
            </a:stretch>
          </a:blipFill>
        </p:spPr>
        <p:txBody>
          <a:bodyPr/>
          <a:lstStyle/>
          <a:p>
            <a:endParaRPr lang="en-US" sz="800"/>
          </a:p>
        </p:txBody>
      </p:sp>
      <p:sp>
        <p:nvSpPr>
          <p:cNvPr id="49" name="Freeform 49"/>
          <p:cNvSpPr/>
          <p:nvPr/>
        </p:nvSpPr>
        <p:spPr>
          <a:xfrm>
            <a:off x="9390628" y="3723040"/>
            <a:ext cx="1310237" cy="1766670"/>
          </a:xfrm>
          <a:custGeom>
            <a:avLst/>
            <a:gdLst/>
            <a:ahLst/>
            <a:cxnLst/>
            <a:rect l="l" t="t" r="r" b="b"/>
            <a:pathLst>
              <a:path w="1965355" h="2650007">
                <a:moveTo>
                  <a:pt x="0" y="0"/>
                </a:moveTo>
                <a:lnTo>
                  <a:pt x="1965355" y="0"/>
                </a:lnTo>
                <a:lnTo>
                  <a:pt x="1965355" y="2650007"/>
                </a:lnTo>
                <a:lnTo>
                  <a:pt x="0" y="2650007"/>
                </a:lnTo>
                <a:lnTo>
                  <a:pt x="0" y="0"/>
                </a:lnTo>
                <a:close/>
              </a:path>
            </a:pathLst>
          </a:custGeom>
          <a:blipFill>
            <a:blip r:embed="rId9"/>
            <a:stretch>
              <a:fillRect t="-16838"/>
            </a:stretch>
          </a:blipFill>
        </p:spPr>
        <p:txBody>
          <a:bodyPr/>
          <a:lstStyle/>
          <a:p>
            <a:endParaRPr lang="en-US" sz="800" dirty="0"/>
          </a:p>
        </p:txBody>
      </p:sp>
      <p:sp>
        <p:nvSpPr>
          <p:cNvPr id="50" name="TextBox 50"/>
          <p:cNvSpPr txBox="1"/>
          <p:nvPr/>
        </p:nvSpPr>
        <p:spPr>
          <a:xfrm>
            <a:off x="779612" y="141078"/>
            <a:ext cx="10634365" cy="332655"/>
          </a:xfrm>
          <a:prstGeom prst="rect">
            <a:avLst/>
          </a:prstGeom>
        </p:spPr>
        <p:txBody>
          <a:bodyPr lIns="0" tIns="0" rIns="0" bIns="0" rtlCol="0" anchor="t">
            <a:spAutoFit/>
          </a:bodyPr>
          <a:lstStyle/>
          <a:p>
            <a:pPr algn="ctr">
              <a:lnSpc>
                <a:spcPts val="2799"/>
              </a:lnSpc>
            </a:pPr>
            <a:r>
              <a:rPr lang="en-US" sz="1999" b="1">
                <a:solidFill>
                  <a:srgbClr val="1800AD"/>
                </a:solidFill>
                <a:latin typeface="Montserrat Bold"/>
                <a:ea typeface="Montserrat Bold"/>
                <a:cs typeface="Montserrat Bold"/>
                <a:sym typeface="Montserrat Bold"/>
              </a:rPr>
              <a:t>GIS DATA AND DIGITAL TOOLS FOR SURFACE WATER POLLUTION MANAGMENT</a:t>
            </a:r>
          </a:p>
        </p:txBody>
      </p:sp>
      <p:sp>
        <p:nvSpPr>
          <p:cNvPr id="51" name="TextBox 51"/>
          <p:cNvSpPr txBox="1"/>
          <p:nvPr/>
        </p:nvSpPr>
        <p:spPr>
          <a:xfrm>
            <a:off x="3819741" y="477424"/>
            <a:ext cx="4554105" cy="142860"/>
          </a:xfrm>
          <a:prstGeom prst="rect">
            <a:avLst/>
          </a:prstGeom>
        </p:spPr>
        <p:txBody>
          <a:bodyPr wrap="square" lIns="0" tIns="0" rIns="0" bIns="0" rtlCol="0" anchor="t">
            <a:spAutoFit/>
          </a:bodyPr>
          <a:lstStyle/>
          <a:p>
            <a:pPr algn="ctr">
              <a:lnSpc>
                <a:spcPts val="1213"/>
              </a:lnSpc>
            </a:pPr>
            <a:r>
              <a:rPr lang="en-US" sz="867" b="1" dirty="0">
                <a:solidFill>
                  <a:srgbClr val="000000"/>
                </a:solidFill>
                <a:latin typeface="Montserrat Bold"/>
                <a:ea typeface="Montserrat Bold"/>
                <a:cs typeface="Montserrat Bold"/>
                <a:sym typeface="Montserrat Bold"/>
              </a:rPr>
              <a:t>PELIN Bogdan, </a:t>
            </a:r>
            <a:r>
              <a:rPr lang="en-US" sz="867" i="1" dirty="0">
                <a:solidFill>
                  <a:srgbClr val="000000"/>
                </a:solidFill>
                <a:latin typeface="Montserrat Italics"/>
                <a:ea typeface="Montserrat Italics"/>
                <a:cs typeface="Montserrat Italics"/>
                <a:sym typeface="Montserrat Italics"/>
              </a:rPr>
              <a:t>Moldova State University, Chisinau, Republic of Moldova</a:t>
            </a:r>
          </a:p>
        </p:txBody>
      </p:sp>
      <p:sp>
        <p:nvSpPr>
          <p:cNvPr id="52" name="TextBox 52"/>
          <p:cNvSpPr txBox="1"/>
          <p:nvPr/>
        </p:nvSpPr>
        <p:spPr>
          <a:xfrm>
            <a:off x="90839" y="6639709"/>
            <a:ext cx="12192000" cy="107722"/>
          </a:xfrm>
          <a:prstGeom prst="rect">
            <a:avLst/>
          </a:prstGeom>
        </p:spPr>
        <p:txBody>
          <a:bodyPr lIns="0" tIns="0" rIns="0" bIns="0" rtlCol="0" anchor="t">
            <a:spAutoFit/>
          </a:bodyPr>
          <a:lstStyle/>
          <a:p>
            <a:pPr>
              <a:lnSpc>
                <a:spcPts val="933"/>
              </a:lnSpc>
              <a:spcBef>
                <a:spcPct val="0"/>
              </a:spcBef>
            </a:pPr>
            <a:r>
              <a:rPr lang="en-US" sz="667" b="1" dirty="0">
                <a:solidFill>
                  <a:srgbClr val="000000"/>
                </a:solidFill>
                <a:latin typeface="Montserrat Bold"/>
                <a:ea typeface="Montserrat Bold"/>
                <a:cs typeface="Montserrat Bold"/>
                <a:sym typeface="Montserrat Bold"/>
              </a:rPr>
              <a:t>Acknowledgments:  </a:t>
            </a:r>
            <a:r>
              <a:rPr lang="en-US" sz="667" dirty="0">
                <a:solidFill>
                  <a:srgbClr val="000000"/>
                </a:solidFill>
                <a:latin typeface="Montserrat"/>
                <a:ea typeface="Montserrat"/>
                <a:cs typeface="Montserrat"/>
                <a:sym typeface="Montserrat"/>
              </a:rPr>
              <a:t>The author acknowledge the support of ZIUZEA SRL and the use of its GIS-based digital monitoring tools and platform for data visualization and surface-water quality assessment. (</a:t>
            </a:r>
            <a:r>
              <a:rPr lang="en-US" sz="667" dirty="0">
                <a:solidFill>
                  <a:srgbClr val="38B6FF"/>
                </a:solidFill>
                <a:latin typeface="Montserrat"/>
                <a:ea typeface="Montserrat"/>
                <a:cs typeface="Montserrat"/>
                <a:sym typeface="Montserrat"/>
              </a:rPr>
              <a:t>https://ziuzea.com/en/knowledge-hub/installations</a:t>
            </a:r>
            <a:r>
              <a:rPr lang="en-US" sz="667" dirty="0">
                <a:solidFill>
                  <a:srgbClr val="000000"/>
                </a:solidFill>
                <a:latin typeface="Montserrat"/>
                <a:ea typeface="Montserrat"/>
                <a:cs typeface="Montserrat"/>
                <a:sym typeface="Montserrat"/>
              </a:rPr>
              <a:t>)</a:t>
            </a:r>
          </a:p>
        </p:txBody>
      </p:sp>
      <p:sp>
        <p:nvSpPr>
          <p:cNvPr id="53" name="TextBox 53"/>
          <p:cNvSpPr txBox="1"/>
          <p:nvPr/>
        </p:nvSpPr>
        <p:spPr>
          <a:xfrm>
            <a:off x="684761" y="1002003"/>
            <a:ext cx="2394747" cy="191591"/>
          </a:xfrm>
          <a:prstGeom prst="rect">
            <a:avLst/>
          </a:prstGeom>
        </p:spPr>
        <p:txBody>
          <a:bodyPr lIns="0" tIns="0" rIns="0" bIns="0" rtlCol="0" anchor="t">
            <a:spAutoFit/>
          </a:bodyPr>
          <a:lstStyle/>
          <a:p>
            <a:pPr>
              <a:lnSpc>
                <a:spcPts val="1594"/>
              </a:lnSpc>
            </a:pPr>
            <a:r>
              <a:rPr lang="en-US" sz="1139" b="1">
                <a:solidFill>
                  <a:srgbClr val="FFFFFF"/>
                </a:solidFill>
                <a:latin typeface="Canva Sans Bold"/>
                <a:ea typeface="Canva Sans Bold"/>
                <a:cs typeface="Canva Sans Bold"/>
                <a:sym typeface="Canva Sans Bold"/>
              </a:rPr>
              <a:t>BACKGROUND</a:t>
            </a:r>
          </a:p>
        </p:txBody>
      </p:sp>
      <p:sp>
        <p:nvSpPr>
          <p:cNvPr id="54" name="TextBox 54"/>
          <p:cNvSpPr txBox="1"/>
          <p:nvPr/>
        </p:nvSpPr>
        <p:spPr>
          <a:xfrm>
            <a:off x="561079" y="1362656"/>
            <a:ext cx="2100189" cy="570413"/>
          </a:xfrm>
          <a:prstGeom prst="rect">
            <a:avLst/>
          </a:prstGeom>
        </p:spPr>
        <p:txBody>
          <a:bodyPr lIns="0" tIns="0" rIns="0" bIns="0" rtlCol="0" anchor="t">
            <a:spAutoFit/>
          </a:bodyPr>
          <a:lstStyle/>
          <a:p>
            <a:pPr algn="just">
              <a:lnSpc>
                <a:spcPts val="937"/>
              </a:lnSpc>
            </a:pPr>
            <a:r>
              <a:rPr lang="en-US" sz="669">
                <a:solidFill>
                  <a:srgbClr val="000000"/>
                </a:solidFill>
                <a:latin typeface="Canva Sans"/>
                <a:ea typeface="Canva Sans"/>
                <a:cs typeface="Canva Sans"/>
                <a:sym typeface="Canva Sans"/>
              </a:rPr>
              <a:t>Surface-water monitoring often relies on fragmented spatial, field and laboratory datasets. Integrating these sources within GIS can improve spatial interpretation, temporal analysis and identification of pollution-sensitive areas.</a:t>
            </a:r>
          </a:p>
        </p:txBody>
      </p:sp>
      <p:sp>
        <p:nvSpPr>
          <p:cNvPr id="55" name="TextBox 55"/>
          <p:cNvSpPr txBox="1"/>
          <p:nvPr/>
        </p:nvSpPr>
        <p:spPr>
          <a:xfrm>
            <a:off x="534032" y="1002003"/>
            <a:ext cx="134965" cy="191591"/>
          </a:xfrm>
          <a:prstGeom prst="rect">
            <a:avLst/>
          </a:prstGeom>
        </p:spPr>
        <p:txBody>
          <a:bodyPr lIns="0" tIns="0" rIns="0" bIns="0" rtlCol="0" anchor="t">
            <a:spAutoFit/>
          </a:bodyPr>
          <a:lstStyle/>
          <a:p>
            <a:pPr>
              <a:lnSpc>
                <a:spcPts val="1594"/>
              </a:lnSpc>
            </a:pPr>
            <a:r>
              <a:rPr lang="en-US" sz="1139" b="1">
                <a:solidFill>
                  <a:srgbClr val="FFFFFF"/>
                </a:solidFill>
                <a:latin typeface="Canva Sans Bold"/>
                <a:ea typeface="Canva Sans Bold"/>
                <a:cs typeface="Canva Sans Bold"/>
                <a:sym typeface="Canva Sans Bold"/>
              </a:rPr>
              <a:t>1.</a:t>
            </a:r>
          </a:p>
        </p:txBody>
      </p:sp>
      <p:sp>
        <p:nvSpPr>
          <p:cNvPr id="56" name="TextBox 56"/>
          <p:cNvSpPr txBox="1"/>
          <p:nvPr/>
        </p:nvSpPr>
        <p:spPr>
          <a:xfrm>
            <a:off x="684761" y="2229583"/>
            <a:ext cx="2394747" cy="191591"/>
          </a:xfrm>
          <a:prstGeom prst="rect">
            <a:avLst/>
          </a:prstGeom>
        </p:spPr>
        <p:txBody>
          <a:bodyPr lIns="0" tIns="0" rIns="0" bIns="0" rtlCol="0" anchor="t">
            <a:spAutoFit/>
          </a:bodyPr>
          <a:lstStyle/>
          <a:p>
            <a:pPr>
              <a:lnSpc>
                <a:spcPts val="1594"/>
              </a:lnSpc>
            </a:pPr>
            <a:r>
              <a:rPr lang="en-US" sz="1139" b="1">
                <a:solidFill>
                  <a:srgbClr val="FFFFFF"/>
                </a:solidFill>
                <a:latin typeface="Canva Sans Bold"/>
                <a:ea typeface="Canva Sans Bold"/>
                <a:cs typeface="Canva Sans Bold"/>
                <a:sym typeface="Canva Sans Bold"/>
              </a:rPr>
              <a:t>AIM OF THE STUDY</a:t>
            </a:r>
          </a:p>
        </p:txBody>
      </p:sp>
      <p:sp>
        <p:nvSpPr>
          <p:cNvPr id="57" name="TextBox 57"/>
          <p:cNvSpPr txBox="1"/>
          <p:nvPr/>
        </p:nvSpPr>
        <p:spPr>
          <a:xfrm>
            <a:off x="561079" y="2626267"/>
            <a:ext cx="2100189" cy="454996"/>
          </a:xfrm>
          <a:prstGeom prst="rect">
            <a:avLst/>
          </a:prstGeom>
        </p:spPr>
        <p:txBody>
          <a:bodyPr lIns="0" tIns="0" rIns="0" bIns="0" rtlCol="0" anchor="t">
            <a:spAutoFit/>
          </a:bodyPr>
          <a:lstStyle/>
          <a:p>
            <a:pPr algn="just">
              <a:lnSpc>
                <a:spcPts val="937"/>
              </a:lnSpc>
            </a:pPr>
            <a:r>
              <a:rPr lang="en-US" sz="669">
                <a:solidFill>
                  <a:srgbClr val="000000"/>
                </a:solidFill>
                <a:latin typeface="Canva Sans"/>
                <a:ea typeface="Canva Sans"/>
                <a:cs typeface="Canva Sans"/>
                <a:sym typeface="Canva Sans"/>
              </a:rPr>
              <a:t>To integrate GIS, Sentinel-2 optical indicators and in-situ water-quality measurements into a digital framework for spatial assessment, monitoring and management of surface-water pollution.</a:t>
            </a:r>
          </a:p>
        </p:txBody>
      </p:sp>
      <p:sp>
        <p:nvSpPr>
          <p:cNvPr id="58" name="TextBox 58"/>
          <p:cNvSpPr txBox="1"/>
          <p:nvPr/>
        </p:nvSpPr>
        <p:spPr>
          <a:xfrm>
            <a:off x="534032" y="2229583"/>
            <a:ext cx="134965" cy="191591"/>
          </a:xfrm>
          <a:prstGeom prst="rect">
            <a:avLst/>
          </a:prstGeom>
        </p:spPr>
        <p:txBody>
          <a:bodyPr lIns="0" tIns="0" rIns="0" bIns="0" rtlCol="0" anchor="t">
            <a:spAutoFit/>
          </a:bodyPr>
          <a:lstStyle/>
          <a:p>
            <a:pPr>
              <a:lnSpc>
                <a:spcPts val="1594"/>
              </a:lnSpc>
            </a:pPr>
            <a:r>
              <a:rPr lang="en-US" sz="1139" b="1">
                <a:solidFill>
                  <a:srgbClr val="FFFFFF"/>
                </a:solidFill>
                <a:latin typeface="Canva Sans Bold"/>
                <a:ea typeface="Canva Sans Bold"/>
                <a:cs typeface="Canva Sans Bold"/>
                <a:sym typeface="Canva Sans Bold"/>
              </a:rPr>
              <a:t>2.</a:t>
            </a:r>
          </a:p>
        </p:txBody>
      </p:sp>
      <p:sp>
        <p:nvSpPr>
          <p:cNvPr id="59" name="TextBox 59"/>
          <p:cNvSpPr txBox="1"/>
          <p:nvPr/>
        </p:nvSpPr>
        <p:spPr>
          <a:xfrm>
            <a:off x="684761" y="3458772"/>
            <a:ext cx="2394747" cy="191591"/>
          </a:xfrm>
          <a:prstGeom prst="rect">
            <a:avLst/>
          </a:prstGeom>
        </p:spPr>
        <p:txBody>
          <a:bodyPr lIns="0" tIns="0" rIns="0" bIns="0" rtlCol="0" anchor="t">
            <a:spAutoFit/>
          </a:bodyPr>
          <a:lstStyle/>
          <a:p>
            <a:pPr>
              <a:lnSpc>
                <a:spcPts val="1594"/>
              </a:lnSpc>
            </a:pPr>
            <a:r>
              <a:rPr lang="en-US" sz="1139" b="1">
                <a:solidFill>
                  <a:srgbClr val="FFFFFF"/>
                </a:solidFill>
                <a:latin typeface="Canva Sans Bold"/>
                <a:ea typeface="Canva Sans Bold"/>
                <a:cs typeface="Canva Sans Bold"/>
                <a:sym typeface="Canva Sans Bold"/>
              </a:rPr>
              <a:t>STUDY AREA</a:t>
            </a:r>
          </a:p>
        </p:txBody>
      </p:sp>
      <p:sp>
        <p:nvSpPr>
          <p:cNvPr id="60" name="TextBox 60"/>
          <p:cNvSpPr txBox="1"/>
          <p:nvPr/>
        </p:nvSpPr>
        <p:spPr>
          <a:xfrm>
            <a:off x="534032" y="3458772"/>
            <a:ext cx="134965" cy="191591"/>
          </a:xfrm>
          <a:prstGeom prst="rect">
            <a:avLst/>
          </a:prstGeom>
        </p:spPr>
        <p:txBody>
          <a:bodyPr lIns="0" tIns="0" rIns="0" bIns="0" rtlCol="0" anchor="t">
            <a:spAutoFit/>
          </a:bodyPr>
          <a:lstStyle/>
          <a:p>
            <a:pPr>
              <a:lnSpc>
                <a:spcPts val="1594"/>
              </a:lnSpc>
            </a:pPr>
            <a:r>
              <a:rPr lang="en-US" sz="1139" b="1">
                <a:solidFill>
                  <a:srgbClr val="FFFFFF"/>
                </a:solidFill>
                <a:latin typeface="Canva Sans Bold"/>
                <a:ea typeface="Canva Sans Bold"/>
                <a:cs typeface="Canva Sans Bold"/>
                <a:sym typeface="Canva Sans Bold"/>
              </a:rPr>
              <a:t>3.</a:t>
            </a:r>
          </a:p>
        </p:txBody>
      </p:sp>
      <p:sp>
        <p:nvSpPr>
          <p:cNvPr id="61" name="TextBox 61"/>
          <p:cNvSpPr txBox="1"/>
          <p:nvPr/>
        </p:nvSpPr>
        <p:spPr>
          <a:xfrm>
            <a:off x="3502161" y="1002003"/>
            <a:ext cx="2394747" cy="191591"/>
          </a:xfrm>
          <a:prstGeom prst="rect">
            <a:avLst/>
          </a:prstGeom>
        </p:spPr>
        <p:txBody>
          <a:bodyPr lIns="0" tIns="0" rIns="0" bIns="0" rtlCol="0" anchor="t">
            <a:spAutoFit/>
          </a:bodyPr>
          <a:lstStyle/>
          <a:p>
            <a:pPr>
              <a:lnSpc>
                <a:spcPts val="1594"/>
              </a:lnSpc>
            </a:pPr>
            <a:r>
              <a:rPr lang="en-US" sz="1139" b="1">
                <a:solidFill>
                  <a:srgbClr val="FFFFFF"/>
                </a:solidFill>
                <a:latin typeface="Canva Sans Bold"/>
                <a:ea typeface="Canva Sans Bold"/>
                <a:cs typeface="Canva Sans Bold"/>
                <a:sym typeface="Canva Sans Bold"/>
              </a:rPr>
              <a:t>MATERIALS AND METHODS</a:t>
            </a:r>
          </a:p>
        </p:txBody>
      </p:sp>
      <p:sp>
        <p:nvSpPr>
          <p:cNvPr id="62" name="TextBox 62"/>
          <p:cNvSpPr txBox="1"/>
          <p:nvPr/>
        </p:nvSpPr>
        <p:spPr>
          <a:xfrm>
            <a:off x="3486256" y="1477522"/>
            <a:ext cx="1011767" cy="454996"/>
          </a:xfrm>
          <a:prstGeom prst="rect">
            <a:avLst/>
          </a:prstGeom>
        </p:spPr>
        <p:txBody>
          <a:bodyPr lIns="0" tIns="0" rIns="0" bIns="0" rtlCol="0" anchor="t">
            <a:spAutoFit/>
          </a:bodyPr>
          <a:lstStyle/>
          <a:p>
            <a:pPr marL="144652" lvl="1" indent="-72326">
              <a:lnSpc>
                <a:spcPts val="937"/>
              </a:lnSpc>
              <a:buFont typeface="Arial"/>
              <a:buChar char="•"/>
            </a:pPr>
            <a:r>
              <a:rPr lang="en-US" sz="669">
                <a:solidFill>
                  <a:srgbClr val="000000"/>
                </a:solidFill>
                <a:latin typeface="Canva Sans"/>
                <a:ea typeface="Canva Sans"/>
                <a:cs typeface="Canva Sans"/>
                <a:sym typeface="Canva Sans"/>
              </a:rPr>
              <a:t>Water-quality measurements</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Side observation</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Photographs</a:t>
            </a:r>
          </a:p>
        </p:txBody>
      </p:sp>
      <p:sp>
        <p:nvSpPr>
          <p:cNvPr id="63" name="TextBox 63"/>
          <p:cNvSpPr txBox="1"/>
          <p:nvPr/>
        </p:nvSpPr>
        <p:spPr>
          <a:xfrm>
            <a:off x="3351432" y="1002003"/>
            <a:ext cx="134965" cy="191591"/>
          </a:xfrm>
          <a:prstGeom prst="rect">
            <a:avLst/>
          </a:prstGeom>
        </p:spPr>
        <p:txBody>
          <a:bodyPr lIns="0" tIns="0" rIns="0" bIns="0" rtlCol="0" anchor="t">
            <a:spAutoFit/>
          </a:bodyPr>
          <a:lstStyle/>
          <a:p>
            <a:pPr>
              <a:lnSpc>
                <a:spcPts val="1594"/>
              </a:lnSpc>
            </a:pPr>
            <a:r>
              <a:rPr lang="en-US" sz="1139" b="1">
                <a:solidFill>
                  <a:srgbClr val="FFFFFF"/>
                </a:solidFill>
                <a:latin typeface="Canva Sans Bold"/>
                <a:ea typeface="Canva Sans Bold"/>
                <a:cs typeface="Canva Sans Bold"/>
                <a:sym typeface="Canva Sans Bold"/>
              </a:rPr>
              <a:t>4.</a:t>
            </a:r>
          </a:p>
        </p:txBody>
      </p:sp>
      <p:sp>
        <p:nvSpPr>
          <p:cNvPr id="64" name="TextBox 64"/>
          <p:cNvSpPr txBox="1"/>
          <p:nvPr/>
        </p:nvSpPr>
        <p:spPr>
          <a:xfrm>
            <a:off x="561079" y="3819140"/>
            <a:ext cx="2241457" cy="142988"/>
          </a:xfrm>
          <a:prstGeom prst="rect">
            <a:avLst/>
          </a:prstGeom>
        </p:spPr>
        <p:txBody>
          <a:bodyPr lIns="0" tIns="0" rIns="0" bIns="0" rtlCol="0" anchor="t">
            <a:spAutoFit/>
          </a:bodyPr>
          <a:lstStyle/>
          <a:p>
            <a:pPr>
              <a:lnSpc>
                <a:spcPts val="1219"/>
              </a:lnSpc>
              <a:spcBef>
                <a:spcPct val="0"/>
              </a:spcBef>
            </a:pPr>
            <a:r>
              <a:rPr lang="en-US" sz="871" b="1">
                <a:solidFill>
                  <a:srgbClr val="000000"/>
                </a:solidFill>
                <a:latin typeface="Montserrat Bold"/>
                <a:ea typeface="Montserrat Bold"/>
                <a:cs typeface="Montserrat Bold"/>
                <a:sym typeface="Montserrat Bold"/>
              </a:rPr>
              <a:t>Regional monitoring map (R. Moldova)</a:t>
            </a:r>
          </a:p>
        </p:txBody>
      </p:sp>
      <p:sp>
        <p:nvSpPr>
          <p:cNvPr id="65" name="TextBox 65"/>
          <p:cNvSpPr txBox="1"/>
          <p:nvPr/>
        </p:nvSpPr>
        <p:spPr>
          <a:xfrm>
            <a:off x="2944605" y="3819140"/>
            <a:ext cx="2241457" cy="142988"/>
          </a:xfrm>
          <a:prstGeom prst="rect">
            <a:avLst/>
          </a:prstGeom>
        </p:spPr>
        <p:txBody>
          <a:bodyPr lIns="0" tIns="0" rIns="0" bIns="0" rtlCol="0" anchor="t">
            <a:spAutoFit/>
          </a:bodyPr>
          <a:lstStyle/>
          <a:p>
            <a:pPr>
              <a:lnSpc>
                <a:spcPts val="1219"/>
              </a:lnSpc>
              <a:spcBef>
                <a:spcPct val="0"/>
              </a:spcBef>
            </a:pPr>
            <a:r>
              <a:rPr lang="en-US" sz="871" b="1" dirty="0">
                <a:solidFill>
                  <a:srgbClr val="000000"/>
                </a:solidFill>
                <a:latin typeface="Montserrat Bold"/>
                <a:ea typeface="Montserrat Bold"/>
                <a:cs typeface="Montserrat Bold"/>
                <a:sym typeface="Montserrat Bold"/>
              </a:rPr>
              <a:t>Bic river corridor - central Moldova </a:t>
            </a:r>
          </a:p>
        </p:txBody>
      </p:sp>
      <p:sp>
        <p:nvSpPr>
          <p:cNvPr id="66" name="TextBox 66"/>
          <p:cNvSpPr txBox="1"/>
          <p:nvPr/>
        </p:nvSpPr>
        <p:spPr>
          <a:xfrm>
            <a:off x="3377294" y="1297141"/>
            <a:ext cx="1120728" cy="142988"/>
          </a:xfrm>
          <a:prstGeom prst="rect">
            <a:avLst/>
          </a:prstGeom>
        </p:spPr>
        <p:txBody>
          <a:bodyPr lIns="0" tIns="0" rIns="0" bIns="0" rtlCol="0" anchor="t">
            <a:spAutoFit/>
          </a:bodyPr>
          <a:lstStyle/>
          <a:p>
            <a:pPr marL="188051" lvl="1" indent="-94025">
              <a:lnSpc>
                <a:spcPts val="1219"/>
              </a:lnSpc>
              <a:buAutoNum type="arabicPeriod"/>
            </a:pPr>
            <a:r>
              <a:rPr lang="en-US" sz="871" i="1">
                <a:solidFill>
                  <a:srgbClr val="000000"/>
                </a:solidFill>
                <a:latin typeface="Montserrat Italics"/>
                <a:ea typeface="Montserrat Italics"/>
                <a:cs typeface="Montserrat Italics"/>
                <a:sym typeface="Montserrat Italics"/>
              </a:rPr>
              <a:t> Field monitoing</a:t>
            </a:r>
          </a:p>
        </p:txBody>
      </p:sp>
      <p:sp>
        <p:nvSpPr>
          <p:cNvPr id="67" name="TextBox 67"/>
          <p:cNvSpPr txBox="1"/>
          <p:nvPr/>
        </p:nvSpPr>
        <p:spPr>
          <a:xfrm>
            <a:off x="5277859" y="1483320"/>
            <a:ext cx="1008779" cy="339580"/>
          </a:xfrm>
          <a:prstGeom prst="rect">
            <a:avLst/>
          </a:prstGeom>
        </p:spPr>
        <p:txBody>
          <a:bodyPr lIns="0" tIns="0" rIns="0" bIns="0" rtlCol="0" anchor="t">
            <a:spAutoFit/>
          </a:bodyPr>
          <a:lstStyle/>
          <a:p>
            <a:pPr marL="144652" lvl="1" indent="-72326">
              <a:lnSpc>
                <a:spcPts val="937"/>
              </a:lnSpc>
              <a:buFont typeface="Arial"/>
              <a:buChar char="•"/>
            </a:pPr>
            <a:r>
              <a:rPr lang="en-US" sz="669">
                <a:solidFill>
                  <a:srgbClr val="000000"/>
                </a:solidFill>
                <a:latin typeface="Canva Sans"/>
                <a:ea typeface="Canva Sans"/>
                <a:cs typeface="Canva Sans"/>
                <a:sym typeface="Canva Sans"/>
              </a:rPr>
              <a:t>Digital site profiles</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Web-based platform</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Spatial vizualization</a:t>
            </a:r>
          </a:p>
        </p:txBody>
      </p:sp>
      <p:sp>
        <p:nvSpPr>
          <p:cNvPr id="68" name="TextBox 68"/>
          <p:cNvSpPr txBox="1"/>
          <p:nvPr/>
        </p:nvSpPr>
        <p:spPr>
          <a:xfrm>
            <a:off x="5350331" y="2563147"/>
            <a:ext cx="863836" cy="339580"/>
          </a:xfrm>
          <a:prstGeom prst="rect">
            <a:avLst/>
          </a:prstGeom>
        </p:spPr>
        <p:txBody>
          <a:bodyPr lIns="0" tIns="0" rIns="0" bIns="0" rtlCol="0" anchor="t">
            <a:spAutoFit/>
          </a:bodyPr>
          <a:lstStyle/>
          <a:p>
            <a:pPr marL="144652" lvl="1" indent="-72326">
              <a:lnSpc>
                <a:spcPts val="937"/>
              </a:lnSpc>
              <a:buFont typeface="Arial"/>
              <a:buChar char="•"/>
            </a:pPr>
            <a:r>
              <a:rPr lang="en-US" sz="669">
                <a:solidFill>
                  <a:srgbClr val="000000"/>
                </a:solidFill>
                <a:latin typeface="Canva Sans"/>
                <a:ea typeface="Canva Sans"/>
                <a:cs typeface="Canva Sans"/>
                <a:sym typeface="Canva Sans"/>
              </a:rPr>
              <a:t>NDCI</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NDWI</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FAI</a:t>
            </a:r>
          </a:p>
        </p:txBody>
      </p:sp>
      <p:sp>
        <p:nvSpPr>
          <p:cNvPr id="69" name="TextBox 69"/>
          <p:cNvSpPr txBox="1"/>
          <p:nvPr/>
        </p:nvSpPr>
        <p:spPr>
          <a:xfrm>
            <a:off x="5908462" y="2562723"/>
            <a:ext cx="863836" cy="339580"/>
          </a:xfrm>
          <a:prstGeom prst="rect">
            <a:avLst/>
          </a:prstGeom>
        </p:spPr>
        <p:txBody>
          <a:bodyPr lIns="0" tIns="0" rIns="0" bIns="0" rtlCol="0" anchor="t">
            <a:spAutoFit/>
          </a:bodyPr>
          <a:lstStyle/>
          <a:p>
            <a:pPr marL="144652" lvl="1" indent="-72326">
              <a:lnSpc>
                <a:spcPts val="937"/>
              </a:lnSpc>
              <a:buFont typeface="Arial"/>
              <a:buChar char="•"/>
            </a:pPr>
            <a:r>
              <a:rPr lang="en-US" sz="669">
                <a:solidFill>
                  <a:srgbClr val="000000"/>
                </a:solidFill>
                <a:latin typeface="Canva Sans"/>
                <a:ea typeface="Canva Sans"/>
                <a:cs typeface="Canva Sans"/>
                <a:sym typeface="Canva Sans"/>
              </a:rPr>
              <a:t>NDTI</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MNDWI</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R/G</a:t>
            </a:r>
          </a:p>
        </p:txBody>
      </p:sp>
      <p:sp>
        <p:nvSpPr>
          <p:cNvPr id="70" name="TextBox 70"/>
          <p:cNvSpPr txBox="1"/>
          <p:nvPr/>
        </p:nvSpPr>
        <p:spPr>
          <a:xfrm>
            <a:off x="3486256" y="2528418"/>
            <a:ext cx="1190813" cy="339580"/>
          </a:xfrm>
          <a:prstGeom prst="rect">
            <a:avLst/>
          </a:prstGeom>
        </p:spPr>
        <p:txBody>
          <a:bodyPr lIns="0" tIns="0" rIns="0" bIns="0" rtlCol="0" anchor="t">
            <a:spAutoFit/>
          </a:bodyPr>
          <a:lstStyle/>
          <a:p>
            <a:pPr marL="144652" lvl="1" indent="-72326">
              <a:lnSpc>
                <a:spcPts val="937"/>
              </a:lnSpc>
              <a:buFont typeface="Arial"/>
              <a:buChar char="•"/>
            </a:pPr>
            <a:r>
              <a:rPr lang="en-US" sz="669">
                <a:solidFill>
                  <a:srgbClr val="000000"/>
                </a:solidFill>
                <a:latin typeface="Canva Sans"/>
                <a:ea typeface="Canva Sans"/>
                <a:cs typeface="Canva Sans"/>
                <a:sym typeface="Canva Sans"/>
              </a:rPr>
              <a:t>Pollution Assessment</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Monitoing prioritisation</a:t>
            </a:r>
          </a:p>
          <a:p>
            <a:pPr marL="144652" lvl="1" indent="-72326">
              <a:lnSpc>
                <a:spcPts val="937"/>
              </a:lnSpc>
              <a:buFont typeface="Arial"/>
              <a:buChar char="•"/>
            </a:pPr>
            <a:r>
              <a:rPr lang="en-US" sz="669">
                <a:solidFill>
                  <a:srgbClr val="000000"/>
                </a:solidFill>
                <a:latin typeface="Canva Sans"/>
                <a:ea typeface="Canva Sans"/>
                <a:cs typeface="Canva Sans"/>
                <a:sym typeface="Canva Sans"/>
              </a:rPr>
              <a:t>Managment support</a:t>
            </a:r>
          </a:p>
        </p:txBody>
      </p:sp>
      <p:sp>
        <p:nvSpPr>
          <p:cNvPr id="71" name="TextBox 71"/>
          <p:cNvSpPr txBox="1"/>
          <p:nvPr/>
        </p:nvSpPr>
        <p:spPr>
          <a:xfrm>
            <a:off x="3377293" y="2348038"/>
            <a:ext cx="1351457" cy="142988"/>
          </a:xfrm>
          <a:prstGeom prst="rect">
            <a:avLst/>
          </a:prstGeom>
        </p:spPr>
        <p:txBody>
          <a:bodyPr wrap="square" lIns="0" tIns="0" rIns="0" bIns="0" rtlCol="0" anchor="t">
            <a:spAutoFit/>
          </a:bodyPr>
          <a:lstStyle/>
          <a:p>
            <a:pPr marL="94026" lvl="1">
              <a:lnSpc>
                <a:spcPts val="1219"/>
              </a:lnSpc>
            </a:pPr>
            <a:r>
              <a:rPr lang="en-US" sz="871" i="1" dirty="0">
                <a:solidFill>
                  <a:srgbClr val="000000"/>
                </a:solidFill>
                <a:latin typeface="Montserrat Italics"/>
                <a:ea typeface="Montserrat Italics"/>
                <a:cs typeface="Montserrat Italics"/>
                <a:sym typeface="Montserrat Italics"/>
              </a:rPr>
              <a:t>4. Integrated analysis</a:t>
            </a:r>
          </a:p>
        </p:txBody>
      </p:sp>
      <p:sp>
        <p:nvSpPr>
          <p:cNvPr id="72" name="TextBox 72"/>
          <p:cNvSpPr txBox="1"/>
          <p:nvPr/>
        </p:nvSpPr>
        <p:spPr>
          <a:xfrm>
            <a:off x="3377294" y="3077311"/>
            <a:ext cx="3267471" cy="198644"/>
          </a:xfrm>
          <a:prstGeom prst="rect">
            <a:avLst/>
          </a:prstGeom>
        </p:spPr>
        <p:txBody>
          <a:bodyPr lIns="0" tIns="0" rIns="0" bIns="0" rtlCol="0" anchor="t">
            <a:spAutoFit/>
          </a:bodyPr>
          <a:lstStyle/>
          <a:p>
            <a:pPr>
              <a:lnSpc>
                <a:spcPts val="844"/>
              </a:lnSpc>
              <a:spcBef>
                <a:spcPct val="0"/>
              </a:spcBef>
            </a:pPr>
            <a:r>
              <a:rPr lang="en-US" sz="603" b="1">
                <a:solidFill>
                  <a:srgbClr val="000000"/>
                </a:solidFill>
                <a:latin typeface="Montserrat Bold"/>
                <a:ea typeface="Montserrat Bold"/>
                <a:cs typeface="Montserrat Bold"/>
                <a:sym typeface="Montserrat Bold"/>
              </a:rPr>
              <a:t>*</a:t>
            </a:r>
            <a:r>
              <a:rPr lang="en-US" sz="603">
                <a:solidFill>
                  <a:srgbClr val="000000"/>
                </a:solidFill>
                <a:latin typeface="Montserrat"/>
                <a:ea typeface="Montserrat"/>
                <a:cs typeface="Montserrat"/>
                <a:sym typeface="Montserrat"/>
              </a:rPr>
              <a:t>Satellite indices provide optical screening signals and do not replace field or laboratory measurements.</a:t>
            </a:r>
          </a:p>
        </p:txBody>
      </p:sp>
      <p:sp>
        <p:nvSpPr>
          <p:cNvPr id="73" name="TextBox 73"/>
          <p:cNvSpPr txBox="1"/>
          <p:nvPr/>
        </p:nvSpPr>
        <p:spPr>
          <a:xfrm>
            <a:off x="7171601" y="1002003"/>
            <a:ext cx="3382111" cy="191591"/>
          </a:xfrm>
          <a:prstGeom prst="rect">
            <a:avLst/>
          </a:prstGeom>
        </p:spPr>
        <p:txBody>
          <a:bodyPr lIns="0" tIns="0" rIns="0" bIns="0" rtlCol="0" anchor="t">
            <a:spAutoFit/>
          </a:bodyPr>
          <a:lstStyle/>
          <a:p>
            <a:pPr marL="122956" lvl="1">
              <a:lnSpc>
                <a:spcPts val="1594"/>
              </a:lnSpc>
            </a:pPr>
            <a:r>
              <a:rPr lang="en-US" sz="1139" b="1" dirty="0">
                <a:solidFill>
                  <a:srgbClr val="FFFFFF"/>
                </a:solidFill>
                <a:latin typeface="Canva Sans Bold"/>
                <a:ea typeface="Canva Sans Bold"/>
                <a:cs typeface="Canva Sans Bold"/>
                <a:sym typeface="Canva Sans Bold"/>
              </a:rPr>
              <a:t>5. CASE STUDY 1 - GHIDIGHICI RESERVOIR </a:t>
            </a:r>
          </a:p>
        </p:txBody>
      </p:sp>
      <p:sp>
        <p:nvSpPr>
          <p:cNvPr id="74" name="TextBox 74"/>
          <p:cNvSpPr txBox="1"/>
          <p:nvPr/>
        </p:nvSpPr>
        <p:spPr>
          <a:xfrm>
            <a:off x="7171601" y="3458772"/>
            <a:ext cx="3646517" cy="191591"/>
          </a:xfrm>
          <a:prstGeom prst="rect">
            <a:avLst/>
          </a:prstGeom>
        </p:spPr>
        <p:txBody>
          <a:bodyPr lIns="0" tIns="0" rIns="0" bIns="0" rtlCol="0" anchor="t">
            <a:spAutoFit/>
          </a:bodyPr>
          <a:lstStyle/>
          <a:p>
            <a:pPr marL="122956" lvl="1">
              <a:lnSpc>
                <a:spcPts val="1594"/>
              </a:lnSpc>
            </a:pPr>
            <a:r>
              <a:rPr lang="en-US" sz="1139" b="1" dirty="0">
                <a:solidFill>
                  <a:srgbClr val="FFFFFF"/>
                </a:solidFill>
                <a:latin typeface="Canva Sans Bold"/>
                <a:ea typeface="Canva Sans Bold"/>
                <a:cs typeface="Canva Sans Bold"/>
                <a:sym typeface="Canva Sans Bold"/>
              </a:rPr>
              <a:t>6. CASE STUDY 2 - STRASENI DOWNSTREAM </a:t>
            </a:r>
          </a:p>
        </p:txBody>
      </p:sp>
      <p:grpSp>
        <p:nvGrpSpPr>
          <p:cNvPr id="75" name="Group 75"/>
          <p:cNvGrpSpPr/>
          <p:nvPr/>
        </p:nvGrpSpPr>
        <p:grpSpPr>
          <a:xfrm>
            <a:off x="7123127" y="5615646"/>
            <a:ext cx="1521429" cy="659923"/>
            <a:chOff x="0" y="0"/>
            <a:chExt cx="598100" cy="259427"/>
          </a:xfrm>
        </p:grpSpPr>
        <p:sp>
          <p:nvSpPr>
            <p:cNvPr id="76" name="Freeform 76"/>
            <p:cNvSpPr/>
            <p:nvPr/>
          </p:nvSpPr>
          <p:spPr>
            <a:xfrm>
              <a:off x="0" y="0"/>
              <a:ext cx="598100" cy="259427"/>
            </a:xfrm>
            <a:custGeom>
              <a:avLst/>
              <a:gdLst/>
              <a:ahLst/>
              <a:cxnLst/>
              <a:rect l="l" t="t" r="r" b="b"/>
              <a:pathLst>
                <a:path w="598100" h="259427">
                  <a:moveTo>
                    <a:pt x="84810" y="0"/>
                  </a:moveTo>
                  <a:lnTo>
                    <a:pt x="513290" y="0"/>
                  </a:lnTo>
                  <a:cubicBezTo>
                    <a:pt x="535783" y="0"/>
                    <a:pt x="557355" y="8935"/>
                    <a:pt x="573260" y="24840"/>
                  </a:cubicBezTo>
                  <a:cubicBezTo>
                    <a:pt x="589165" y="40745"/>
                    <a:pt x="598100" y="62317"/>
                    <a:pt x="598100" y="84810"/>
                  </a:cubicBezTo>
                  <a:lnTo>
                    <a:pt x="598100" y="174618"/>
                  </a:lnTo>
                  <a:cubicBezTo>
                    <a:pt x="598100" y="197110"/>
                    <a:pt x="589165" y="218682"/>
                    <a:pt x="573260" y="234587"/>
                  </a:cubicBezTo>
                  <a:cubicBezTo>
                    <a:pt x="557355" y="250492"/>
                    <a:pt x="535783" y="259427"/>
                    <a:pt x="513290" y="259427"/>
                  </a:cubicBezTo>
                  <a:lnTo>
                    <a:pt x="84810" y="259427"/>
                  </a:lnTo>
                  <a:cubicBezTo>
                    <a:pt x="62317" y="259427"/>
                    <a:pt x="40745" y="250492"/>
                    <a:pt x="24840" y="234587"/>
                  </a:cubicBezTo>
                  <a:cubicBezTo>
                    <a:pt x="8935" y="218682"/>
                    <a:pt x="0" y="197110"/>
                    <a:pt x="0" y="174618"/>
                  </a:cubicBezTo>
                  <a:lnTo>
                    <a:pt x="0" y="84810"/>
                  </a:lnTo>
                  <a:cubicBezTo>
                    <a:pt x="0" y="62317"/>
                    <a:pt x="8935" y="40745"/>
                    <a:pt x="24840" y="24840"/>
                  </a:cubicBezTo>
                  <a:cubicBezTo>
                    <a:pt x="40745" y="8935"/>
                    <a:pt x="62317" y="0"/>
                    <a:pt x="84810" y="0"/>
                  </a:cubicBezTo>
                  <a:close/>
                </a:path>
              </a:pathLst>
            </a:custGeom>
            <a:solidFill>
              <a:srgbClr val="1800AD"/>
            </a:solidFill>
          </p:spPr>
          <p:txBody>
            <a:bodyPr/>
            <a:lstStyle/>
            <a:p>
              <a:endParaRPr lang="en-US" sz="800"/>
            </a:p>
          </p:txBody>
        </p:sp>
        <p:sp>
          <p:nvSpPr>
            <p:cNvPr id="77" name="TextBox 77"/>
            <p:cNvSpPr txBox="1"/>
            <p:nvPr/>
          </p:nvSpPr>
          <p:spPr>
            <a:xfrm>
              <a:off x="0" y="-38100"/>
              <a:ext cx="598100" cy="297527"/>
            </a:xfrm>
            <a:prstGeom prst="rect">
              <a:avLst/>
            </a:prstGeom>
          </p:spPr>
          <p:txBody>
            <a:bodyPr lIns="33867" tIns="33867" rIns="33867" bIns="33867" rtlCol="0" anchor="ctr"/>
            <a:lstStyle/>
            <a:p>
              <a:pPr algn="ctr">
                <a:lnSpc>
                  <a:spcPts val="1400"/>
                </a:lnSpc>
              </a:pPr>
              <a:endParaRPr sz="800"/>
            </a:p>
          </p:txBody>
        </p:sp>
      </p:grpSp>
      <p:grpSp>
        <p:nvGrpSpPr>
          <p:cNvPr id="78" name="Group 78"/>
          <p:cNvGrpSpPr/>
          <p:nvPr/>
        </p:nvGrpSpPr>
        <p:grpSpPr>
          <a:xfrm>
            <a:off x="7123127" y="5851666"/>
            <a:ext cx="4766441" cy="645521"/>
            <a:chOff x="0" y="0"/>
            <a:chExt cx="1873770" cy="253753"/>
          </a:xfrm>
        </p:grpSpPr>
        <p:sp>
          <p:nvSpPr>
            <p:cNvPr id="79" name="Freeform 79"/>
            <p:cNvSpPr/>
            <p:nvPr/>
          </p:nvSpPr>
          <p:spPr>
            <a:xfrm>
              <a:off x="0" y="0"/>
              <a:ext cx="1873770" cy="253753"/>
            </a:xfrm>
            <a:custGeom>
              <a:avLst/>
              <a:gdLst/>
              <a:ahLst/>
              <a:cxnLst/>
              <a:rect l="l" t="t" r="r" b="b"/>
              <a:pathLst>
                <a:path w="1873770" h="253753">
                  <a:moveTo>
                    <a:pt x="1873770" y="27071"/>
                  </a:moveTo>
                  <a:lnTo>
                    <a:pt x="1873770" y="226682"/>
                  </a:lnTo>
                  <a:cubicBezTo>
                    <a:pt x="1873770" y="241633"/>
                    <a:pt x="1861650" y="253753"/>
                    <a:pt x="1846699" y="253753"/>
                  </a:cubicBezTo>
                  <a:lnTo>
                    <a:pt x="27071" y="253753"/>
                  </a:lnTo>
                  <a:cubicBezTo>
                    <a:pt x="12120" y="253753"/>
                    <a:pt x="0" y="241633"/>
                    <a:pt x="0" y="226682"/>
                  </a:cubicBezTo>
                  <a:lnTo>
                    <a:pt x="0" y="27071"/>
                  </a:lnTo>
                  <a:cubicBezTo>
                    <a:pt x="0" y="12120"/>
                    <a:pt x="12120" y="0"/>
                    <a:pt x="27071" y="0"/>
                  </a:cubicBezTo>
                  <a:lnTo>
                    <a:pt x="1846699" y="0"/>
                  </a:lnTo>
                  <a:cubicBezTo>
                    <a:pt x="1861650" y="0"/>
                    <a:pt x="1873770" y="12120"/>
                    <a:pt x="1873770" y="27071"/>
                  </a:cubicBezTo>
                  <a:close/>
                </a:path>
              </a:pathLst>
            </a:custGeom>
            <a:solidFill>
              <a:srgbClr val="FFFFFF"/>
            </a:solidFill>
            <a:ln w="38100" cap="rnd">
              <a:solidFill>
                <a:srgbClr val="1800AD"/>
              </a:solidFill>
              <a:prstDash val="solid"/>
              <a:round/>
            </a:ln>
          </p:spPr>
          <p:txBody>
            <a:bodyPr/>
            <a:lstStyle/>
            <a:p>
              <a:endParaRPr lang="en-US" sz="800"/>
            </a:p>
          </p:txBody>
        </p:sp>
        <p:sp>
          <p:nvSpPr>
            <p:cNvPr id="80" name="TextBox 80"/>
            <p:cNvSpPr txBox="1"/>
            <p:nvPr/>
          </p:nvSpPr>
          <p:spPr>
            <a:xfrm>
              <a:off x="0" y="-38100"/>
              <a:ext cx="1873770" cy="291853"/>
            </a:xfrm>
            <a:prstGeom prst="rect">
              <a:avLst/>
            </a:prstGeom>
          </p:spPr>
          <p:txBody>
            <a:bodyPr lIns="33867" tIns="33867" rIns="33867" bIns="33867" rtlCol="0" anchor="ctr"/>
            <a:lstStyle/>
            <a:p>
              <a:pPr algn="ctr">
                <a:lnSpc>
                  <a:spcPts val="1400"/>
                </a:lnSpc>
              </a:pPr>
              <a:endParaRPr sz="800"/>
            </a:p>
          </p:txBody>
        </p:sp>
      </p:grpSp>
      <p:sp>
        <p:nvSpPr>
          <p:cNvPr id="81" name="TextBox 81"/>
          <p:cNvSpPr txBox="1"/>
          <p:nvPr/>
        </p:nvSpPr>
        <p:spPr>
          <a:xfrm>
            <a:off x="7175637" y="5648413"/>
            <a:ext cx="3382111" cy="191591"/>
          </a:xfrm>
          <a:prstGeom prst="rect">
            <a:avLst/>
          </a:prstGeom>
        </p:spPr>
        <p:txBody>
          <a:bodyPr lIns="0" tIns="0" rIns="0" bIns="0" rtlCol="0" anchor="t">
            <a:spAutoFit/>
          </a:bodyPr>
          <a:lstStyle/>
          <a:p>
            <a:pPr marL="122956" lvl="1">
              <a:lnSpc>
                <a:spcPts val="1594"/>
              </a:lnSpc>
            </a:pPr>
            <a:r>
              <a:rPr lang="en-US" sz="1139" b="1" dirty="0">
                <a:solidFill>
                  <a:srgbClr val="FFFFFF"/>
                </a:solidFill>
                <a:latin typeface="Canva Sans Bold"/>
                <a:ea typeface="Canva Sans Bold"/>
                <a:cs typeface="Canva Sans Bold"/>
                <a:sym typeface="Canva Sans Bold"/>
              </a:rPr>
              <a:t>7. CONCLUSION</a:t>
            </a:r>
          </a:p>
        </p:txBody>
      </p:sp>
      <p:sp>
        <p:nvSpPr>
          <p:cNvPr id="82" name="TextBox 82"/>
          <p:cNvSpPr txBox="1"/>
          <p:nvPr/>
        </p:nvSpPr>
        <p:spPr>
          <a:xfrm>
            <a:off x="7217311" y="5934154"/>
            <a:ext cx="4599763" cy="454996"/>
          </a:xfrm>
          <a:prstGeom prst="rect">
            <a:avLst/>
          </a:prstGeom>
        </p:spPr>
        <p:txBody>
          <a:bodyPr lIns="0" tIns="0" rIns="0" bIns="0" rtlCol="0" anchor="t">
            <a:spAutoFit/>
          </a:bodyPr>
          <a:lstStyle/>
          <a:p>
            <a:pPr algn="just">
              <a:lnSpc>
                <a:spcPts val="937"/>
              </a:lnSpc>
            </a:pPr>
            <a:r>
              <a:rPr lang="en-US" sz="669">
                <a:solidFill>
                  <a:srgbClr val="000000"/>
                </a:solidFill>
                <a:latin typeface="Canva Sans"/>
                <a:ea typeface="Canva Sans"/>
                <a:cs typeface="Canva Sans"/>
                <a:sym typeface="Canva Sans"/>
              </a:rPr>
              <a:t>GIS integration identified two contrasting pressure patterns: episodic phytoplankton-related change at Ghidighici Reservoir and persistent nutrient/organic pressure at Strășeni downstream. Combining Sentinel-2 screening with in-situ monitoring improves pollution interpretation, supports targeted field verification, and helps prioritize source-oriented management actions.</a:t>
            </a:r>
          </a:p>
        </p:txBody>
      </p:sp>
      <p:sp>
        <p:nvSpPr>
          <p:cNvPr id="83" name="TextBox 83"/>
          <p:cNvSpPr txBox="1"/>
          <p:nvPr/>
        </p:nvSpPr>
        <p:spPr>
          <a:xfrm>
            <a:off x="10742139" y="1545941"/>
            <a:ext cx="1074935" cy="1378326"/>
          </a:xfrm>
          <a:prstGeom prst="rect">
            <a:avLst/>
          </a:prstGeom>
        </p:spPr>
        <p:txBody>
          <a:bodyPr lIns="0" tIns="0" rIns="0" bIns="0" rtlCol="0" anchor="t">
            <a:spAutoFit/>
          </a:bodyPr>
          <a:lstStyle/>
          <a:p>
            <a:pPr algn="ctr">
              <a:lnSpc>
                <a:spcPts val="937"/>
              </a:lnSpc>
            </a:pPr>
            <a:r>
              <a:rPr lang="en-US" sz="669">
                <a:solidFill>
                  <a:srgbClr val="000000"/>
                </a:solidFill>
                <a:latin typeface="Canva Sans"/>
                <a:ea typeface="Canva Sans"/>
                <a:cs typeface="Canva Sans"/>
                <a:sym typeface="Canva Sans"/>
              </a:rPr>
              <a:t>The main pressure is chlorophyll-related rather than turbidity-driven. The high NDCI anomaly suggests enhanced phytoplankton activity, while no comparable surface-bloom signal is evident. Field validation of chlorophyll-a and nutrients is recommended.</a:t>
            </a:r>
          </a:p>
        </p:txBody>
      </p:sp>
      <p:sp>
        <p:nvSpPr>
          <p:cNvPr id="84" name="TextBox 84"/>
          <p:cNvSpPr txBox="1"/>
          <p:nvPr/>
        </p:nvSpPr>
        <p:spPr>
          <a:xfrm>
            <a:off x="10742139" y="3729565"/>
            <a:ext cx="1060545" cy="1724575"/>
          </a:xfrm>
          <a:prstGeom prst="rect">
            <a:avLst/>
          </a:prstGeom>
        </p:spPr>
        <p:txBody>
          <a:bodyPr lIns="0" tIns="0" rIns="0" bIns="0" rtlCol="0" anchor="t">
            <a:spAutoFit/>
          </a:bodyPr>
          <a:lstStyle/>
          <a:p>
            <a:pPr algn="ctr">
              <a:lnSpc>
                <a:spcPts val="937"/>
              </a:lnSpc>
            </a:pPr>
            <a:r>
              <a:rPr lang="en-US" sz="669">
                <a:solidFill>
                  <a:srgbClr val="000000"/>
                </a:solidFill>
                <a:latin typeface="Canva Sans"/>
                <a:ea typeface="Canva Sans"/>
                <a:cs typeface="Canva Sans"/>
                <a:sym typeface="Canva Sans"/>
              </a:rPr>
              <a:t>Persistent nutrient pressure is evident from elevated NH4-N, NO2-N and total phosphorus, accompanied by moderate organic loading. High DO indicates that oxygen depletion is not currently dominant. The nitrogen pattern suggests recent inputs or incomplete nitrification, supporting upstream source tracking and repeated monitoring.</a:t>
            </a:r>
          </a:p>
        </p:txBody>
      </p:sp>
      <p:sp>
        <p:nvSpPr>
          <p:cNvPr id="85" name="TextBox 85"/>
          <p:cNvSpPr txBox="1"/>
          <p:nvPr/>
        </p:nvSpPr>
        <p:spPr>
          <a:xfrm>
            <a:off x="5306021" y="659356"/>
            <a:ext cx="1581547" cy="131190"/>
          </a:xfrm>
          <a:prstGeom prst="rect">
            <a:avLst/>
          </a:prstGeom>
        </p:spPr>
        <p:txBody>
          <a:bodyPr lIns="0" tIns="0" rIns="0" bIns="0" rtlCol="0" anchor="t">
            <a:spAutoFit/>
          </a:bodyPr>
          <a:lstStyle/>
          <a:p>
            <a:pPr algn="ctr">
              <a:lnSpc>
                <a:spcPts val="1120"/>
              </a:lnSpc>
            </a:pPr>
            <a:r>
              <a:rPr lang="en-US" sz="800">
                <a:solidFill>
                  <a:srgbClr val="000000"/>
                </a:solidFill>
                <a:latin typeface="Montserrat"/>
                <a:ea typeface="Montserrat"/>
                <a:cs typeface="Montserrat"/>
                <a:sym typeface="Montserrat"/>
              </a:rPr>
              <a:t>E-mail: pelin.bogdan@usm.md</a:t>
            </a:r>
          </a:p>
        </p:txBody>
      </p:sp>
      <p:pic>
        <p:nvPicPr>
          <p:cNvPr id="89" name="Picture 88">
            <a:extLst>
              <a:ext uri="{FF2B5EF4-FFF2-40B4-BE49-F238E27FC236}">
                <a16:creationId xmlns:a16="http://schemas.microsoft.com/office/drawing/2014/main" id="{4F8230FB-B92B-F1C5-DDC1-F6A9995E2DC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925" y="114097"/>
            <a:ext cx="623771" cy="623771"/>
          </a:xfrm>
          <a:prstGeom prst="rect">
            <a:avLst/>
          </a:prstGeom>
        </p:spPr>
      </p:pic>
      <p:pic>
        <p:nvPicPr>
          <p:cNvPr id="90" name="Picture 89" descr="Графические материалы МолдГУ">
            <a:extLst>
              <a:ext uri="{FF2B5EF4-FFF2-40B4-BE49-F238E27FC236}">
                <a16:creationId xmlns:a16="http://schemas.microsoft.com/office/drawing/2014/main" id="{8EDE8150-0852-6161-B609-30FD95D512A8}"/>
              </a:ext>
            </a:extLst>
          </p:cNvPr>
          <p:cNvPicPr>
            <a:picLocks noChangeAspect="1"/>
          </p:cNvPicPr>
          <p:nvPr/>
        </p:nvPicPr>
        <p:blipFill>
          <a:blip r:embed="rId11"/>
          <a:stretch>
            <a:fillRect/>
          </a:stretch>
        </p:blipFill>
        <p:spPr>
          <a:xfrm>
            <a:off x="11574902" y="45779"/>
            <a:ext cx="455563" cy="7604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369</Words>
  <Application>Microsoft Office PowerPoint</Application>
  <PresentationFormat>Custom</PresentationFormat>
  <Paragraphs>43</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Montserrat</vt:lpstr>
      <vt:lpstr>Calibri</vt:lpstr>
      <vt:lpstr>Montserrat Italics</vt:lpstr>
      <vt:lpstr>Montserrat Bold</vt:lpstr>
      <vt:lpstr>Canva Sans</vt:lpstr>
      <vt:lpstr>Aptos</vt:lpstr>
      <vt:lpstr>Canva Sans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a heading</dc:title>
  <dc:creator>hans andersen</dc:creator>
  <cp:lastModifiedBy>hans andersen</cp:lastModifiedBy>
  <cp:revision>5</cp:revision>
  <dcterms:created xsi:type="dcterms:W3CDTF">2006-08-16T00:00:00Z</dcterms:created>
  <dcterms:modified xsi:type="dcterms:W3CDTF">2026-09-15T11:46:40Z</dcterms:modified>
  <dc:identifier>DAHVP64njAc</dc:identifier>
</cp:coreProperties>
</file>