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charts/chart1.xml" ContentType="application/vnd.openxmlformats-officedocument.drawingml.chart+xml"/>
  <Override PartName="/ppt/charts/chart2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lang="en-US" sz="1100" spc="-1" strike="noStrike">
                <a:solidFill>
                  <a:srgbClr val="747474"/>
                </a:solidFill>
                <a:latin typeface="Times New Roman"/>
              </a:defRPr>
            </a:pPr>
            <a:r>
              <a:rPr b="1" lang="en-US" sz="1100" spc="-1" strike="noStrike">
                <a:solidFill>
                  <a:srgbClr val="747474"/>
                </a:solidFill>
                <a:latin typeface="Times New Roman"/>
              </a:rPr>
              <a:t>Effect of T-2 toxin on relative Alternaria spp. DNA content.</a:t>
            </a:r>
          </a:p>
        </c:rich>
      </c:tx>
      <c:layout>
        <c:manualLayout>
          <c:xMode val="edge"/>
          <c:yMode val="edge"/>
          <c:x val="0.102573140641523"/>
          <c:y val="0.0845292766934558"/>
        </c:manualLayout>
      </c:layout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62936200211491"/>
          <c:y val="0.202210103329506"/>
          <c:w val="0.622312301727177"/>
          <c:h val="0.646096440872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Ingen-93</c:v>
                </c:pt>
              </c:strCache>
            </c:strRef>
          </c:tx>
          <c:spPr>
            <a:gradFill>
              <a:gsLst>
                <a:gs pos="0">
                  <a:srgbClr val="4c7591"/>
                </a:gs>
                <a:gs pos="50000">
                  <a:srgbClr val="106186"/>
                </a:gs>
                <a:gs pos="100000">
                  <a:srgbClr val="08587c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1</c:f>
                <c:numCache>
                  <c:formatCode>General</c:formatCode>
                  <c:ptCount val="3"/>
                  <c:pt idx="0">
                    <c:v>1.19</c:v>
                  </c:pt>
                  <c:pt idx="1">
                    <c:v>0.8</c:v>
                  </c:pt>
                  <c:pt idx="2">
                    <c:v>2.45</c:v>
                  </c:pt>
                </c:numCache>
              </c:numRef>
            </c:plus>
            <c:minus>
              <c:numRef>
                <c:f>2</c:f>
                <c:numCache>
                  <c:formatCode>General</c:formatCode>
                  <c:ptCount val="3"/>
                  <c:pt idx="0">
                    <c:v>1.19</c:v>
                  </c:pt>
                  <c:pt idx="1">
                    <c:v>0.8</c:v>
                  </c:pt>
                  <c:pt idx="2">
                    <c:v>2.45</c:v>
                  </c:pt>
                </c:numCache>
              </c:numRef>
            </c:minus>
            <c:spPr>
              <a:ln w="12600">
                <a:solidFill>
                  <a:srgbClr val="000000"/>
                </a:solidFill>
                <a:round/>
              </a:ln>
            </c:spPr>
          </c:errBars>
          <c:cat>
            <c:strRef>
              <c:f>categories</c:f>
              <c:strCache>
                <c:ptCount val="3"/>
                <c:pt idx="0">
                  <c:v>0,01 μg/L </c:v>
                </c:pt>
                <c:pt idx="1">
                  <c:v>0,05 μg/L </c:v>
                </c:pt>
                <c:pt idx="2">
                  <c:v>Control</c:v>
                </c:pt>
              </c:strCache>
            </c:strRef>
          </c:cat>
          <c:val>
            <c:numRef>
              <c:f>0</c:f>
              <c:numCache>
                <c:formatCode>0.00</c:formatCode>
                <c:ptCount val="3"/>
                <c:pt idx="0">
                  <c:v>5.06313607470712</c:v>
                </c:pt>
                <c:pt idx="1">
                  <c:v>4.98208316775965</c:v>
                </c:pt>
                <c:pt idx="2">
                  <c:v>5.96744608445537</c:v>
                </c:pt>
              </c:numCache>
            </c:numRef>
          </c:val>
        </c:ser>
        <c:ser>
          <c:idx val="1"/>
          <c:order val="1"/>
          <c:tx>
            <c:strRef>
              <c:f>label 3</c:f>
              <c:strCache>
                <c:ptCount val="1"/>
                <c:pt idx="0">
                  <c:v>Ingen-40</c:v>
                </c:pt>
              </c:strCache>
            </c:strRef>
          </c:tx>
          <c:spPr>
            <a:gradFill>
              <a:gsLst>
                <a:gs pos="0">
                  <a:srgbClr val="4d7d50"/>
                </a:gs>
                <a:gs pos="50000">
                  <a:srgbClr val="156f21"/>
                </a:gs>
                <a:gs pos="100000">
                  <a:srgbClr val="0f661a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4</c:f>
                <c:numCache>
                  <c:formatCode>General</c:formatCode>
                  <c:ptCount val="3"/>
                  <c:pt idx="0">
                    <c:v>1.14</c:v>
                  </c:pt>
                  <c:pt idx="1">
                    <c:v>3.43</c:v>
                  </c:pt>
                  <c:pt idx="2">
                    <c:v>2.41</c:v>
                  </c:pt>
                </c:numCache>
              </c:numRef>
            </c:plus>
            <c:minus>
              <c:numRef>
                <c:f>5</c:f>
                <c:numCache>
                  <c:formatCode>General</c:formatCode>
                  <c:ptCount val="3"/>
                  <c:pt idx="0">
                    <c:v>1.14</c:v>
                  </c:pt>
                  <c:pt idx="1">
                    <c:v>3.43</c:v>
                  </c:pt>
                  <c:pt idx="2">
                    <c:v>2.41</c:v>
                  </c:pt>
                </c:numCache>
              </c:numRef>
            </c:minus>
            <c:spPr>
              <a:ln w="12600">
                <a:solidFill>
                  <a:srgbClr val="000000"/>
                </a:solidFill>
                <a:round/>
              </a:ln>
            </c:spPr>
          </c:errBars>
          <c:cat>
            <c:strRef>
              <c:f>categories</c:f>
              <c:strCache>
                <c:ptCount val="3"/>
                <c:pt idx="0">
                  <c:v>0,01 μg/L </c:v>
                </c:pt>
                <c:pt idx="1">
                  <c:v>0,05 μg/L </c:v>
                </c:pt>
                <c:pt idx="2">
                  <c:v>Control</c:v>
                </c:pt>
              </c:strCache>
            </c:strRef>
          </c:cat>
          <c:val>
            <c:numRef>
              <c:f>3</c:f>
              <c:numCache>
                <c:formatCode>0.00</c:formatCode>
                <c:ptCount val="3"/>
                <c:pt idx="0">
                  <c:v>5.32364106077045</c:v>
                </c:pt>
                <c:pt idx="1">
                  <c:v>4.28999179257642</c:v>
                </c:pt>
                <c:pt idx="2">
                  <c:v>3.50528838606438</c:v>
                </c:pt>
              </c:numCache>
            </c:numRef>
          </c:val>
        </c:ser>
        <c:ser>
          <c:idx val="2"/>
          <c:order val="2"/>
          <c:tx>
            <c:strRef>
              <c:f>label 6</c:f>
              <c:strCache>
                <c:ptCount val="1"/>
                <c:pt idx="0">
                  <c:v>Ingen-54</c:v>
                </c:pt>
              </c:strCache>
            </c:strRef>
          </c:tx>
          <c:spPr>
            <a:gradFill>
              <a:gsLst>
                <a:gs pos="0">
                  <a:srgbClr val="ac529f"/>
                </a:gs>
                <a:gs pos="50000">
                  <a:srgbClr val="a52597"/>
                </a:gs>
                <a:gs pos="100000">
                  <a:srgbClr val="981b8b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pto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7</c:f>
                <c:numCache>
                  <c:formatCode>General</c:formatCode>
                  <c:ptCount val="3"/>
                  <c:pt idx="0">
                    <c:v>1.94</c:v>
                  </c:pt>
                  <c:pt idx="1">
                    <c:v>1.09</c:v>
                  </c:pt>
                  <c:pt idx="2">
                    <c:v>2.02</c:v>
                  </c:pt>
                </c:numCache>
              </c:numRef>
            </c:plus>
            <c:minus>
              <c:numRef>
                <c:f>8</c:f>
                <c:numCache>
                  <c:formatCode>General</c:formatCode>
                  <c:ptCount val="3"/>
                  <c:pt idx="0">
                    <c:v>1.94</c:v>
                  </c:pt>
                  <c:pt idx="1">
                    <c:v>1.09</c:v>
                  </c:pt>
                  <c:pt idx="2">
                    <c:v>2.02</c:v>
                  </c:pt>
                </c:numCache>
              </c:numRef>
            </c:minus>
            <c:spPr>
              <a:ln w="12600">
                <a:solidFill>
                  <a:srgbClr val="000000"/>
                </a:solidFill>
                <a:round/>
              </a:ln>
            </c:spPr>
          </c:errBars>
          <c:cat>
            <c:strRef>
              <c:f>categories</c:f>
              <c:strCache>
                <c:ptCount val="3"/>
                <c:pt idx="0">
                  <c:v>0,01 μg/L </c:v>
                </c:pt>
                <c:pt idx="1">
                  <c:v>0,05 μg/L </c:v>
                </c:pt>
                <c:pt idx="2">
                  <c:v>Control</c:v>
                </c:pt>
              </c:strCache>
            </c:strRef>
          </c:cat>
          <c:val>
            <c:numRef>
              <c:f>6</c:f>
              <c:numCache>
                <c:formatCode>0.00</c:formatCode>
                <c:ptCount val="3"/>
                <c:pt idx="0">
                  <c:v>3.7272470270093</c:v>
                </c:pt>
                <c:pt idx="1">
                  <c:v>5.53394087276735</c:v>
                </c:pt>
                <c:pt idx="2">
                  <c:v>3.03469872803472</c:v>
                </c:pt>
              </c:numCache>
            </c:numRef>
          </c:val>
        </c:ser>
        <c:gapWidth val="100"/>
        <c:overlap val="-24"/>
        <c:axId val="18732316"/>
        <c:axId val="66435821"/>
      </c:barChart>
      <c:catAx>
        <c:axId val="187323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12600">
            <a:solidFill>
              <a:srgbClr val="d9d9d9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595959"/>
                </a:solidFill>
                <a:latin typeface="Times New Roman"/>
              </a:defRPr>
            </a:pPr>
          </a:p>
        </c:txPr>
        <c:crossAx val="66435821"/>
        <c:crosses val="autoZero"/>
        <c:auto val="1"/>
        <c:lblAlgn val="ctr"/>
        <c:lblOffset val="100"/>
        <c:noMultiLvlLbl val="0"/>
      </c:catAx>
      <c:valAx>
        <c:axId val="66435821"/>
        <c:scaling>
          <c:orientation val="minMax"/>
          <c:max val="9"/>
          <c:min val="0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lang="en-US" sz="1000" spc="-1" strike="noStrike">
                    <a:solidFill>
                      <a:srgbClr val="595959"/>
                    </a:solidFill>
                    <a:latin typeface="Times New Roman"/>
                  </a:defRPr>
                </a:pPr>
                <a:r>
                  <a:rPr b="0" lang="en-US" sz="1000" spc="-1" strike="noStrike">
                    <a:solidFill>
                      <a:srgbClr val="595959"/>
                    </a:solidFill>
                    <a:latin typeface="Times New Roman"/>
                  </a:rPr>
                  <a:t>Relative pathogen DNA content
Values calculated from ΔCq</a:t>
                </a:r>
              </a:p>
            </c:rich>
          </c:tx>
          <c:layout>
            <c:manualLayout>
              <c:xMode val="edge"/>
              <c:yMode val="edge"/>
              <c:x val="0.0228234050052873"/>
              <c:y val="0.209672789896671"/>
            </c:manualLayout>
          </c:layout>
          <c:overlay val="0"/>
          <c:spPr>
            <a:noFill/>
            <a:ln w="0"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12600">
            <a:noFill/>
          </a:ln>
        </c:spPr>
        <c:txPr>
          <a:bodyPr/>
          <a:lstStyle/>
          <a:p>
            <a:pPr>
              <a:defRPr b="0" sz="1200" spc="-1" strike="noStrike">
                <a:solidFill>
                  <a:srgbClr val="595959"/>
                </a:solidFill>
                <a:latin typeface="Times New Roman"/>
              </a:defRPr>
            </a:pPr>
          </a:p>
        </c:txPr>
        <c:crossAx val="18732316"/>
        <c:crosses val="autoZero"/>
        <c:crossBetween val="between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819482355360218"/>
          <c:y val="0.397212335189544"/>
          <c:w val="0.161865106903275"/>
          <c:h val="0.257674809116482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595959"/>
              </a:solidFill>
              <a:latin typeface="Times New Roman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lang="en-US" sz="1100" spc="-1" strike="noStrike">
                <a:solidFill>
                  <a:srgbClr val="747474"/>
                </a:solidFill>
                <a:latin typeface="Times New Roman"/>
              </a:defRPr>
            </a:pPr>
            <a:r>
              <a:rPr b="1" lang="en-US" sz="1100" spc="-1" strike="noStrike">
                <a:solidFill>
                  <a:srgbClr val="747474"/>
                </a:solidFill>
                <a:latin typeface="Times New Roman"/>
              </a:rPr>
              <a:t>Effect of DON on relative Fusarium spp. DNA content</a:t>
            </a:r>
          </a:p>
        </c:rich>
      </c:tx>
      <c:layout>
        <c:manualLayout>
          <c:xMode val="edge"/>
          <c:yMode val="edge"/>
          <c:x val="0.126104066462615"/>
          <c:y val="0.109591245574509"/>
        </c:manualLayout>
      </c:layout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3301268036729"/>
          <c:y val="0.257161248793048"/>
          <c:w val="0.633493659816353"/>
          <c:h val="0.6351786289024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Ingen-93</c:v>
                </c:pt>
              </c:strCache>
            </c:strRef>
          </c:tx>
          <c:spPr>
            <a:gradFill>
              <a:gsLst>
                <a:gs pos="0">
                  <a:srgbClr val="4c7591"/>
                </a:gs>
                <a:gs pos="50000">
                  <a:srgbClr val="106186"/>
                </a:gs>
                <a:gs pos="100000">
                  <a:srgbClr val="08587c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txPr>
              <a:bodyPr wrap="square"/>
              <a:lstStyle/>
              <a:p>
                <a:pPr>
                  <a:defRPr b="0" lang="en-US" sz="1000" spc="-1" strike="noStrike">
                    <a:solidFill>
                      <a:srgbClr val="595959"/>
                    </a:solidFill>
                    <a:latin typeface="Times New Roman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1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0.142886901662353</c:v>
                  </c:pt>
                  <c:pt idx="2">
                    <c:v>0.342928563989646</c:v>
                  </c:pt>
                </c:numCache>
              </c:numRef>
            </c:plus>
            <c:minus>
              <c:numRef>
                <c:f>2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0.142886901662353</c:v>
                  </c:pt>
                  <c:pt idx="2">
                    <c:v>0.342928563989646</c:v>
                  </c:pt>
                </c:numCache>
              </c:numRef>
            </c:minus>
            <c:spPr>
              <a:ln w="9360">
                <a:solidFill>
                  <a:srgbClr val="595959"/>
                </a:solidFill>
                <a:round/>
              </a:ln>
            </c:spPr>
          </c:errBars>
          <c:cat>
            <c:strRef>
              <c:f>categories</c:f>
              <c:strCache>
                <c:ptCount val="3"/>
                <c:pt idx="0">
                  <c:v>5 μg/L </c:v>
                </c:pt>
                <c:pt idx="1">
                  <c:v>10 μg/L </c:v>
                </c:pt>
                <c:pt idx="2">
                  <c:v>Control</c:v>
                </c:pt>
              </c:strCache>
            </c:strRef>
          </c:cat>
          <c:val>
            <c:numRef>
              <c:f>0</c:f>
              <c:numCache>
                <c:formatCode>0.00</c:formatCode>
                <c:ptCount val="3"/>
                <c:pt idx="0">
                  <c:v>0</c:v>
                </c:pt>
                <c:pt idx="1">
                  <c:v>0.0583333333333336</c:v>
                </c:pt>
                <c:pt idx="2">
                  <c:v>0.140000000000001</c:v>
                </c:pt>
              </c:numCache>
            </c:numRef>
          </c:val>
        </c:ser>
        <c:ser>
          <c:idx val="1"/>
          <c:order val="1"/>
          <c:tx>
            <c:strRef>
              <c:f>label 3</c:f>
              <c:strCache>
                <c:ptCount val="1"/>
                <c:pt idx="0">
                  <c:v>Ingen-40</c:v>
                </c:pt>
              </c:strCache>
            </c:strRef>
          </c:tx>
          <c:spPr>
            <a:gradFill>
              <a:gsLst>
                <a:gs pos="0">
                  <a:srgbClr val="4d7d50"/>
                </a:gs>
                <a:gs pos="50000">
                  <a:srgbClr val="156f21"/>
                </a:gs>
                <a:gs pos="100000">
                  <a:srgbClr val="0f661a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txPr>
              <a:bodyPr wrap="square"/>
              <a:lstStyle/>
              <a:p>
                <a:pPr>
                  <a:defRPr b="0" lang="en-US" sz="1000" spc="-1" strike="noStrike">
                    <a:solidFill>
                      <a:srgbClr val="595959"/>
                    </a:solidFill>
                    <a:latin typeface="Times New Roman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4</c:f>
                <c:numCache>
                  <c:formatCode>General</c:formatCode>
                  <c:ptCount val="3"/>
                  <c:pt idx="0">
                    <c:v>0.860743864340607</c:v>
                  </c:pt>
                  <c:pt idx="1">
                    <c:v>0.671607524277881</c:v>
                  </c:pt>
                  <c:pt idx="2">
                    <c:v>1.88240980306273</c:v>
                  </c:pt>
                </c:numCache>
              </c:numRef>
            </c:plus>
            <c:minus>
              <c:numRef>
                <c:f>5</c:f>
                <c:numCache>
                  <c:formatCode>General</c:formatCode>
                  <c:ptCount val="3"/>
                  <c:pt idx="0">
                    <c:v>0.860743864340607</c:v>
                  </c:pt>
                  <c:pt idx="1">
                    <c:v>0.671607524277881</c:v>
                  </c:pt>
                  <c:pt idx="2">
                    <c:v>1.88240980306273</c:v>
                  </c:pt>
                </c:numCache>
              </c:numRef>
            </c:minus>
            <c:spPr>
              <a:ln w="9360">
                <a:solidFill>
                  <a:srgbClr val="595959"/>
                </a:solidFill>
                <a:round/>
              </a:ln>
            </c:spPr>
          </c:errBars>
          <c:cat>
            <c:strRef>
              <c:f>categories</c:f>
              <c:strCache>
                <c:ptCount val="3"/>
                <c:pt idx="0">
                  <c:v>5 μg/L </c:v>
                </c:pt>
                <c:pt idx="1">
                  <c:v>10 μg/L </c:v>
                </c:pt>
                <c:pt idx="2">
                  <c:v>Control</c:v>
                </c:pt>
              </c:strCache>
            </c:strRef>
          </c:cat>
          <c:val>
            <c:numRef>
              <c:f>3</c:f>
              <c:numCache>
                <c:formatCode>0.00</c:formatCode>
                <c:ptCount val="3"/>
                <c:pt idx="0">
                  <c:v>0.51</c:v>
                </c:pt>
                <c:pt idx="1">
                  <c:v>4.83166666666667</c:v>
                </c:pt>
                <c:pt idx="2">
                  <c:v>3.72333333333333</c:v>
                </c:pt>
              </c:numCache>
            </c:numRef>
          </c:val>
        </c:ser>
        <c:ser>
          <c:idx val="2"/>
          <c:order val="2"/>
          <c:tx>
            <c:strRef>
              <c:f>label 6</c:f>
              <c:strCache>
                <c:ptCount val="1"/>
                <c:pt idx="0">
                  <c:v>Ingen-54</c:v>
                </c:pt>
              </c:strCache>
            </c:strRef>
          </c:tx>
          <c:spPr>
            <a:gradFill>
              <a:gsLst>
                <a:gs pos="0">
                  <a:srgbClr val="ac529f"/>
                </a:gs>
                <a:gs pos="50000">
                  <a:srgbClr val="a52597"/>
                </a:gs>
                <a:gs pos="100000">
                  <a:srgbClr val="981b8b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txPr>
              <a:bodyPr wrap="square"/>
              <a:lstStyle/>
              <a:p>
                <a:pPr>
                  <a:defRPr b="0" lang="en-US" sz="1000" spc="-1" strike="noStrike">
                    <a:solidFill>
                      <a:srgbClr val="595959"/>
                    </a:solidFill>
                    <a:latin typeface="Times New Roman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7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</c:v>
                  </c:pt>
                  <c:pt idx="2">
                    <c:v>1.01343804283571</c:v>
                  </c:pt>
                </c:numCache>
              </c:numRef>
            </c:plus>
            <c:minus>
              <c:numRef>
                <c:f>8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</c:v>
                  </c:pt>
                  <c:pt idx="2">
                    <c:v>1.01343804283571</c:v>
                  </c:pt>
                </c:numCache>
              </c:numRef>
            </c:minus>
            <c:spPr>
              <a:ln w="9360">
                <a:solidFill>
                  <a:srgbClr val="595959"/>
                </a:solidFill>
                <a:round/>
              </a:ln>
            </c:spPr>
          </c:errBars>
          <c:cat>
            <c:strRef>
              <c:f>categories</c:f>
              <c:strCache>
                <c:ptCount val="3"/>
                <c:pt idx="0">
                  <c:v>5 μg/L </c:v>
                </c:pt>
                <c:pt idx="1">
                  <c:v>10 μg/L </c:v>
                </c:pt>
                <c:pt idx="2">
                  <c:v>Control</c:v>
                </c:pt>
              </c:strCache>
            </c:strRef>
          </c:cat>
          <c:val>
            <c:numRef>
              <c:f>6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0.558333333333334</c:v>
                </c:pt>
              </c:numCache>
            </c:numRef>
          </c:val>
        </c:ser>
        <c:gapWidth val="100"/>
        <c:overlap val="-24"/>
        <c:axId val="90558881"/>
        <c:axId val="25859688"/>
      </c:barChart>
      <c:catAx>
        <c:axId val="9055888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12600">
            <a:solidFill>
              <a:srgbClr val="d9d9d9"/>
            </a:solidFill>
            <a:round/>
          </a:ln>
        </c:spPr>
        <c:txPr>
          <a:bodyPr/>
          <a:lstStyle/>
          <a:p>
            <a:pPr>
              <a:defRPr b="0" lang="en-US" sz="1000" spc="-1" strike="noStrike">
                <a:solidFill>
                  <a:srgbClr val="595959"/>
                </a:solidFill>
                <a:latin typeface="Times New Roman"/>
              </a:defRPr>
            </a:pPr>
          </a:p>
        </c:txPr>
        <c:crossAx val="25859688"/>
        <c:crosses val="autoZero"/>
        <c:auto val="1"/>
        <c:lblAlgn val="ctr"/>
        <c:lblOffset val="100"/>
        <c:noMultiLvlLbl val="0"/>
      </c:catAx>
      <c:valAx>
        <c:axId val="25859688"/>
        <c:scaling>
          <c:orientation val="minMax"/>
          <c:max val="9"/>
          <c:min val="0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lang="en-US" sz="1000" spc="-1" strike="noStrike">
                    <a:solidFill>
                      <a:srgbClr val="595959"/>
                    </a:solidFill>
                    <a:latin typeface="Times New Roman"/>
                  </a:defRPr>
                </a:pPr>
                <a:r>
                  <a:rPr b="0" lang="en-US" sz="1000" spc="-1" strike="noStrike">
                    <a:solidFill>
                      <a:srgbClr val="595959"/>
                    </a:solidFill>
                    <a:latin typeface="Times New Roman"/>
                  </a:rPr>
                  <a:t>Relative pathogen DNA content
Values calculated from ΔCq</a:t>
                </a:r>
              </a:p>
            </c:rich>
          </c:tx>
          <c:layout>
            <c:manualLayout>
              <c:xMode val="edge"/>
              <c:yMode val="edge"/>
              <c:x val="0.0229121119370354"/>
              <c:y val="0.19729642742195"/>
            </c:manualLayout>
          </c:layout>
          <c:overlay val="0"/>
          <c:spPr>
            <a:noFill/>
            <a:ln w="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12600">
            <a:noFill/>
          </a:ln>
        </c:spPr>
        <c:txPr>
          <a:bodyPr/>
          <a:lstStyle/>
          <a:p>
            <a:pPr>
              <a:defRPr b="0" lang="en-US" sz="1000" spc="-1" strike="noStrike">
                <a:solidFill>
                  <a:srgbClr val="595959"/>
                </a:solidFill>
                <a:latin typeface="Times New Roman"/>
              </a:defRPr>
            </a:pPr>
          </a:p>
        </c:txPr>
        <c:crossAx val="90558881"/>
        <c:crosses val="autoZero"/>
        <c:crossBetween val="between"/>
      </c:valAx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811607249782168"/>
          <c:y val="0.390419859800864"/>
          <c:w val="0.160627813082459"/>
          <c:h val="0.288934406992344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b="0" lang="en-US" sz="1000" spc="-1" strike="noStrike">
              <a:solidFill>
                <a:srgbClr val="595959"/>
              </a:solidFill>
              <a:latin typeface="Times New Roman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922C832-0CF0-48AF-86EC-061600EB96A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840EB07-08E4-4CD8-B92C-DEBA753E43A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4B94A7F-F4E3-4ABA-A9DC-97C12392342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9E6F6944-7FD5-459B-8D35-378DB4D5BA0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AD8E8191-404C-4F0B-A2AF-0221B0D1052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D09B24B2-997F-41EE-8A75-10338A88681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2CDD6A90-E103-4796-8D2B-C4064C2DB0D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95018FFC-B991-4FEF-9009-266E6735E3D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FED4CF94-805E-4CFF-86BA-5E2DE1F52A8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58E06D0D-16F0-4330-BD4C-8BABC4DCA0C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C841FF07-3846-425E-967C-A009A1ABC07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b="0" lang="en-US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8FAA0F5-9789-4297-98F6-05C038773650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ptos"/>
              </a:rPr>
              <a:t>Второй уровень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Третий уровень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Четвертый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Пятый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EBAEBBC-6C4D-421F-BDC6-8B7F36695704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ptos"/>
              </a:rPr>
              <a:t>Второй уровень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Третий уровень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Четвертый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Пятый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1E48F73-30C1-4CB9-B349-DAF6BF6D721A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ptos"/>
              </a:rPr>
              <a:t>Второй уровень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Третий уровень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Четвертый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Пятый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D3CA37B-D80B-4FBE-84D4-E16B47223298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b="0" lang="en-US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Образец текста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2B96942-BDCA-49DE-A53B-9BAE53BA948A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ptos"/>
              </a:rPr>
              <a:t>Второй уровень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Третий уровень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Четвертый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Пятый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ptos"/>
              </a:rPr>
              <a:t>Второй уровень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Третий уровень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Четвертый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Пятый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4822FA5-AF69-4CE7-ABFA-165C041130E7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ptos"/>
              </a:rPr>
              <a:t>Второй уровень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Третий уровень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Четвертый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Пятый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ptos"/>
              </a:rPr>
              <a:t>Второй уровень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Третий уровень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Четвертый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ptos"/>
              </a:rPr>
              <a:t>Пятый уровень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90E98DE-4843-408A-A5B9-A6B724ACBA47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5CAE95A-955B-41AC-B90E-06C1EC2A006F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EC2714F-A3ED-4ABC-A6A1-4A3203341941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ptos"/>
              </a:rPr>
              <a:t>Второй уровень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ptos"/>
              </a:rPr>
              <a:t>Третий уровень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Четвертый уровень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ptos"/>
              </a:rPr>
              <a:t>Пятый уровень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16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07DB054-A870-4EB5-A476-DD7BE86B23C4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chemeClr val="dk1"/>
                </a:solidFill>
                <a:latin typeface="Aptos"/>
              </a:rPr>
              <a:t>Вставка рисунка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Aptos"/>
              </a:rPr>
              <a:t>Образец текста</a:t>
            </a:r>
            <a:endParaRPr b="0" lang="en-US" sz="16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CB2FD87-38BC-4A93-B8CA-8150344EA24B}" type="slidenum">
              <a:rPr b="0" lang="ru-MD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chart" Target="../charts/chart1.xml"/><Relationship Id="rId9" Type="http://schemas.openxmlformats.org/officeDocument/2006/relationships/chart" Target="../charts/chart2.xml"/><Relationship Id="rId10" Type="http://schemas.openxmlformats.org/officeDocument/2006/relationships/image" Target="../media/image8.png"/><Relationship Id="rId1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2" descr="Institutul de Genetică, Fiziologie și Protecție a Plantelor"/>
          <p:cNvPicPr/>
          <p:nvPr/>
        </p:nvPicPr>
        <p:blipFill>
          <a:blip r:embed="rId1"/>
          <a:stretch/>
        </p:blipFill>
        <p:spPr>
          <a:xfrm>
            <a:off x="11249640" y="7560"/>
            <a:ext cx="749520" cy="749520"/>
          </a:xfrm>
          <a:prstGeom prst="rect">
            <a:avLst/>
          </a:prstGeom>
          <a:ln w="0">
            <a:noFill/>
          </a:ln>
        </p:spPr>
      </p:pic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213120" y="-44640"/>
            <a:ext cx="11674080" cy="80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107000"/>
              </a:lnSpc>
              <a:spcAft>
                <a:spcPts val="799"/>
              </a:spcAft>
              <a:buNone/>
            </a:pPr>
            <a:r>
              <a:rPr b="1" lang="en-US" sz="1800" spc="-1" strike="noStrike">
                <a:solidFill>
                  <a:schemeClr val="accent3">
                    <a:lumMod val="75000"/>
                  </a:schemeClr>
                </a:solidFill>
                <a:latin typeface="Book Antiqua"/>
                <a:ea typeface="Times New Roman"/>
              </a:rPr>
              <a:t>PRE-SOWING T-2 AND DON MODULATE TRITICALE RESISTANCE TO FUNGAL PATHOGENS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8308800" y="650160"/>
            <a:ext cx="3802680" cy="369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r" defTabSz="914400">
              <a:lnSpc>
                <a:spcPts val="1020"/>
              </a:lnSpc>
              <a:spcBef>
                <a:spcPts val="100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i="1" lang="en-US" sz="1600" spc="-1" strike="noStrike">
                <a:solidFill>
                  <a:schemeClr val="accent3">
                    <a:lumMod val="75000"/>
                  </a:schemeClr>
                </a:solidFill>
                <a:latin typeface="Arial"/>
                <a:ea typeface="Times New Roman"/>
              </a:rPr>
              <a:t>Golovсova Svetlana, Grăjdieru Cristina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Прямоугольник 3"/>
          <p:cNvSpPr/>
          <p:nvPr/>
        </p:nvSpPr>
        <p:spPr>
          <a:xfrm>
            <a:off x="8219160" y="938160"/>
            <a:ext cx="420696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i="1" lang="en-US" sz="1100" spc="-1" strike="noStrike">
                <a:solidFill>
                  <a:schemeClr val="dk2">
                    <a:lumMod val="75000"/>
                    <a:lumOff val="25000"/>
                  </a:schemeClr>
                </a:solidFill>
                <a:latin typeface="Arial"/>
              </a:rPr>
              <a:t>Laboratory of Molecular Genetics, Institute of Genetics, Physiology and Plant Protection, Moldova State University.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TextBox 13"/>
          <p:cNvSpPr/>
          <p:nvPr/>
        </p:nvSpPr>
        <p:spPr>
          <a:xfrm>
            <a:off x="9251280" y="5590080"/>
            <a:ext cx="2886480" cy="115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  <a:tabLst>
                <a:tab algn="l" pos="3871080"/>
              </a:tabLst>
            </a:pPr>
            <a:r>
              <a:rPr b="1" lang="en-US" sz="1000" spc="-1" strike="noStrike">
                <a:solidFill>
                  <a:schemeClr val="dk2">
                    <a:lumMod val="90000"/>
                    <a:lumOff val="10000"/>
                  </a:schemeClr>
                </a:solidFill>
                <a:latin typeface="Arial"/>
              </a:rPr>
              <a:t>Acknowledgments: 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  <a:p>
            <a:pPr algn="r" defTabSz="457200">
              <a:lnSpc>
                <a:spcPct val="100000"/>
              </a:lnSpc>
              <a:tabLst>
                <a:tab algn="l" pos="3871080"/>
              </a:tabLst>
            </a:pPr>
            <a:r>
              <a:rPr b="0" lang="en-US" sz="1000" spc="-1" strike="noStrike">
                <a:solidFill>
                  <a:schemeClr val="dk1"/>
                </a:solidFill>
                <a:latin typeface="Arial"/>
                <a:ea typeface="Times New Roman"/>
              </a:rPr>
              <a:t>This study was supported by the research project 122N921/ 23.80013.5107.4TR, subprogram 011101 “Genetic and biotechnological approaches to agroecosystem management under conditions of climate change”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0" name="Группа 25"/>
          <p:cNvGrpSpPr/>
          <p:nvPr/>
        </p:nvGrpSpPr>
        <p:grpSpPr>
          <a:xfrm>
            <a:off x="2910960" y="1114200"/>
            <a:ext cx="6188760" cy="825120"/>
            <a:chOff x="2910960" y="1114200"/>
            <a:chExt cx="6188760" cy="825120"/>
          </a:xfrm>
        </p:grpSpPr>
        <p:sp>
          <p:nvSpPr>
            <p:cNvPr id="71" name="TextBox 5"/>
            <p:cNvSpPr/>
            <p:nvPr/>
          </p:nvSpPr>
          <p:spPr>
            <a:xfrm>
              <a:off x="2910960" y="1114200"/>
              <a:ext cx="2088720" cy="333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457200">
                <a:lnSpc>
                  <a:spcPct val="100000"/>
                </a:lnSpc>
                <a:spcBef>
                  <a:spcPts val="601"/>
                </a:spcBef>
                <a:spcAft>
                  <a:spcPts val="799"/>
                </a:spcAft>
                <a:tabLst>
                  <a:tab algn="l" pos="3871080"/>
                </a:tabLst>
              </a:pPr>
              <a:r>
                <a:rPr b="1" lang="en-US" sz="1600" spc="-1" strike="noStrike">
                  <a:solidFill>
                    <a:schemeClr val="dk2">
                      <a:lumMod val="90000"/>
                      <a:lumOff val="10000"/>
                    </a:schemeClr>
                  </a:solidFill>
                  <a:latin typeface="Arial"/>
                  <a:ea typeface="Times New Roman"/>
                </a:rPr>
                <a:t>Aim of the Study:</a:t>
              </a:r>
              <a:endParaRPr b="0" lang="ru-RU" sz="16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" name="TextBox 24"/>
            <p:cNvSpPr/>
            <p:nvPr/>
          </p:nvSpPr>
          <p:spPr>
            <a:xfrm>
              <a:off x="2946960" y="1422720"/>
              <a:ext cx="615276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  <a:spcBef>
                  <a:spcPts val="601"/>
                </a:spcBef>
                <a:spcAft>
                  <a:spcPts val="799"/>
                </a:spcAft>
                <a:tabLst>
                  <a:tab algn="l" pos="3871080"/>
                </a:tabLst>
              </a:pPr>
              <a:r>
                <a:rPr b="0" lang="en-US" sz="1400" spc="-1" strike="noStrike">
                  <a:solidFill>
                    <a:schemeClr val="dk1"/>
                  </a:solidFill>
                  <a:latin typeface="Arial"/>
                </a:rPr>
                <a:t>To evaluate the effect of pre-sowing T-2 toxin and deoxynivalenol (DON) on triticale resistance to Alternaria spp. and Fusarium spp. </a:t>
              </a: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3" name="Группа 106"/>
          <p:cNvGrpSpPr/>
          <p:nvPr/>
        </p:nvGrpSpPr>
        <p:grpSpPr>
          <a:xfrm>
            <a:off x="9397080" y="1560960"/>
            <a:ext cx="2660760" cy="3942720"/>
            <a:chOff x="9397080" y="1560960"/>
            <a:chExt cx="2660760" cy="3942720"/>
          </a:xfrm>
        </p:grpSpPr>
        <p:sp>
          <p:nvSpPr>
            <p:cNvPr id="74" name="Полилиния: фигура 104"/>
            <p:cNvSpPr/>
            <p:nvPr/>
          </p:nvSpPr>
          <p:spPr>
            <a:xfrm>
              <a:off x="9397080" y="1560960"/>
              <a:ext cx="2660760" cy="459000"/>
            </a:xfrm>
            <a:custGeom>
              <a:avLst/>
              <a:gdLst>
                <a:gd name="textAreaLeft" fmla="*/ 0 w 2660760"/>
                <a:gd name="textAreaRight" fmla="*/ 2661120 w 2660760"/>
                <a:gd name="textAreaTop" fmla="*/ 0 h 459000"/>
                <a:gd name="textAreaBottom" fmla="*/ 459360 h 459000"/>
              </a:gdLst>
              <a:ahLst/>
              <a:rect l="textAreaLeft" t="textAreaTop" r="textAreaRight" b="textAreaBottom"/>
              <a:pathLst>
                <a:path w="3086153" h="598353">
                  <a:moveTo>
                    <a:pt x="514369" y="0"/>
                  </a:moveTo>
                  <a:lnTo>
                    <a:pt x="2571785" y="0"/>
                  </a:lnTo>
                  <a:cubicBezTo>
                    <a:pt x="2820354" y="0"/>
                    <a:pt x="3027741" y="176317"/>
                    <a:pt x="3075704" y="410706"/>
                  </a:cubicBezTo>
                  <a:lnTo>
                    <a:pt x="3086153" y="514359"/>
                  </a:lnTo>
                  <a:lnTo>
                    <a:pt x="3086153" y="598353"/>
                  </a:lnTo>
                  <a:lnTo>
                    <a:pt x="0" y="598353"/>
                  </a:lnTo>
                  <a:lnTo>
                    <a:pt x="0" y="514369"/>
                  </a:lnTo>
                  <a:cubicBezTo>
                    <a:pt x="0" y="230291"/>
                    <a:pt x="230291" y="0"/>
                    <a:pt x="514369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19050">
              <a:solidFill>
                <a:srgbClr val="00b05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ru-MD" sz="1800" spc="-1" strike="noStrike">
                <a:solidFill>
                  <a:schemeClr val="lt1"/>
                </a:solidFill>
                <a:latin typeface="Aptos"/>
              </a:endParaRPr>
            </a:p>
          </p:txBody>
        </p:sp>
        <p:sp>
          <p:nvSpPr>
            <p:cNvPr id="75" name="Полилиния: фигура 105"/>
            <p:cNvSpPr/>
            <p:nvPr/>
          </p:nvSpPr>
          <p:spPr>
            <a:xfrm>
              <a:off x="9397080" y="1874520"/>
              <a:ext cx="2660760" cy="3629160"/>
            </a:xfrm>
            <a:custGeom>
              <a:avLst/>
              <a:gdLst>
                <a:gd name="textAreaLeft" fmla="*/ 0 w 2660760"/>
                <a:gd name="textAreaRight" fmla="*/ 2661120 w 2660760"/>
                <a:gd name="textAreaTop" fmla="*/ 0 h 3629160"/>
                <a:gd name="textAreaBottom" fmla="*/ 3629520 h 3629160"/>
              </a:gdLst>
              <a:ahLst/>
              <a:rect l="textAreaLeft" t="textAreaTop" r="textAreaRight" b="textAreaBottom"/>
              <a:pathLst>
                <a:path w="3086154" h="3084766">
                  <a:moveTo>
                    <a:pt x="3086153" y="0"/>
                  </a:moveTo>
                  <a:lnTo>
                    <a:pt x="3086154" y="9"/>
                  </a:lnTo>
                  <a:lnTo>
                    <a:pt x="3086154" y="2570397"/>
                  </a:lnTo>
                  <a:cubicBezTo>
                    <a:pt x="3086154" y="2854475"/>
                    <a:pt x="2855863" y="3084766"/>
                    <a:pt x="2571785" y="3084766"/>
                  </a:cubicBezTo>
                  <a:lnTo>
                    <a:pt x="514369" y="3084766"/>
                  </a:lnTo>
                  <a:cubicBezTo>
                    <a:pt x="230291" y="3084766"/>
                    <a:pt x="0" y="2854475"/>
                    <a:pt x="0" y="2570397"/>
                  </a:cubicBezTo>
                  <a:lnTo>
                    <a:pt x="0" y="83993"/>
                  </a:lnTo>
                  <a:lnTo>
                    <a:pt x="3086153" y="83993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ru-MD" sz="1800" spc="-1" strike="noStrike">
                <a:solidFill>
                  <a:schemeClr val="dk1"/>
                </a:solidFill>
                <a:latin typeface="Aptos"/>
              </a:endParaRPr>
            </a:p>
          </p:txBody>
        </p:sp>
        <p:grpSp>
          <p:nvGrpSpPr>
            <p:cNvPr id="76" name="Группа 61"/>
            <p:cNvGrpSpPr/>
            <p:nvPr/>
          </p:nvGrpSpPr>
          <p:grpSpPr>
            <a:xfrm>
              <a:off x="9446760" y="1604880"/>
              <a:ext cx="2548440" cy="3769200"/>
              <a:chOff x="9446760" y="1604880"/>
              <a:chExt cx="2548440" cy="3769200"/>
            </a:xfrm>
          </p:grpSpPr>
          <p:sp>
            <p:nvSpPr>
              <p:cNvPr id="77" name="TextBox 46"/>
              <p:cNvSpPr/>
              <p:nvPr/>
            </p:nvSpPr>
            <p:spPr>
              <a:xfrm>
                <a:off x="9446760" y="2092680"/>
                <a:ext cx="2548440" cy="3281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marL="181080" indent="-181080" defTabSz="457200">
                  <a:lnSpc>
                    <a:spcPct val="100000"/>
                  </a:lnSpc>
                  <a:spcAft>
                    <a:spcPts val="799"/>
                  </a:spcAft>
                  <a:buClr>
                    <a:srgbClr val="000000"/>
                  </a:buClr>
                  <a:buFont typeface="OpenSymbol"/>
                  <a:buAutoNum type="arabicPeriod"/>
                  <a:tabLst>
                    <a:tab algn="l" pos="3871080"/>
                  </a:tabLst>
                </a:pPr>
                <a:r>
                  <a:rPr b="0" lang="en-US" sz="1400" spc="-1" strike="noStrike">
                    <a:solidFill>
                      <a:schemeClr val="dk1"/>
                    </a:solidFill>
                    <a:latin typeface="Arial"/>
                    <a:ea typeface="Times New Roman"/>
                  </a:rPr>
                  <a:t>Subphytotoxic mycotoxin doses modulate triticale resistance to fungal pathogens </a:t>
                </a:r>
                <a:endParaRPr b="0" lang="ru-RU" sz="14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marL="181080" indent="-181080" defTabSz="457200">
                  <a:lnSpc>
                    <a:spcPct val="100000"/>
                  </a:lnSpc>
                  <a:spcAft>
                    <a:spcPts val="799"/>
                  </a:spcAft>
                  <a:buClr>
                    <a:srgbClr val="000000"/>
                  </a:buClr>
                  <a:buFont typeface="OpenSymbol"/>
                  <a:buAutoNum type="arabicPeriod"/>
                  <a:tabLst>
                    <a:tab algn="l" pos="3871080"/>
                  </a:tabLst>
                </a:pPr>
                <a:r>
                  <a:rPr b="0" lang="ro-MD" sz="1400" spc="-1" strike="noStrike">
                    <a:solidFill>
                      <a:schemeClr val="dk1"/>
                    </a:solidFill>
                    <a:latin typeface="Arial"/>
                    <a:ea typeface="Times New Roman"/>
                  </a:rPr>
                  <a:t>T</a:t>
                </a:r>
                <a:r>
                  <a:rPr b="0" lang="en-US" sz="1400" spc="-1" strike="noStrike">
                    <a:solidFill>
                      <a:schemeClr val="dk1"/>
                    </a:solidFill>
                    <a:latin typeface="Arial"/>
                    <a:ea typeface="Times New Roman"/>
                  </a:rPr>
                  <a:t>he direction depends on the interaction between plant genotype, mycotoxin type and concentration, and pathogen taxonomy. </a:t>
                </a:r>
                <a:endParaRPr b="0" lang="ru-RU" sz="1400" spc="-1" strike="noStrike">
                  <a:solidFill>
                    <a:srgbClr val="000000"/>
                  </a:solidFill>
                  <a:latin typeface="Arial"/>
                </a:endParaRPr>
              </a:p>
              <a:p>
                <a:pPr marL="181080" indent="-181080" defTabSz="457200">
                  <a:lnSpc>
                    <a:spcPct val="100000"/>
                  </a:lnSpc>
                  <a:spcAft>
                    <a:spcPts val="799"/>
                  </a:spcAft>
                  <a:buClr>
                    <a:srgbClr val="000000"/>
                  </a:buClr>
                  <a:buFont typeface="OpenSymbol"/>
                  <a:buAutoNum type="arabicPeriod"/>
                  <a:tabLst>
                    <a:tab algn="l" pos="3871080"/>
                  </a:tabLst>
                </a:pPr>
                <a:r>
                  <a:rPr b="0" lang="en-US" sz="1400" spc="-1" strike="noStrike">
                    <a:solidFill>
                      <a:schemeClr val="dk1"/>
                    </a:solidFill>
                    <a:latin typeface="Arial"/>
                    <a:ea typeface="Times New Roman"/>
                  </a:rPr>
                  <a:t>These findings may support phytosanitary risk assessment and screening for resistance in Moldovan triticale breeding programs.</a:t>
                </a:r>
                <a:endParaRPr b="0" lang="ru-RU" sz="1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8" name="TextBox 50"/>
              <p:cNvSpPr/>
              <p:nvPr/>
            </p:nvSpPr>
            <p:spPr>
              <a:xfrm>
                <a:off x="9781920" y="1604880"/>
                <a:ext cx="1933560" cy="3333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algn="ctr" defTabSz="457200">
                  <a:lnSpc>
                    <a:spcPct val="100000"/>
                  </a:lnSpc>
                  <a:spcBef>
                    <a:spcPts val="601"/>
                  </a:spcBef>
                  <a:spcAft>
                    <a:spcPts val="799"/>
                  </a:spcAft>
                  <a:tabLst>
                    <a:tab algn="l" pos="3871080"/>
                  </a:tabLst>
                </a:pPr>
                <a:r>
                  <a:rPr b="1" lang="en-US" sz="1600" spc="-1" strike="noStrike">
                    <a:solidFill>
                      <a:schemeClr val="dk2">
                        <a:lumMod val="90000"/>
                        <a:lumOff val="10000"/>
                      </a:schemeClr>
                    </a:solidFill>
                    <a:latin typeface="Arial"/>
                  </a:rPr>
                  <a:t>Conclusions</a:t>
                </a:r>
                <a:r>
                  <a:rPr b="1" lang="ru-MD" sz="1600" spc="-1" strike="noStrike">
                    <a:solidFill>
                      <a:schemeClr val="dk2">
                        <a:lumMod val="90000"/>
                        <a:lumOff val="10000"/>
                      </a:schemeClr>
                    </a:solidFill>
                    <a:latin typeface="Arial"/>
                  </a:rPr>
                  <a:t>:</a:t>
                </a:r>
                <a:r>
                  <a:rPr b="1" lang="en-US" sz="1600" spc="-1" strike="noStrike">
                    <a:solidFill>
                      <a:schemeClr val="dk2">
                        <a:lumMod val="90000"/>
                        <a:lumOff val="10000"/>
                      </a:schemeClr>
                    </a:solidFill>
                    <a:latin typeface="Arial"/>
                  </a:rPr>
                  <a:t> </a:t>
                </a:r>
                <a:endParaRPr b="0" lang="ru-RU" sz="16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grpSp>
        <p:nvGrpSpPr>
          <p:cNvPr id="79" name="Группа 1023"/>
          <p:cNvGrpSpPr/>
          <p:nvPr/>
        </p:nvGrpSpPr>
        <p:grpSpPr>
          <a:xfrm>
            <a:off x="88920" y="1068120"/>
            <a:ext cx="2795760" cy="5712480"/>
            <a:chOff x="88920" y="1068120"/>
            <a:chExt cx="2795760" cy="5712480"/>
          </a:xfrm>
        </p:grpSpPr>
        <p:grpSp>
          <p:nvGrpSpPr>
            <p:cNvPr id="80" name="Группа 93"/>
            <p:cNvGrpSpPr/>
            <p:nvPr/>
          </p:nvGrpSpPr>
          <p:grpSpPr>
            <a:xfrm>
              <a:off x="88920" y="1068120"/>
              <a:ext cx="2795760" cy="5712480"/>
              <a:chOff x="88920" y="1068120"/>
              <a:chExt cx="2795760" cy="5712480"/>
            </a:xfrm>
          </p:grpSpPr>
          <p:grpSp>
            <p:nvGrpSpPr>
              <p:cNvPr id="81" name="Группа 92"/>
              <p:cNvGrpSpPr/>
              <p:nvPr/>
            </p:nvGrpSpPr>
            <p:grpSpPr>
              <a:xfrm>
                <a:off x="88920" y="1068120"/>
                <a:ext cx="2795760" cy="5712480"/>
                <a:chOff x="88920" y="1068120"/>
                <a:chExt cx="2795760" cy="5712480"/>
              </a:xfrm>
            </p:grpSpPr>
            <p:grpSp>
              <p:nvGrpSpPr>
                <p:cNvPr id="82" name="Группа 40"/>
                <p:cNvGrpSpPr/>
                <p:nvPr/>
              </p:nvGrpSpPr>
              <p:grpSpPr>
                <a:xfrm>
                  <a:off x="88920" y="1068120"/>
                  <a:ext cx="2795760" cy="535680"/>
                  <a:chOff x="88920" y="1068120"/>
                  <a:chExt cx="2795760" cy="535680"/>
                </a:xfrm>
              </p:grpSpPr>
              <p:sp>
                <p:nvSpPr>
                  <p:cNvPr id="83" name="Полилиния: фигура 44"/>
                  <p:cNvSpPr/>
                  <p:nvPr/>
                </p:nvSpPr>
                <p:spPr>
                  <a:xfrm>
                    <a:off x="133920" y="1068120"/>
                    <a:ext cx="2716200" cy="535680"/>
                  </a:xfrm>
                  <a:custGeom>
                    <a:avLst/>
                    <a:gdLst>
                      <a:gd name="textAreaLeft" fmla="*/ 0 w 2716200"/>
                      <a:gd name="textAreaRight" fmla="*/ 2716560 w 2716200"/>
                      <a:gd name="textAreaTop" fmla="*/ 0 h 535680"/>
                      <a:gd name="textAreaBottom" fmla="*/ 536040 h 535680"/>
                    </a:gdLst>
                    <a:ahLst/>
                    <a:rect l="textAreaLeft" t="textAreaTop" r="textAreaRight" b="textAreaBottom"/>
                    <a:pathLst>
                      <a:path w="3205037" h="697938">
                        <a:moveTo>
                          <a:pt x="351198" y="0"/>
                        </a:moveTo>
                        <a:lnTo>
                          <a:pt x="2853839" y="0"/>
                        </a:lnTo>
                        <a:cubicBezTo>
                          <a:pt x="3047800" y="0"/>
                          <a:pt x="3205037" y="157237"/>
                          <a:pt x="3205037" y="351198"/>
                        </a:cubicBezTo>
                        <a:lnTo>
                          <a:pt x="3205037" y="697938"/>
                        </a:lnTo>
                        <a:lnTo>
                          <a:pt x="0" y="697938"/>
                        </a:lnTo>
                        <a:lnTo>
                          <a:pt x="0" y="351198"/>
                        </a:lnTo>
                        <a:cubicBezTo>
                          <a:pt x="0" y="157237"/>
                          <a:pt x="157237" y="0"/>
                          <a:pt x="351198" y="0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40000"/>
                      <a:lumOff val="60000"/>
                      <a:alpha val="50000"/>
                    </a:schemeClr>
                  </a:solidFill>
                  <a:ln w="19050">
                    <a:solidFill>
                      <a:srgbClr val="00b050"/>
                    </a:solidFill>
                    <a:round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lIns="90000" rIns="90000" tIns="45000" bIns="45000" anchor="ctr">
                    <a:noAutofit/>
                  </a:bodyPr>
                  <a:p>
                    <a:pPr algn="ctr" defTabSz="457200">
                      <a:lnSpc>
                        <a:spcPct val="100000"/>
                      </a:lnSpc>
                    </a:pPr>
                    <a:endParaRPr b="0" lang="ru-MD" sz="1800" spc="-1" strike="noStrike">
                      <a:solidFill>
                        <a:schemeClr val="lt1"/>
                      </a:solidFill>
                      <a:latin typeface="Aptos"/>
                    </a:endParaRPr>
                  </a:p>
                </p:txBody>
              </p:sp>
              <p:sp>
                <p:nvSpPr>
                  <p:cNvPr id="84" name="TextBox 43"/>
                  <p:cNvSpPr/>
                  <p:nvPr/>
                </p:nvSpPr>
                <p:spPr>
                  <a:xfrm>
                    <a:off x="88920" y="1138680"/>
                    <a:ext cx="2795760" cy="33336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lIns="90000" rIns="90000" tIns="45000" bIns="45000" anchor="t">
                    <a:spAutoFit/>
                  </a:bodyPr>
                  <a:p>
                    <a:pPr algn="ctr" defTabSz="457200">
                      <a:lnSpc>
                        <a:spcPct val="100000"/>
                      </a:lnSpc>
                      <a:spcBef>
                        <a:spcPts val="601"/>
                      </a:spcBef>
                      <a:spcAft>
                        <a:spcPts val="799"/>
                      </a:spcAft>
                      <a:tabLst>
                        <a:tab algn="l" pos="3871080"/>
                      </a:tabLst>
                    </a:pPr>
                    <a:r>
                      <a:rPr b="1" lang="en-US" sz="1600" spc="-1" strike="noStrike">
                        <a:solidFill>
                          <a:schemeClr val="dk2">
                            <a:lumMod val="90000"/>
                            <a:lumOff val="10000"/>
                          </a:schemeClr>
                        </a:solidFill>
                        <a:latin typeface="Arial"/>
                      </a:rPr>
                      <a:t>Materials and Methods:</a:t>
                    </a:r>
                    <a:endParaRPr b="0" lang="ru-RU" sz="1600" spc="-1" strike="noStrike">
                      <a:solidFill>
                        <a:srgbClr val="000000"/>
                      </a:solidFill>
                      <a:latin typeface="Arial"/>
                    </a:endParaRPr>
                  </a:p>
                </p:txBody>
              </p:sp>
            </p:grpSp>
            <p:sp>
              <p:nvSpPr>
                <p:cNvPr id="85" name="Полилиния: фигура 86"/>
                <p:cNvSpPr/>
                <p:nvPr/>
              </p:nvSpPr>
              <p:spPr>
                <a:xfrm>
                  <a:off x="130320" y="1559160"/>
                  <a:ext cx="2716200" cy="5221440"/>
                </a:xfrm>
                <a:custGeom>
                  <a:avLst/>
                  <a:gdLst>
                    <a:gd name="textAreaLeft" fmla="*/ 0 w 2716200"/>
                    <a:gd name="textAreaRight" fmla="*/ 2716560 w 2716200"/>
                    <a:gd name="textAreaTop" fmla="*/ 0 h 5221440"/>
                    <a:gd name="textAreaBottom" fmla="*/ 5221800 h 5221440"/>
                  </a:gdLst>
                  <a:ahLst/>
                  <a:rect l="textAreaLeft" t="textAreaTop" r="textAreaRight" b="textAreaBottom"/>
                  <a:pathLst>
                    <a:path w="2680613" h="4913458">
                      <a:moveTo>
                        <a:pt x="0" y="0"/>
                      </a:moveTo>
                      <a:lnTo>
                        <a:pt x="2680613" y="0"/>
                      </a:lnTo>
                      <a:lnTo>
                        <a:pt x="2680613" y="4466680"/>
                      </a:lnTo>
                      <a:cubicBezTo>
                        <a:pt x="2680613" y="4713429"/>
                        <a:pt x="2480584" y="4913458"/>
                        <a:pt x="2233835" y="4913458"/>
                      </a:cubicBezTo>
                      <a:lnTo>
                        <a:pt x="446778" y="4913458"/>
                      </a:lnTo>
                      <a:cubicBezTo>
                        <a:pt x="200029" y="4913458"/>
                        <a:pt x="0" y="4713429"/>
                        <a:pt x="0" y="44666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 algn="ctr" defTabSz="457200">
                    <a:lnSpc>
                      <a:spcPct val="100000"/>
                    </a:lnSpc>
                  </a:pPr>
                  <a:endParaRPr b="0" lang="ru-MD" sz="1800" spc="-1" strike="noStrike">
                    <a:solidFill>
                      <a:schemeClr val="dk1"/>
                    </a:solidFill>
                    <a:latin typeface="Aptos"/>
                  </a:endParaRPr>
                </a:p>
              </p:txBody>
            </p:sp>
          </p:grpSp>
          <p:grpSp>
            <p:nvGrpSpPr>
              <p:cNvPr id="86" name="Группа 91"/>
              <p:cNvGrpSpPr/>
              <p:nvPr/>
            </p:nvGrpSpPr>
            <p:grpSpPr>
              <a:xfrm>
                <a:off x="141120" y="1631880"/>
                <a:ext cx="2666160" cy="4731480"/>
                <a:chOff x="141120" y="1631880"/>
                <a:chExt cx="2666160" cy="4731480"/>
              </a:xfrm>
            </p:grpSpPr>
            <p:grpSp>
              <p:nvGrpSpPr>
                <p:cNvPr id="87" name="Группа 90"/>
                <p:cNvGrpSpPr/>
                <p:nvPr/>
              </p:nvGrpSpPr>
              <p:grpSpPr>
                <a:xfrm>
                  <a:off x="141120" y="1631880"/>
                  <a:ext cx="2666160" cy="4731480"/>
                  <a:chOff x="141120" y="1631880"/>
                  <a:chExt cx="2666160" cy="4731480"/>
                </a:xfrm>
              </p:grpSpPr>
              <p:sp>
                <p:nvSpPr>
                  <p:cNvPr id="88" name="Стрелка: вниз 80"/>
                  <p:cNvSpPr/>
                  <p:nvPr/>
                </p:nvSpPr>
                <p:spPr>
                  <a:xfrm>
                    <a:off x="1110600" y="2201760"/>
                    <a:ext cx="296640" cy="1675800"/>
                  </a:xfrm>
                  <a:prstGeom prst="downArrow">
                    <a:avLst>
                      <a:gd name="adj1" fmla="val 50000"/>
                      <a:gd name="adj2" fmla="val 50000"/>
                    </a:avLst>
                  </a:prstGeom>
                  <a:solidFill>
                    <a:schemeClr val="tx2">
                      <a:lumMod val="50000"/>
                      <a:lumOff val="50000"/>
                      <a:alpha val="50000"/>
                    </a:schemeClr>
                  </a:solidFill>
                  <a:ln w="19050">
                    <a:solidFill>
                      <a:srgbClr val="0e2841">
                        <a:lumMod val="90000"/>
                        <a:lumOff val="10000"/>
                      </a:srgbClr>
                    </a:solidFill>
                    <a:round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lIns="90000" rIns="90000" tIns="45000" bIns="45000" anchor="ctr">
                    <a:noAutofit/>
                  </a:bodyPr>
                  <a:p>
                    <a:pPr algn="ctr" defTabSz="457200">
                      <a:lnSpc>
                        <a:spcPct val="100000"/>
                      </a:lnSpc>
                    </a:pPr>
                    <a:endParaRPr b="0" lang="ru-MD" sz="1800" spc="-1" strike="noStrike">
                      <a:solidFill>
                        <a:schemeClr val="lt1"/>
                      </a:solidFill>
                      <a:latin typeface="Aptos"/>
                    </a:endParaRPr>
                  </a:p>
                </p:txBody>
              </p:sp>
              <p:sp>
                <p:nvSpPr>
                  <p:cNvPr id="89" name="Стрелка: вниз 81"/>
                  <p:cNvSpPr/>
                  <p:nvPr/>
                </p:nvSpPr>
                <p:spPr>
                  <a:xfrm>
                    <a:off x="1107360" y="4421520"/>
                    <a:ext cx="296640" cy="379080"/>
                  </a:xfrm>
                  <a:prstGeom prst="downArrow">
                    <a:avLst>
                      <a:gd name="adj1" fmla="val 50000"/>
                      <a:gd name="adj2" fmla="val 50000"/>
                    </a:avLst>
                  </a:prstGeom>
                  <a:solidFill>
                    <a:schemeClr val="tx2">
                      <a:lumMod val="50000"/>
                      <a:lumOff val="50000"/>
                      <a:alpha val="50000"/>
                    </a:schemeClr>
                  </a:solidFill>
                  <a:ln w="19050">
                    <a:solidFill>
                      <a:srgbClr val="0e2841">
                        <a:lumMod val="90000"/>
                        <a:lumOff val="10000"/>
                      </a:srgbClr>
                    </a:solidFill>
                    <a:round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lIns="90000" rIns="90000" tIns="45000" bIns="45000" anchor="ctr">
                    <a:noAutofit/>
                  </a:bodyPr>
                  <a:p>
                    <a:pPr algn="ctr" defTabSz="457200">
                      <a:lnSpc>
                        <a:spcPct val="100000"/>
                      </a:lnSpc>
                    </a:pPr>
                    <a:endParaRPr b="0" lang="ru-MD" sz="1800" spc="-1" strike="noStrike">
                      <a:solidFill>
                        <a:schemeClr val="lt1"/>
                      </a:solidFill>
                      <a:latin typeface="Aptos"/>
                    </a:endParaRPr>
                  </a:p>
                </p:txBody>
              </p:sp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141120" y="1631880"/>
                    <a:ext cx="2666160" cy="4731480"/>
                    <a:chOff x="141120" y="1631880"/>
                    <a:chExt cx="2666160" cy="4731480"/>
                  </a:xfrm>
                </p:grpSpPr>
                <p:grpSp>
                  <p:nvGrpSpPr>
                    <p:cNvPr id="91" name="Группа 88"/>
                    <p:cNvGrpSpPr/>
                    <p:nvPr/>
                  </p:nvGrpSpPr>
                  <p:grpSpPr>
                    <a:xfrm>
                      <a:off x="141120" y="1631880"/>
                      <a:ext cx="2666160" cy="4731480"/>
                      <a:chOff x="141120" y="1631880"/>
                      <a:chExt cx="2666160" cy="4731480"/>
                    </a:xfrm>
                  </p:grpSpPr>
                  <p:sp>
                    <p:nvSpPr>
                      <p:cNvPr id="92" name="TextBox 38"/>
                      <p:cNvSpPr/>
                      <p:nvPr/>
                    </p:nvSpPr>
                    <p:spPr>
                      <a:xfrm>
                        <a:off x="829440" y="4113720"/>
                        <a:ext cx="1288440" cy="2574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  <p:style>
                      <a:lnRef idx="0"/>
                      <a:fillRef idx="0"/>
                      <a:effectRef idx="0"/>
                      <a:fontRef idx="minor"/>
                    </p:style>
                    <p:txBody>
                      <a:bodyPr lIns="90000" rIns="90000" tIns="45000" bIns="45000" anchor="t">
                        <a:spAutoFit/>
                      </a:bodyPr>
                      <a:p>
                        <a:pPr defTabSz="457200">
                          <a:lnSpc>
                            <a:spcPct val="100000"/>
                          </a:lnSpc>
                        </a:pPr>
                        <a:r>
                          <a:rPr b="0" i="1" lang="en-US" sz="1100" spc="-1" strike="noStrike">
                            <a:solidFill>
                              <a:schemeClr val="dk1">
                                <a:lumMod val="65000"/>
                                <a:lumOff val="35000"/>
                              </a:schemeClr>
                            </a:solidFill>
                            <a:latin typeface="Arial"/>
                          </a:rPr>
                          <a:t> </a:t>
                        </a:r>
                        <a:r>
                          <a:rPr b="0" i="1" lang="en-US" sz="1100" spc="-1" strike="noStrike">
                            <a:solidFill>
                              <a:schemeClr val="dk1">
                                <a:lumMod val="65000"/>
                                <a:lumOff val="35000"/>
                              </a:schemeClr>
                            </a:solidFill>
                            <a:latin typeface="Arial"/>
                          </a:rPr>
                          <a:t>ISO 21571:2005</a:t>
                        </a:r>
                        <a:endParaRPr b="0" lang="ru-RU" sz="1100" spc="-1" strike="noStrike">
                          <a:solidFill>
                            <a:srgbClr val="000000"/>
                          </a:solidFill>
                          <a:latin typeface="Arial"/>
                        </a:endParaRPr>
                      </a:p>
                    </p:txBody>
                  </p:sp>
                  <p:grpSp>
                    <p:nvGrpSpPr>
                      <p:cNvPr id="93" name="Группа 87"/>
                      <p:cNvGrpSpPr/>
                      <p:nvPr/>
                    </p:nvGrpSpPr>
                    <p:grpSpPr>
                      <a:xfrm>
                        <a:off x="141120" y="1631880"/>
                        <a:ext cx="2666160" cy="4731480"/>
                        <a:chOff x="141120" y="1631880"/>
                        <a:chExt cx="2666160" cy="4731480"/>
                      </a:xfrm>
                    </p:grpSpPr>
                    <p:sp>
                      <p:nvSpPr>
                        <p:cNvPr id="94" name="TextBox 7"/>
                        <p:cNvSpPr/>
                        <p:nvPr/>
                      </p:nvSpPr>
                      <p:spPr>
                        <a:xfrm>
                          <a:off x="1323000" y="2210760"/>
                          <a:ext cx="884160" cy="760680"/>
                        </a:xfrm>
                        <a:prstGeom prst="rect">
                          <a:avLst/>
                        </a:prstGeom>
                        <a:noFill/>
                        <a:ln w="0">
                          <a:noFill/>
                        </a:ln>
                        <a:effectLst>
                          <a:softEdge rad="12600"/>
                        </a:effectLst>
                      </p:spPr>
                      <p:style>
                        <a:lnRef idx="0"/>
                        <a:fillRef idx="0"/>
                        <a:effectRef idx="0"/>
                        <a:fontRef idx="minor"/>
                      </p:style>
                      <p:txBody>
                        <a:bodyPr lIns="90000" rIns="90000" tIns="45000" bIns="45000" anchor="t">
                          <a:spAutoFit/>
                        </a:bodyPr>
                        <a:p>
                          <a:pPr algn="ctr" defTabSz="457200">
                            <a:lnSpc>
                              <a:spcPct val="100000"/>
                            </a:lnSpc>
                          </a:pPr>
                          <a:r>
                            <a:rPr b="0" i="1" lang="sv-SE" sz="1100" spc="-1" strike="noStrike">
                              <a:solidFill>
                                <a:schemeClr val="dk1">
                                  <a:lumMod val="65000"/>
                                  <a:lumOff val="35000"/>
                                </a:schemeClr>
                              </a:solidFill>
                              <a:latin typeface="Arial"/>
                            </a:rPr>
                            <a:t>Cultivars: </a:t>
                          </a:r>
                          <a:endParaRPr b="0" lang="ru-RU" sz="1100" spc="-1" strike="noStrike">
                            <a:solidFill>
                              <a:srgbClr val="000000"/>
                            </a:solidFill>
                            <a:latin typeface="Arial"/>
                          </a:endParaRPr>
                        </a:p>
                        <a:p>
                          <a:pPr marL="88920" indent="-88920" defTabSz="457200">
                            <a:lnSpc>
                              <a:spcPct val="100000"/>
                            </a:lnSpc>
                            <a:buClr>
                              <a:srgbClr val="595959"/>
                            </a:buClr>
                            <a:buFont typeface="Arial"/>
                            <a:buChar char="•"/>
                          </a:pPr>
                          <a:r>
                            <a:rPr b="0" i="1" lang="sv-SE" sz="1100" spc="-1" strike="noStrike">
                              <a:solidFill>
                                <a:schemeClr val="dk1">
                                  <a:lumMod val="65000"/>
                                  <a:lumOff val="35000"/>
                                </a:schemeClr>
                              </a:solidFill>
                              <a:latin typeface="Arial"/>
                            </a:rPr>
                            <a:t>Ingen‑93</a:t>
                          </a:r>
                          <a:endParaRPr b="0" lang="ru-RU" sz="1100" spc="-1" strike="noStrike">
                            <a:solidFill>
                              <a:srgbClr val="000000"/>
                            </a:solidFill>
                            <a:latin typeface="Arial"/>
                          </a:endParaRPr>
                        </a:p>
                        <a:p>
                          <a:pPr marL="88920" indent="-88920" defTabSz="457200">
                            <a:lnSpc>
                              <a:spcPct val="100000"/>
                            </a:lnSpc>
                            <a:buClr>
                              <a:srgbClr val="595959"/>
                            </a:buClr>
                            <a:buFont typeface="Arial"/>
                            <a:buChar char="•"/>
                          </a:pPr>
                          <a:r>
                            <a:rPr b="0" i="1" lang="sv-SE" sz="1100" spc="-1" strike="noStrike">
                              <a:solidFill>
                                <a:schemeClr val="dk1">
                                  <a:lumMod val="65000"/>
                                  <a:lumOff val="35000"/>
                                </a:schemeClr>
                              </a:solidFill>
                              <a:latin typeface="Arial"/>
                            </a:rPr>
                            <a:t>Ingen‑40</a:t>
                          </a:r>
                          <a:endParaRPr b="0" lang="ru-RU" sz="1100" spc="-1" strike="noStrike">
                            <a:solidFill>
                              <a:srgbClr val="000000"/>
                            </a:solidFill>
                            <a:latin typeface="Arial"/>
                          </a:endParaRPr>
                        </a:p>
                        <a:p>
                          <a:pPr marL="88920" indent="-88920" defTabSz="457200">
                            <a:lnSpc>
                              <a:spcPct val="100000"/>
                            </a:lnSpc>
                            <a:buClr>
                              <a:srgbClr val="595959"/>
                            </a:buClr>
                            <a:buFont typeface="Arial"/>
                            <a:buChar char="•"/>
                          </a:pPr>
                          <a:r>
                            <a:rPr b="0" i="1" lang="sv-SE" sz="1100" spc="-1" strike="noStrike">
                              <a:solidFill>
                                <a:schemeClr val="dk1">
                                  <a:lumMod val="65000"/>
                                  <a:lumOff val="35000"/>
                                </a:schemeClr>
                              </a:solidFill>
                              <a:latin typeface="Arial"/>
                            </a:rPr>
                            <a:t>Ingen‑54</a:t>
                          </a:r>
                          <a:endParaRPr b="0" lang="ru-RU" sz="1100" spc="-1" strike="noStrike">
                            <a:solidFill>
                              <a:srgbClr val="000000"/>
                            </a:solidFill>
                            <a:latin typeface="Arial"/>
                          </a:endParaRPr>
                        </a:p>
                      </p:txBody>
                    </p:sp>
                    <p:sp>
                      <p:nvSpPr>
                        <p:cNvPr id="95" name="TextBox 32"/>
                        <p:cNvSpPr/>
                        <p:nvPr/>
                      </p:nvSpPr>
                      <p:spPr>
                        <a:xfrm>
                          <a:off x="1342800" y="2981160"/>
                          <a:ext cx="1464480" cy="592920"/>
                        </a:xfrm>
                        <a:prstGeom prst="rect">
                          <a:avLst/>
                        </a:prstGeom>
                        <a:noFill/>
                        <a:ln w="0">
                          <a:noFill/>
                        </a:ln>
                        <a:effectLst>
                          <a:softEdge rad="12600"/>
                        </a:effectLst>
                      </p:spPr>
                      <p:style>
                        <a:lnRef idx="0"/>
                        <a:fillRef idx="0"/>
                        <a:effectRef idx="0"/>
                        <a:fontRef idx="minor"/>
                      </p:style>
                      <p:txBody>
                        <a:bodyPr lIns="90000" rIns="90000" tIns="45000" bIns="45000" anchor="t">
                          <a:spAutoFit/>
                        </a:bodyPr>
                        <a:p>
                          <a:pPr algn="ctr" defTabSz="457200">
                            <a:lnSpc>
                              <a:spcPct val="100000"/>
                            </a:lnSpc>
                          </a:pPr>
                          <a:r>
                            <a:rPr b="0" i="1" lang="en-US" sz="1100" spc="-1" strike="noStrike">
                              <a:solidFill>
                                <a:schemeClr val="dk1">
                                  <a:lumMod val="65000"/>
                                  <a:lumOff val="35000"/>
                                </a:schemeClr>
                              </a:solidFill>
                              <a:latin typeface="Arial"/>
                            </a:rPr>
                            <a:t>Toxin conc. (μg/L):</a:t>
                          </a:r>
                          <a:endParaRPr b="0" lang="ru-RU" sz="1100" spc="-1" strike="noStrike">
                            <a:solidFill>
                              <a:srgbClr val="000000"/>
                            </a:solidFill>
                            <a:latin typeface="Arial"/>
                          </a:endParaRPr>
                        </a:p>
                        <a:p>
                          <a:pPr marL="88920" indent="-88920" defTabSz="457200">
                            <a:lnSpc>
                              <a:spcPct val="100000"/>
                            </a:lnSpc>
                            <a:buClr>
                              <a:srgbClr val="595959"/>
                            </a:buClr>
                            <a:buFont typeface="Arial"/>
                            <a:buChar char="•"/>
                          </a:pPr>
                          <a:r>
                            <a:rPr b="0" i="1" lang="en-US" sz="1100" spc="-1" strike="noStrike">
                              <a:solidFill>
                                <a:schemeClr val="dk1">
                                  <a:lumMod val="65000"/>
                                  <a:lumOff val="35000"/>
                                </a:schemeClr>
                              </a:solidFill>
                              <a:latin typeface="Arial"/>
                            </a:rPr>
                            <a:t>T-2 (0.05 and 0.01)</a:t>
                          </a:r>
                          <a:endParaRPr b="0" lang="ru-RU" sz="1100" spc="-1" strike="noStrike">
                            <a:solidFill>
                              <a:srgbClr val="000000"/>
                            </a:solidFill>
                            <a:latin typeface="Arial"/>
                          </a:endParaRPr>
                        </a:p>
                        <a:p>
                          <a:pPr marL="88920" indent="-88920" defTabSz="457200">
                            <a:lnSpc>
                              <a:spcPct val="100000"/>
                            </a:lnSpc>
                            <a:buClr>
                              <a:srgbClr val="595959"/>
                            </a:buClr>
                            <a:buFont typeface="Arial"/>
                            <a:buChar char="•"/>
                          </a:pPr>
                          <a:r>
                            <a:rPr b="0" i="1" lang="en-US" sz="1100" spc="-1" strike="noStrike">
                              <a:solidFill>
                                <a:schemeClr val="dk1">
                                  <a:lumMod val="65000"/>
                                  <a:lumOff val="35000"/>
                                </a:schemeClr>
                              </a:solidFill>
                              <a:latin typeface="Arial"/>
                            </a:rPr>
                            <a:t>DON (5 and 10)</a:t>
                          </a:r>
                          <a:endParaRPr b="0" lang="ru-RU" sz="1100" spc="-1" strike="noStrike">
                            <a:solidFill>
                              <a:srgbClr val="000000"/>
                            </a:solidFill>
                            <a:latin typeface="Arial"/>
                          </a:endParaRPr>
                        </a:p>
                      </p:txBody>
                    </p:sp>
                    <p:grpSp>
                      <p:nvGrpSpPr>
                        <p:cNvPr id="96" name="Группа 48"/>
                        <p:cNvGrpSpPr/>
                        <p:nvPr/>
                      </p:nvGrpSpPr>
                      <p:grpSpPr>
                        <a:xfrm>
                          <a:off x="141120" y="1631880"/>
                          <a:ext cx="2537280" cy="4731480"/>
                          <a:chOff x="141120" y="1631880"/>
                          <a:chExt cx="2537280" cy="4731480"/>
                        </a:xfrm>
                      </p:grpSpPr>
                      <p:grpSp>
                        <p:nvGrpSpPr>
                          <p:cNvPr id="97" name="Группа 6"/>
                          <p:cNvGrpSpPr/>
                          <p:nvPr/>
                        </p:nvGrpSpPr>
                        <p:grpSpPr>
                          <a:xfrm>
                            <a:off x="141120" y="1631880"/>
                            <a:ext cx="924840" cy="4731480"/>
                            <a:chOff x="141120" y="1631880"/>
                            <a:chExt cx="924840" cy="4731480"/>
                          </a:xfrm>
                        </p:grpSpPr>
                        <p:sp>
                          <p:nvSpPr>
                            <p:cNvPr id="98" name="Рисунок 23"/>
                            <p:cNvSpPr/>
                            <p:nvPr/>
                          </p:nvSpPr>
                          <p:spPr>
                            <a:xfrm>
                              <a:off x="268920" y="2395440"/>
                              <a:ext cx="667440" cy="641160"/>
                            </a:xfrm>
                            <a:custGeom>
                              <a:avLst/>
                              <a:gdLst>
                                <a:gd name="textAreaLeft" fmla="*/ 0 w 667440"/>
                                <a:gd name="textAreaRight" fmla="*/ 667800 w 667440"/>
                                <a:gd name="textAreaTop" fmla="*/ 0 h 641160"/>
                                <a:gd name="textAreaBottom" fmla="*/ 641520 h 641160"/>
                              </a:gdLst>
                              <a:ahLst/>
                              <a:rect l="textAreaLeft" t="textAreaTop" r="textAreaRight" b="textAreaBottom"/>
                              <a:pathLst>
                                <a:path w="3181190" h="3034876">
                                  <a:moveTo>
                                    <a:pt x="1571082" y="0"/>
                                  </a:moveTo>
                                  <a:cubicBezTo>
                                    <a:pt x="2362556" y="0"/>
                                    <a:pt x="3022904" y="520150"/>
                                    <a:pt x="3175625" y="1211621"/>
                                  </a:cubicBezTo>
                                  <a:lnTo>
                                    <a:pt x="3181190" y="1245409"/>
                                  </a:lnTo>
                                  <a:lnTo>
                                    <a:pt x="3181190" y="1789467"/>
                                  </a:lnTo>
                                  <a:lnTo>
                                    <a:pt x="3175625" y="1823255"/>
                                  </a:lnTo>
                                  <a:cubicBezTo>
                                    <a:pt x="3022904" y="2514726"/>
                                    <a:pt x="2362556" y="3034876"/>
                                    <a:pt x="1571082" y="3034876"/>
                                  </a:cubicBezTo>
                                  <a:cubicBezTo>
                                    <a:pt x="836143" y="3034876"/>
                                    <a:pt x="214265" y="2586379"/>
                                    <a:pt x="6898" y="1968678"/>
                                  </a:cubicBezTo>
                                  <a:lnTo>
                                    <a:pt x="0" y="1943822"/>
                                  </a:lnTo>
                                  <a:lnTo>
                                    <a:pt x="0" y="1091054"/>
                                  </a:lnTo>
                                  <a:lnTo>
                                    <a:pt x="6898" y="1066198"/>
                                  </a:lnTo>
                                  <a:cubicBezTo>
                                    <a:pt x="214265" y="448497"/>
                                    <a:pt x="836143" y="0"/>
                                    <a:pt x="1571082" y="0"/>
                                  </a:cubicBezTo>
                                  <a:close/>
                                </a:path>
                              </a:pathLst>
                            </a:custGeom>
                            <a:blipFill rotWithShape="0">
                              <a:blip r:embed="rId2"/>
                              <a:srcRect/>
                              <a:stretch/>
                            </a:blipFill>
                            <a:ln w="0">
                              <a:noFill/>
                            </a:ln>
                          </p:spPr>
                          <p:style>
                            <a:lnRef idx="0"/>
                            <a:fillRef idx="0"/>
                            <a:effectRef idx="0"/>
                            <a:fontRef idx="minor"/>
                          </p:style>
                          <p:txBody>
                            <a:bodyPr lIns="90000" rIns="90000" tIns="45000" bIns="45000" anchor="t">
                              <a:noAutofit/>
                            </a:bodyPr>
                            <a:p>
                              <a:endParaRPr b="0" lang="ru-RU" sz="1800" spc="-1" strike="noStrike">
                                <a:solidFill>
                                  <a:srgbClr val="000000"/>
                                </a:solidFill>
                                <a:latin typeface="Arial"/>
                              </a:endParaRPr>
                            </a:p>
                          </p:txBody>
                        </p:sp>
                        <p:sp>
                          <p:nvSpPr>
                            <p:cNvPr id="99" name="Рисунок 27"/>
                            <p:cNvSpPr/>
                            <p:nvPr/>
                          </p:nvSpPr>
                          <p:spPr>
                            <a:xfrm>
                              <a:off x="236520" y="1631880"/>
                              <a:ext cx="705240" cy="707040"/>
                            </a:xfrm>
                            <a:custGeom>
                              <a:avLst/>
                              <a:gdLst>
                                <a:gd name="textAreaLeft" fmla="*/ 0 w 705240"/>
                                <a:gd name="textAreaRight" fmla="*/ 705600 w 705240"/>
                                <a:gd name="textAreaTop" fmla="*/ 0 h 707040"/>
                                <a:gd name="textAreaBottom" fmla="*/ 707400 h 707040"/>
                              </a:gdLst>
                              <a:ahLst/>
                              <a:rect l="textAreaLeft" t="textAreaTop" r="textAreaRight" b="textAreaBottom"/>
                              <a:pathLst>
                                <a:path w="3324204" h="3332018">
                                  <a:moveTo>
                                    <a:pt x="1662102" y="0"/>
                                  </a:moveTo>
                                  <a:cubicBezTo>
                                    <a:pt x="2580056" y="0"/>
                                    <a:pt x="3324204" y="745898"/>
                                    <a:pt x="3324204" y="1666009"/>
                                  </a:cubicBezTo>
                                  <a:cubicBezTo>
                                    <a:pt x="3324204" y="2586120"/>
                                    <a:pt x="2580056" y="3332018"/>
                                    <a:pt x="1662102" y="3332018"/>
                                  </a:cubicBezTo>
                                  <a:cubicBezTo>
                                    <a:pt x="744148" y="3332018"/>
                                    <a:pt x="0" y="2586120"/>
                                    <a:pt x="0" y="1666009"/>
                                  </a:cubicBezTo>
                                  <a:cubicBezTo>
                                    <a:pt x="0" y="745898"/>
                                    <a:pt x="744148" y="0"/>
                                    <a:pt x="1662102" y="0"/>
                                  </a:cubicBezTo>
                                  <a:close/>
                                </a:path>
                              </a:pathLst>
                            </a:custGeom>
                            <a:blipFill rotWithShape="0">
                              <a:blip r:embed="rId3"/>
                              <a:srcRect/>
                              <a:stretch/>
                            </a:blipFill>
                            <a:ln w="0">
                              <a:noFill/>
                            </a:ln>
                          </p:spPr>
                          <p:style>
                            <a:lnRef idx="0"/>
                            <a:fillRef idx="0"/>
                            <a:effectRef idx="0"/>
                            <a:fontRef idx="minor"/>
                          </p:style>
                          <p:txBody>
                            <a:bodyPr lIns="90000" rIns="90000" tIns="45000" bIns="45000" anchor="t">
                              <a:noAutofit/>
                            </a:bodyPr>
                            <a:p>
                              <a:endParaRPr b="0" lang="ru-RU" sz="1800" spc="-1" strike="noStrike">
                                <a:solidFill>
                                  <a:srgbClr val="000000"/>
                                </a:solidFill>
                                <a:latin typeface="Arial"/>
                              </a:endParaRPr>
                            </a:p>
                          </p:txBody>
                        </p:sp>
                        <p:pic>
                          <p:nvPicPr>
                            <p:cNvPr id="100" name="Рисунок 47" descr=""/>
                            <p:cNvPicPr/>
                            <p:nvPr/>
                          </p:nvPicPr>
                          <p:blipFill>
                            <a:blip r:embed="rId4"/>
                            <a:stretch/>
                          </p:blipFill>
                          <p:spPr>
                            <a:xfrm>
                              <a:off x="268920" y="3787920"/>
                              <a:ext cx="693360" cy="891360"/>
                            </a:xfrm>
                            <a:prstGeom prst="rect">
                              <a:avLst/>
                            </a:prstGeom>
                            <a:ln w="0">
                              <a:noFill/>
                            </a:ln>
                          </p:spPr>
                        </p:pic>
                        <p:pic>
                          <p:nvPicPr>
                            <p:cNvPr id="101" name="Рисунок 51" descr=""/>
                            <p:cNvPicPr/>
                            <p:nvPr/>
                          </p:nvPicPr>
                          <p:blipFill>
                            <a:blip r:embed="rId5"/>
                            <a:stretch/>
                          </p:blipFill>
                          <p:spPr>
                            <a:xfrm>
                              <a:off x="315360" y="2958840"/>
                              <a:ext cx="546840" cy="1007280"/>
                            </a:xfrm>
                            <a:prstGeom prst="rect">
                              <a:avLst/>
                            </a:prstGeom>
                            <a:ln w="0">
                              <a:noFill/>
                            </a:ln>
                          </p:spPr>
                        </p:pic>
                        <p:pic>
                          <p:nvPicPr>
                            <p:cNvPr id="102" name="Рисунок 54" descr=""/>
                            <p:cNvPicPr/>
                            <p:nvPr/>
                          </p:nvPicPr>
                          <p:blipFill>
                            <a:blip r:embed="rId6"/>
                            <a:stretch/>
                          </p:blipFill>
                          <p:spPr>
                            <a:xfrm>
                              <a:off x="249120" y="4562640"/>
                              <a:ext cx="743760" cy="862560"/>
                            </a:xfrm>
                            <a:prstGeom prst="rect">
                              <a:avLst/>
                            </a:prstGeom>
                            <a:ln w="0">
                              <a:noFill/>
                            </a:ln>
                          </p:spPr>
                        </p:pic>
                        <p:pic>
                          <p:nvPicPr>
                            <p:cNvPr id="103" name="Рисунок 56" descr=""/>
                            <p:cNvPicPr/>
                            <p:nvPr/>
                          </p:nvPicPr>
                          <p:blipFill>
                            <a:blip r:embed="rId7"/>
                            <a:stretch/>
                          </p:blipFill>
                          <p:spPr>
                            <a:xfrm rot="326400">
                              <a:off x="186120" y="5334480"/>
                              <a:ext cx="834480" cy="991440"/>
                            </a:xfrm>
                            <a:prstGeom prst="rect">
                              <a:avLst/>
                            </a:prstGeom>
                            <a:ln w="0">
                              <a:noFill/>
                            </a:ln>
                          </p:spPr>
                        </p:pic>
                      </p:grpSp>
                      <p:sp>
                        <p:nvSpPr>
                          <p:cNvPr id="104" name="TextBox 31"/>
                          <p:cNvSpPr/>
                          <p:nvPr/>
                        </p:nvSpPr>
                        <p:spPr>
                          <a:xfrm>
                            <a:off x="918000" y="1679040"/>
                            <a:ext cx="1027080" cy="516600"/>
                          </a:xfrm>
                          <a:prstGeom prst="rect">
                            <a:avLst/>
                          </a:prstGeom>
                          <a:noFill/>
                          <a:ln w="0">
                            <a:noFill/>
                          </a:ln>
                        </p:spPr>
                        <p:style>
                          <a:lnRef idx="0"/>
                          <a:fillRef idx="0"/>
                          <a:effectRef idx="0"/>
                          <a:fontRef idx="minor"/>
                        </p:style>
                        <p:txBody>
                          <a:bodyPr lIns="90000" rIns="90000" tIns="45000" bIns="45000" anchor="t">
                            <a:spAutoFit/>
                          </a:bodyPr>
                          <a:p>
                            <a:pPr defTabSz="457200">
                              <a:lnSpc>
                                <a:spcPct val="100000"/>
                              </a:lnSpc>
                            </a:pPr>
                            <a:r>
                              <a:rPr b="1" lang="en-US" sz="1400" spc="-1" strike="noStrike">
                                <a:solidFill>
                                  <a:schemeClr val="dk1"/>
                                </a:solidFill>
                                <a:latin typeface="Arial"/>
                                <a:ea typeface="Times New Roman"/>
                              </a:rPr>
                              <a:t>Seed treatment</a:t>
                            </a:r>
                            <a:endParaRPr b="0" lang="ru-RU" sz="1400" spc="-1" strike="noStrike">
                              <a:solidFill>
                                <a:srgbClr val="000000"/>
                              </a:solidFill>
                              <a:latin typeface="Arial"/>
                            </a:endParaRPr>
                          </a:p>
                        </p:txBody>
                      </p:sp>
                      <p:sp>
                        <p:nvSpPr>
                          <p:cNvPr id="105" name="TextBox 34"/>
                          <p:cNvSpPr/>
                          <p:nvPr/>
                        </p:nvSpPr>
                        <p:spPr>
                          <a:xfrm>
                            <a:off x="869400" y="3880080"/>
                            <a:ext cx="1518480" cy="303120"/>
                          </a:xfrm>
                          <a:prstGeom prst="rect">
                            <a:avLst/>
                          </a:prstGeom>
                          <a:noFill/>
                          <a:ln w="0">
                            <a:noFill/>
                          </a:ln>
                        </p:spPr>
                        <p:style>
                          <a:lnRef idx="0"/>
                          <a:fillRef idx="0"/>
                          <a:effectRef idx="0"/>
                          <a:fontRef idx="minor"/>
                        </p:style>
                        <p:txBody>
                          <a:bodyPr lIns="90000" rIns="90000" tIns="45000" bIns="45000" anchor="t">
                            <a:spAutoFit/>
                          </a:bodyPr>
                          <a:p>
                            <a:pPr defTabSz="457200">
                              <a:lnSpc>
                                <a:spcPct val="100000"/>
                              </a:lnSpc>
                            </a:pPr>
                            <a:r>
                              <a:rPr b="1" lang="en-US" sz="1400" spc="-1" strike="noStrike">
                                <a:solidFill>
                                  <a:schemeClr val="dk1"/>
                                </a:solidFill>
                                <a:latin typeface="Arial"/>
                              </a:rPr>
                              <a:t>DNA extraction</a:t>
                            </a:r>
                            <a:endParaRPr b="0" lang="ru-RU" sz="1400" spc="-1" strike="noStrike">
                              <a:solidFill>
                                <a:srgbClr val="000000"/>
                              </a:solidFill>
                              <a:latin typeface="Arial"/>
                            </a:endParaRPr>
                          </a:p>
                        </p:txBody>
                      </p:sp>
                      <p:sp>
                        <p:nvSpPr>
                          <p:cNvPr id="106" name="TextBox 45"/>
                          <p:cNvSpPr/>
                          <p:nvPr/>
                        </p:nvSpPr>
                        <p:spPr>
                          <a:xfrm>
                            <a:off x="918000" y="4754880"/>
                            <a:ext cx="1760400" cy="516600"/>
                          </a:xfrm>
                          <a:prstGeom prst="rect">
                            <a:avLst/>
                          </a:prstGeom>
                          <a:noFill/>
                          <a:ln w="0">
                            <a:noFill/>
                          </a:ln>
                        </p:spPr>
                        <p:style>
                          <a:lnRef idx="0"/>
                          <a:fillRef idx="0"/>
                          <a:effectRef idx="0"/>
                          <a:fontRef idx="minor"/>
                        </p:style>
                        <p:txBody>
                          <a:bodyPr lIns="90000" rIns="90000" tIns="45000" bIns="45000" anchor="t">
                            <a:spAutoFit/>
                          </a:bodyPr>
                          <a:p>
                            <a:pPr defTabSz="457200">
                              <a:lnSpc>
                                <a:spcPct val="100000"/>
                              </a:lnSpc>
                            </a:pPr>
                            <a:r>
                              <a:rPr b="1" lang="en-US" sz="1400" spc="-1" strike="noStrike">
                                <a:solidFill>
                                  <a:schemeClr val="dk1"/>
                                </a:solidFill>
                                <a:latin typeface="Arial"/>
                              </a:rPr>
                              <a:t>Nested Multiplex</a:t>
                            </a:r>
                            <a:endParaRPr b="0" lang="ru-RU" sz="1400" spc="-1" strike="noStrike">
                              <a:solidFill>
                                <a:srgbClr val="000000"/>
                              </a:solidFill>
                              <a:latin typeface="Arial"/>
                            </a:endParaRPr>
                          </a:p>
                          <a:p>
                            <a:pPr defTabSz="457200">
                              <a:lnSpc>
                                <a:spcPct val="100000"/>
                              </a:lnSpc>
                            </a:pPr>
                            <a:r>
                              <a:rPr b="1" lang="en-US" sz="1400" spc="-1" strike="noStrike">
                                <a:solidFill>
                                  <a:schemeClr val="dk1"/>
                                </a:solidFill>
                                <a:latin typeface="Arial"/>
                              </a:rPr>
                              <a:t> </a:t>
                            </a:r>
                            <a:r>
                              <a:rPr b="1" lang="en-US" sz="1400" spc="-1" strike="noStrike">
                                <a:solidFill>
                                  <a:schemeClr val="dk1"/>
                                </a:solidFill>
                                <a:latin typeface="Arial"/>
                              </a:rPr>
                              <a:t>PCR</a:t>
                            </a:r>
                            <a:endParaRPr b="0" lang="ru-RU" sz="1400" spc="-1" strike="noStrike">
                              <a:solidFill>
                                <a:srgbClr val="000000"/>
                              </a:solidFill>
                              <a:latin typeface="Arial"/>
                            </a:endParaRPr>
                          </a:p>
                        </p:txBody>
                      </p:sp>
                    </p:grpSp>
                  </p:grpSp>
                </p:grpSp>
                <p:sp>
                  <p:nvSpPr>
                    <p:cNvPr id="107" name="TextBox 83"/>
                    <p:cNvSpPr/>
                    <p:nvPr/>
                  </p:nvSpPr>
                  <p:spPr>
                    <a:xfrm>
                      <a:off x="953640" y="5651640"/>
                      <a:ext cx="1037160" cy="516600"/>
                    </a:xfrm>
                    <a:prstGeom prst="rect">
                      <a:avLst/>
                    </a:prstGeom>
                    <a:noFill/>
                    <a:ln w="0">
                      <a:noFill/>
                    </a:ln>
                  </p:spPr>
                  <p:style>
                    <a:lnRef idx="0"/>
                    <a:fillRef idx="0"/>
                    <a:effectRef idx="0"/>
                    <a:fontRef idx="minor"/>
                  </p:style>
                  <p:txBody>
                    <a:bodyPr lIns="90000" rIns="90000" tIns="45000" bIns="45000" anchor="t">
                      <a:sp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1" lang="en-US" sz="1400" spc="-1" strike="noStrike">
                          <a:solidFill>
                            <a:schemeClr val="dk1"/>
                          </a:solidFill>
                          <a:latin typeface="Arial"/>
                        </a:rPr>
                        <a:t>Real-time PCR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p:txBody>
                </p:sp>
              </p:grpSp>
            </p:grpSp>
            <p:sp>
              <p:nvSpPr>
                <p:cNvPr id="108" name="Стрелка: вниз 84"/>
                <p:cNvSpPr/>
                <p:nvPr/>
              </p:nvSpPr>
              <p:spPr>
                <a:xfrm>
                  <a:off x="1104120" y="5259240"/>
                  <a:ext cx="296640" cy="398880"/>
                </a:xfrm>
                <a:prstGeom prst="downArrow">
                  <a:avLst>
                    <a:gd name="adj1" fmla="val 50000"/>
                    <a:gd name="adj2" fmla="val 50000"/>
                  </a:avLst>
                </a:prstGeom>
                <a:solidFill>
                  <a:schemeClr val="tx2">
                    <a:lumMod val="50000"/>
                    <a:lumOff val="50000"/>
                    <a:alpha val="50000"/>
                  </a:schemeClr>
                </a:solidFill>
                <a:ln w="19050">
                  <a:solidFill>
                    <a:srgbClr val="0e2841">
                      <a:lumMod val="90000"/>
                      <a:lumOff val="10000"/>
                    </a:srgbClr>
                  </a:solidFill>
                  <a:round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90000" rIns="90000" tIns="45000" bIns="45000" anchor="ctr">
                  <a:noAutofit/>
                </a:bodyPr>
                <a:p>
                  <a:pPr algn="ctr" defTabSz="457200">
                    <a:lnSpc>
                      <a:spcPct val="100000"/>
                    </a:lnSpc>
                  </a:pPr>
                  <a:endParaRPr b="0" lang="ru-MD" sz="1800" spc="-1" strike="noStrike">
                    <a:solidFill>
                      <a:schemeClr val="lt1"/>
                    </a:solidFill>
                    <a:latin typeface="Aptos"/>
                  </a:endParaRPr>
                </a:p>
              </p:txBody>
            </p:sp>
          </p:grpSp>
        </p:grpSp>
        <p:sp>
          <p:nvSpPr>
            <p:cNvPr id="109" name="Стрелка: изогнутая 68"/>
            <p:cNvSpPr/>
            <p:nvPr/>
          </p:nvSpPr>
          <p:spPr>
            <a:xfrm rot="5400000">
              <a:off x="1972080" y="5797440"/>
              <a:ext cx="402120" cy="327960"/>
            </a:xfrm>
            <a:prstGeom prst="bentArrow">
              <a:avLst>
                <a:gd name="adj1" fmla="val 32846"/>
                <a:gd name="adj2" fmla="val 38075"/>
                <a:gd name="adj3" fmla="val 39382"/>
                <a:gd name="adj4" fmla="val 0"/>
              </a:avLst>
            </a:prstGeom>
            <a:solidFill>
              <a:schemeClr val="tx2">
                <a:lumMod val="50000"/>
                <a:lumOff val="50000"/>
                <a:alpha val="50000"/>
              </a:schemeClr>
            </a:solidFill>
            <a:ln w="19050">
              <a:solidFill>
                <a:srgbClr val="0e2841">
                  <a:lumMod val="90000"/>
                  <a:lumOff val="10000"/>
                </a:srgbClr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ru-MD" sz="1800" spc="-1" strike="noStrike">
                <a:solidFill>
                  <a:schemeClr val="lt1"/>
                </a:solidFill>
                <a:latin typeface="Aptos"/>
              </a:endParaRPr>
            </a:p>
          </p:txBody>
        </p:sp>
        <p:sp>
          <p:nvSpPr>
            <p:cNvPr id="110" name="TextBox 69"/>
            <p:cNvSpPr/>
            <p:nvPr/>
          </p:nvSpPr>
          <p:spPr>
            <a:xfrm>
              <a:off x="1688400" y="6175080"/>
              <a:ext cx="103716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defTabSz="457200">
                <a:lnSpc>
                  <a:spcPct val="100000"/>
                </a:lnSpc>
              </a:pPr>
              <a:r>
                <a:rPr b="1" lang="en-US" sz="1400" spc="-1" strike="noStrike">
                  <a:solidFill>
                    <a:schemeClr val="dk1"/>
                  </a:solidFill>
                  <a:latin typeface="Arial"/>
                </a:rPr>
                <a:t>Statistical analysis</a:t>
              </a:r>
              <a:endParaRPr b="0" lang="ru-RU" sz="1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11" name="Группа 126"/>
          <p:cNvGrpSpPr/>
          <p:nvPr/>
        </p:nvGrpSpPr>
        <p:grpSpPr>
          <a:xfrm>
            <a:off x="2866680" y="1976400"/>
            <a:ext cx="6729480" cy="4805280"/>
            <a:chOff x="2866680" y="1976400"/>
            <a:chExt cx="6729480" cy="4805280"/>
          </a:xfrm>
        </p:grpSpPr>
        <p:sp>
          <p:nvSpPr>
            <p:cNvPr id="112" name="Стрелка: пятиугольник 114"/>
            <p:cNvSpPr/>
            <p:nvPr/>
          </p:nvSpPr>
          <p:spPr>
            <a:xfrm rot="10800000">
              <a:off x="6991920" y="4928400"/>
              <a:ext cx="2259360" cy="1514160"/>
            </a:xfrm>
            <a:prstGeom prst="homePlate">
              <a:avLst>
                <a:gd name="adj" fmla="val 20934"/>
              </a:avLst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 w="19050">
              <a:solidFill>
                <a:srgbClr val="00b05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ru-MD" sz="1800" spc="-1" strike="noStrike">
                <a:solidFill>
                  <a:schemeClr val="lt1"/>
                </a:solidFill>
                <a:latin typeface="Aptos"/>
              </a:endParaRPr>
            </a:p>
          </p:txBody>
        </p:sp>
        <p:grpSp>
          <p:nvGrpSpPr>
            <p:cNvPr id="113" name="Группа 124"/>
            <p:cNvGrpSpPr/>
            <p:nvPr/>
          </p:nvGrpSpPr>
          <p:grpSpPr>
            <a:xfrm>
              <a:off x="2866680" y="1976400"/>
              <a:ext cx="6729480" cy="4805280"/>
              <a:chOff x="2866680" y="1976400"/>
              <a:chExt cx="6729480" cy="4805280"/>
            </a:xfrm>
          </p:grpSpPr>
          <p:grpSp>
            <p:nvGrpSpPr>
              <p:cNvPr id="114" name="Группа 123"/>
              <p:cNvGrpSpPr/>
              <p:nvPr/>
            </p:nvGrpSpPr>
            <p:grpSpPr>
              <a:xfrm>
                <a:off x="2866680" y="1976400"/>
                <a:ext cx="6729480" cy="4805280"/>
                <a:chOff x="2866680" y="1976400"/>
                <a:chExt cx="6729480" cy="4805280"/>
              </a:xfrm>
            </p:grpSpPr>
            <p:grpSp>
              <p:nvGrpSpPr>
                <p:cNvPr id="115" name="Группа 109"/>
                <p:cNvGrpSpPr/>
                <p:nvPr/>
              </p:nvGrpSpPr>
              <p:grpSpPr>
                <a:xfrm>
                  <a:off x="2866680" y="1976400"/>
                  <a:ext cx="6729480" cy="4805280"/>
                  <a:chOff x="2866680" y="1976400"/>
                  <a:chExt cx="6729480" cy="4805280"/>
                </a:xfrm>
              </p:grpSpPr>
              <p:sp>
                <p:nvSpPr>
                  <p:cNvPr id="116" name="Стрелка: пятиугольник 108"/>
                  <p:cNvSpPr/>
                  <p:nvPr/>
                </p:nvSpPr>
                <p:spPr>
                  <a:xfrm rot="10800000">
                    <a:off x="6991920" y="2710080"/>
                    <a:ext cx="2259360" cy="1499400"/>
                  </a:xfrm>
                  <a:prstGeom prst="homePlate">
                    <a:avLst>
                      <a:gd name="adj" fmla="val 20934"/>
                    </a:avLst>
                  </a:prstGeom>
                  <a:solidFill>
                    <a:schemeClr val="accent6">
                      <a:lumMod val="40000"/>
                      <a:lumOff val="60000"/>
                      <a:alpha val="50000"/>
                    </a:schemeClr>
                  </a:solidFill>
                  <a:ln w="19050">
                    <a:solidFill>
                      <a:srgbClr val="00b050"/>
                    </a:solidFill>
                    <a:round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lIns="90000" rIns="90000" tIns="45000" bIns="45000" anchor="ctr">
                    <a:noAutofit/>
                  </a:bodyPr>
                  <a:p>
                    <a:pPr algn="ctr" defTabSz="457200">
                      <a:lnSpc>
                        <a:spcPct val="100000"/>
                      </a:lnSpc>
                    </a:pPr>
                    <a:endParaRPr b="0" lang="ru-MD" sz="1800" spc="-1" strike="noStrike">
                      <a:solidFill>
                        <a:schemeClr val="lt1"/>
                      </a:solidFill>
                      <a:latin typeface="Aptos"/>
                    </a:endParaRPr>
                  </a:p>
                </p:txBody>
              </p:sp>
              <p:grpSp>
                <p:nvGrpSpPr>
                  <p:cNvPr id="117" name="Группа 107"/>
                  <p:cNvGrpSpPr/>
                  <p:nvPr/>
                </p:nvGrpSpPr>
                <p:grpSpPr>
                  <a:xfrm>
                    <a:off x="2866680" y="1976400"/>
                    <a:ext cx="6729480" cy="4805280"/>
                    <a:chOff x="2866680" y="1976400"/>
                    <a:chExt cx="6729480" cy="4805280"/>
                  </a:xfrm>
                </p:grpSpPr>
                <p:grpSp>
                  <p:nvGrpSpPr>
                    <p:cNvPr id="118" name="Группа 36"/>
                    <p:cNvGrpSpPr/>
                    <p:nvPr/>
                  </p:nvGrpSpPr>
                  <p:grpSpPr>
                    <a:xfrm>
                      <a:off x="2866680" y="1976400"/>
                      <a:ext cx="4125600" cy="4805280"/>
                      <a:chOff x="2866680" y="1976400"/>
                      <a:chExt cx="4125600" cy="4805280"/>
                    </a:xfrm>
                  </p:grpSpPr>
                  <p:sp>
                    <p:nvSpPr>
                      <p:cNvPr id="119" name="TextBox 9"/>
                      <p:cNvSpPr/>
                      <p:nvPr/>
                    </p:nvSpPr>
                    <p:spPr>
                      <a:xfrm>
                        <a:off x="5764680" y="1976400"/>
                        <a:ext cx="1186920" cy="35028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  <p:style>
                      <a:lnRef idx="0"/>
                      <a:fillRef idx="0"/>
                      <a:effectRef idx="0"/>
                      <a:fontRef idx="minor"/>
                    </p:style>
                    <p:txBody>
                      <a:bodyPr lIns="90000" rIns="90000" tIns="45000" bIns="45000" anchor="t">
                        <a:spAutoFit/>
                      </a:bodyPr>
                      <a:p>
                        <a:pPr algn="ctr" defTabSz="457200">
                          <a:lnSpc>
                            <a:spcPct val="107000"/>
                          </a:lnSpc>
                          <a:spcAft>
                            <a:spcPts val="799"/>
                          </a:spcAft>
                          <a:tabLst>
                            <a:tab algn="l" pos="3871080"/>
                          </a:tabLst>
                        </a:pPr>
                        <a:r>
                          <a:rPr b="1" lang="en-US" sz="1600" spc="-1" strike="noStrike">
                            <a:solidFill>
                              <a:schemeClr val="dk2">
                                <a:lumMod val="90000"/>
                                <a:lumOff val="10000"/>
                              </a:schemeClr>
                            </a:solidFill>
                            <a:latin typeface="Arial"/>
                          </a:rPr>
                          <a:t>Results</a:t>
                        </a:r>
                        <a:r>
                          <a:rPr b="1" lang="ru-MD" sz="1600" spc="-1" strike="noStrike">
                            <a:solidFill>
                              <a:schemeClr val="dk2">
                                <a:lumMod val="90000"/>
                                <a:lumOff val="10000"/>
                              </a:schemeClr>
                            </a:solidFill>
                            <a:latin typeface="Arial"/>
                          </a:rPr>
                          <a:t>:</a:t>
                        </a:r>
                        <a:endParaRPr b="0" lang="ru-RU" sz="1600" spc="-1" strike="noStrike">
                          <a:solidFill>
                            <a:srgbClr val="000000"/>
                          </a:solidFill>
                          <a:latin typeface="Arial"/>
                        </a:endParaRPr>
                      </a:p>
                    </p:txBody>
                  </p:sp>
                  <p:grpSp>
                    <p:nvGrpSpPr>
                      <p:cNvPr id="120" name="Группа 35"/>
                      <p:cNvGrpSpPr/>
                      <p:nvPr/>
                    </p:nvGrpSpPr>
                    <p:grpSpPr>
                      <a:xfrm>
                        <a:off x="2866680" y="2171520"/>
                        <a:ext cx="4125600" cy="4610160"/>
                        <a:chOff x="2866680" y="2171520"/>
                        <a:chExt cx="4125600" cy="4610160"/>
                      </a:xfrm>
                    </p:grpSpPr>
                    <p:graphicFrame>
                      <p:nvGraphicFramePr>
                        <p:cNvPr id="121" name="Диаграмма 14"/>
                        <p:cNvGraphicFramePr/>
                        <p:nvPr/>
                      </p:nvGraphicFramePr>
                      <p:xfrm>
                        <a:off x="2866680" y="2171520"/>
                        <a:ext cx="4084920" cy="2508120"/>
                      </p:xfrm>
                      <a:graphic>
                        <a:graphicData uri="http://schemas.openxmlformats.org/drawingml/2006/chart">
                          <c:chart xmlns:c="http://schemas.openxmlformats.org/drawingml/2006/chart" xmlns:r="http://schemas.openxmlformats.org/officeDocument/2006/relationships" r:id="rId8"/>
                        </a:graphicData>
                      </a:graphic>
                    </p:graphicFrame>
                    <p:graphicFrame>
                      <p:nvGraphicFramePr>
                        <p:cNvPr id="122" name="Диаграмма 15"/>
                        <p:cNvGraphicFramePr/>
                        <p:nvPr/>
                      </p:nvGraphicFramePr>
                      <p:xfrm>
                        <a:off x="2876040" y="4545000"/>
                        <a:ext cx="4116240" cy="2236680"/>
                      </p:xfrm>
                      <a:graphic>
                        <a:graphicData uri="http://schemas.openxmlformats.org/drawingml/2006/chart">
                          <c:chart xmlns:c="http://schemas.openxmlformats.org/drawingml/2006/chart" xmlns:r="http://schemas.openxmlformats.org/officeDocument/2006/relationships" r:id="rId9"/>
                        </a:graphicData>
                      </a:graphic>
                    </p:graphicFrame>
                  </p:grpSp>
                </p:grpSp>
                <p:grpSp>
                  <p:nvGrpSpPr>
                    <p:cNvPr id="123" name="Группа 85"/>
                    <p:cNvGrpSpPr/>
                    <p:nvPr/>
                  </p:nvGrpSpPr>
                  <p:grpSpPr>
                    <a:xfrm>
                      <a:off x="7377480" y="2852280"/>
                      <a:ext cx="2218680" cy="1050120"/>
                      <a:chOff x="7377480" y="2852280"/>
                      <a:chExt cx="2218680" cy="1050120"/>
                    </a:xfrm>
                  </p:grpSpPr>
                  <p:sp>
                    <p:nvSpPr>
                      <p:cNvPr id="124" name="TextBox 72"/>
                      <p:cNvSpPr/>
                      <p:nvPr/>
                    </p:nvSpPr>
                    <p:spPr>
                      <a:xfrm>
                        <a:off x="7539120" y="2852280"/>
                        <a:ext cx="1499400" cy="33336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  <p:style>
                      <a:lnRef idx="0"/>
                      <a:fillRef idx="0"/>
                      <a:effectRef idx="0"/>
                      <a:fontRef idx="minor"/>
                    </p:style>
                    <p:txBody>
                      <a:bodyPr wrap="none" lIns="90000" rIns="90000" tIns="45000" bIns="45000" anchor="t">
                        <a:spAutoFit/>
                      </a:bodyPr>
                      <a:p>
                        <a:pPr defTabSz="457200">
                          <a:lnSpc>
                            <a:spcPct val="100000"/>
                          </a:lnSpc>
                        </a:pPr>
                        <a:r>
                          <a:rPr b="0" lang="en-US" sz="1600" spc="-1" strike="noStrike">
                            <a:solidFill>
                              <a:schemeClr val="dk1"/>
                            </a:solidFill>
                            <a:latin typeface="Arial"/>
                          </a:rPr>
                          <a:t>T-2 + Ingen-54</a:t>
                        </a:r>
                        <a:endParaRPr b="0" lang="ru-RU" sz="1600" spc="-1" strike="noStrike">
                          <a:solidFill>
                            <a:srgbClr val="000000"/>
                          </a:solidFill>
                          <a:latin typeface="Arial"/>
                        </a:endParaRPr>
                      </a:p>
                    </p:txBody>
                  </p:sp>
                  <p:sp>
                    <p:nvSpPr>
                      <p:cNvPr id="125" name="TextBox 74"/>
                      <p:cNvSpPr/>
                      <p:nvPr/>
                    </p:nvSpPr>
                    <p:spPr>
                      <a:xfrm>
                        <a:off x="7444800" y="3385800"/>
                        <a:ext cx="2151360" cy="5166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  <p:style>
                      <a:lnRef idx="0"/>
                      <a:fillRef idx="0"/>
                      <a:effectRef idx="0"/>
                      <a:fontRef idx="minor"/>
                    </p:style>
                    <p:txBody>
                      <a:bodyPr lIns="90000" rIns="90000" tIns="45000" bIns="45000" anchor="t">
                        <a:spAutoFit/>
                      </a:bodyPr>
                      <a:p>
                        <a:pPr defTabSz="457200">
                          <a:lnSpc>
                            <a:spcPct val="100000"/>
                          </a:lnSpc>
                        </a:pPr>
                        <a:r>
                          <a:rPr b="0" lang="en-US" sz="1400" spc="-1" strike="noStrike">
                            <a:solidFill>
                              <a:schemeClr val="dk1"/>
                            </a:solidFill>
                            <a:latin typeface="Arial"/>
                          </a:rPr>
                          <a:t>Relative DNA</a:t>
                        </a:r>
                        <a:r>
                          <a:rPr b="0" lang="ru-MD" sz="1400" spc="-1" strike="noStrike">
                            <a:solidFill>
                              <a:schemeClr val="dk1"/>
                            </a:solidFill>
                            <a:latin typeface="Arial"/>
                          </a:rPr>
                          <a:t> </a:t>
                        </a:r>
                        <a:endParaRPr b="0" lang="ru-RU" sz="1400" spc="-1" strike="noStrike">
                          <a:solidFill>
                            <a:srgbClr val="000000"/>
                          </a:solidFill>
                          <a:latin typeface="Arial"/>
                        </a:endParaRPr>
                      </a:p>
                      <a:p>
                        <a:pPr defTabSz="457200">
                          <a:lnSpc>
                            <a:spcPct val="100000"/>
                          </a:lnSpc>
                        </a:pPr>
                        <a:r>
                          <a:rPr b="0" lang="en-US" sz="1400" spc="-1" strike="noStrike">
                            <a:solidFill>
                              <a:schemeClr val="dk1"/>
                            </a:solidFill>
                            <a:latin typeface="Arial"/>
                          </a:rPr>
                          <a:t>content of Alternaria</a:t>
                        </a:r>
                        <a:endParaRPr b="0" lang="ru-RU" sz="1400" spc="-1" strike="noStrike">
                          <a:solidFill>
                            <a:srgbClr val="000000"/>
                          </a:solidFill>
                          <a:latin typeface="Arial"/>
                        </a:endParaRPr>
                      </a:p>
                    </p:txBody>
                  </p:sp>
                  <p:cxnSp>
                    <p:nvCxnSpPr>
                      <p:cNvPr id="126" name="Прямая со стрелкой 76"/>
                      <p:cNvCxnSpPr/>
                      <p:nvPr/>
                    </p:nvCxnSpPr>
                    <p:spPr>
                      <a:xfrm flipV="1">
                        <a:off x="7377480" y="3439080"/>
                        <a:ext cx="360" cy="438480"/>
                      </a:xfrm>
                      <a:prstGeom prst="straightConnector1">
                        <a:avLst/>
                      </a:prstGeom>
                      <a:ln w="57150">
                        <a:solidFill>
                          <a:srgbClr val="a02b93">
                            <a:lumMod val="60000"/>
                            <a:lumOff val="40000"/>
                          </a:srgbClr>
                        </a:solidFill>
                        <a:tailEnd len="med" type="triangle" w="med"/>
                      </a:ln>
                    </p:spPr>
                  </p:cxnSp>
                </p:grpSp>
                <p:grpSp>
                  <p:nvGrpSpPr>
                    <p:cNvPr id="127" name="Группа 94"/>
                    <p:cNvGrpSpPr/>
                    <p:nvPr/>
                  </p:nvGrpSpPr>
                  <p:grpSpPr>
                    <a:xfrm>
                      <a:off x="7405920" y="5123160"/>
                      <a:ext cx="2025360" cy="1045080"/>
                      <a:chOff x="7405920" y="5123160"/>
                      <a:chExt cx="2025360" cy="1045080"/>
                    </a:xfrm>
                  </p:grpSpPr>
                  <p:sp>
                    <p:nvSpPr>
                      <p:cNvPr id="128" name="TextBox 96"/>
                      <p:cNvSpPr/>
                      <p:nvPr/>
                    </p:nvSpPr>
                    <p:spPr>
                      <a:xfrm>
                        <a:off x="7459200" y="5123160"/>
                        <a:ext cx="1659240" cy="33336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  <p:style>
                      <a:lnRef idx="0"/>
                      <a:fillRef idx="0"/>
                      <a:effectRef idx="0"/>
                      <a:fontRef idx="minor"/>
                    </p:style>
                    <p:txBody>
                      <a:bodyPr wrap="none" lIns="90000" rIns="90000" tIns="45000" bIns="45000" anchor="t">
                        <a:spAutoFit/>
                      </a:bodyPr>
                      <a:p>
                        <a:pPr defTabSz="457200">
                          <a:lnSpc>
                            <a:spcPct val="100000"/>
                          </a:lnSpc>
                        </a:pPr>
                        <a:r>
                          <a:rPr b="0" lang="ro-MD" sz="1600" spc="-1" strike="noStrike">
                            <a:solidFill>
                              <a:schemeClr val="dk1"/>
                            </a:solidFill>
                            <a:latin typeface="Arial"/>
                          </a:rPr>
                          <a:t>DON</a:t>
                        </a:r>
                        <a:r>
                          <a:rPr b="0" lang="en-US" sz="1600" spc="-1" strike="noStrike">
                            <a:solidFill>
                              <a:schemeClr val="dk1"/>
                            </a:solidFill>
                            <a:latin typeface="Arial"/>
                          </a:rPr>
                          <a:t> + Ingen-</a:t>
                        </a:r>
                        <a:r>
                          <a:rPr b="0" lang="ro-MD" sz="1600" spc="-1" strike="noStrike">
                            <a:solidFill>
                              <a:schemeClr val="dk1"/>
                            </a:solidFill>
                            <a:latin typeface="Arial"/>
                          </a:rPr>
                          <a:t>40</a:t>
                        </a:r>
                        <a:endParaRPr b="0" lang="ru-RU" sz="1600" spc="-1" strike="noStrike">
                          <a:solidFill>
                            <a:srgbClr val="000000"/>
                          </a:solidFill>
                          <a:latin typeface="Arial"/>
                        </a:endParaRPr>
                      </a:p>
                    </p:txBody>
                  </p:sp>
                  <p:sp>
                    <p:nvSpPr>
                      <p:cNvPr id="129" name="TextBox 97"/>
                      <p:cNvSpPr/>
                      <p:nvPr/>
                    </p:nvSpPr>
                    <p:spPr>
                      <a:xfrm>
                        <a:off x="7444800" y="5623200"/>
                        <a:ext cx="1986480" cy="51660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  <p:style>
                      <a:lnRef idx="0"/>
                      <a:fillRef idx="0"/>
                      <a:effectRef idx="0"/>
                      <a:fontRef idx="minor"/>
                    </p:style>
                    <p:txBody>
                      <a:bodyPr lIns="90000" rIns="90000" tIns="45000" bIns="45000" anchor="t">
                        <a:spAutoFit/>
                      </a:bodyPr>
                      <a:p>
                        <a:pPr defTabSz="457200">
                          <a:lnSpc>
                            <a:spcPct val="100000"/>
                          </a:lnSpc>
                        </a:pPr>
                        <a:r>
                          <a:rPr b="0" lang="en-US" sz="1400" spc="-1" strike="noStrike">
                            <a:solidFill>
                              <a:schemeClr val="dk1"/>
                            </a:solidFill>
                            <a:latin typeface="Arial"/>
                          </a:rPr>
                          <a:t>Relative DNA </a:t>
                        </a:r>
                        <a:endParaRPr b="0" lang="ru-RU" sz="1400" spc="-1" strike="noStrike">
                          <a:solidFill>
                            <a:srgbClr val="000000"/>
                          </a:solidFill>
                          <a:latin typeface="Arial"/>
                        </a:endParaRPr>
                      </a:p>
                      <a:p>
                        <a:pPr defTabSz="457200">
                          <a:lnSpc>
                            <a:spcPct val="100000"/>
                          </a:lnSpc>
                        </a:pPr>
                        <a:r>
                          <a:rPr b="0" lang="en-US" sz="1400" spc="-1" strike="noStrike">
                            <a:solidFill>
                              <a:schemeClr val="dk1"/>
                            </a:solidFill>
                            <a:latin typeface="Arial"/>
                          </a:rPr>
                          <a:t>content of Fusarium</a:t>
                        </a:r>
                        <a:endParaRPr b="0" lang="ru-RU" sz="1400" spc="-1" strike="noStrike">
                          <a:solidFill>
                            <a:srgbClr val="000000"/>
                          </a:solidFill>
                          <a:latin typeface="Arial"/>
                        </a:endParaRPr>
                      </a:p>
                    </p:txBody>
                  </p:sp>
                  <p:cxnSp>
                    <p:nvCxnSpPr>
                      <p:cNvPr id="130" name="Прямая со стрелкой 98"/>
                      <p:cNvCxnSpPr/>
                      <p:nvPr/>
                    </p:nvCxnSpPr>
                    <p:spPr>
                      <a:xfrm>
                        <a:off x="7405920" y="5685840"/>
                        <a:ext cx="360" cy="482760"/>
                      </a:xfrm>
                      <a:prstGeom prst="straightConnector1">
                        <a:avLst/>
                      </a:prstGeom>
                      <a:ln w="57150">
                        <a:solidFill>
                          <a:srgbClr val="00b050"/>
                        </a:solidFill>
                        <a:tailEnd len="med" type="triangle" w="med"/>
                      </a:ln>
                    </p:spPr>
                  </p:cxnSp>
                </p:grpSp>
              </p:grpSp>
            </p:grpSp>
            <p:sp>
              <p:nvSpPr>
                <p:cNvPr id="131" name="TextBox 117"/>
                <p:cNvSpPr/>
                <p:nvPr/>
              </p:nvSpPr>
              <p:spPr>
                <a:xfrm>
                  <a:off x="7433280" y="5362200"/>
                  <a:ext cx="633960" cy="24228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90000" rIns="90000" tIns="45000" bIns="45000" anchor="t">
                  <a:spAutoFit/>
                </a:bodyPr>
                <a:p>
                  <a:pPr defTabSz="457200">
                    <a:lnSpc>
                      <a:spcPct val="100000"/>
                    </a:lnSpc>
                  </a:pPr>
                  <a:r>
                    <a:rPr b="0" i="1" lang="ro-MD" sz="1000" spc="-1" strike="noStrike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/>
                    </a:rPr>
                    <a:t>(</a:t>
                  </a:r>
                  <a:r>
                    <a:rPr b="0" i="1" lang="en-US" sz="1000" spc="-1" strike="noStrike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/>
                    </a:rPr>
                    <a:t>5</a:t>
                  </a:r>
                  <a:r>
                    <a:rPr b="0" i="1" lang="ro-MD" sz="1000" spc="-1" strike="noStrike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/>
                    </a:rPr>
                    <a:t> </a:t>
                  </a:r>
                  <a:r>
                    <a:rPr b="0" i="1" lang="el-GR" sz="1000" spc="-1" strike="noStrike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/>
                    </a:rPr>
                    <a:t>μ</a:t>
                  </a:r>
                  <a:r>
                    <a:rPr b="0" i="1" lang="ro-MD" sz="1000" spc="-1" strike="noStrike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/>
                    </a:rPr>
                    <a:t>g/L)</a:t>
                  </a:r>
                  <a:endParaRPr b="0" lang="ru-RU" sz="1000" spc="-1" strike="noStrike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sp>
              <p:nvSpPr>
                <p:cNvPr id="132" name="TextBox 122"/>
                <p:cNvSpPr/>
                <p:nvPr/>
              </p:nvSpPr>
              <p:spPr>
                <a:xfrm>
                  <a:off x="7615800" y="6080400"/>
                  <a:ext cx="1377360" cy="24228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/>
                <a:fillRef idx="0"/>
                <a:effectRef idx="0"/>
                <a:fontRef idx="minor"/>
              </p:style>
              <p:txBody>
                <a:bodyPr lIns="90000" rIns="90000" tIns="45000" bIns="45000" anchor="t">
                  <a:spAutoFit/>
                </a:bodyPr>
                <a:p>
                  <a:pPr defTabSz="457200">
                    <a:lnSpc>
                      <a:spcPct val="100000"/>
                    </a:lnSpc>
                  </a:pPr>
                  <a:r>
                    <a:rPr b="0" i="1" lang="ro-RO" sz="1000" spc="-1" strike="noStrike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"/>
                    </a:rPr>
                    <a:t>(t = 3,80; p &lt; 0,05)</a:t>
                  </a:r>
                  <a:endParaRPr b="0" lang="ru-RU" sz="1000" spc="-1" strike="noStrike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</p:grpSp>
          <p:sp>
            <p:nvSpPr>
              <p:cNvPr id="133" name="TextBox 116"/>
              <p:cNvSpPr/>
              <p:nvPr/>
            </p:nvSpPr>
            <p:spPr>
              <a:xfrm>
                <a:off x="7428600" y="3092760"/>
                <a:ext cx="860040" cy="24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</a:pPr>
                <a:r>
                  <a:rPr b="0" i="1" lang="ro-MD" sz="1000" spc="-1" strike="noStrike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/>
                  </a:rPr>
                  <a:t>(</a:t>
                </a:r>
                <a:r>
                  <a:rPr b="0" i="1" lang="en-US" sz="1000" spc="-1" strike="noStrike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/>
                  </a:rPr>
                  <a:t>0.05</a:t>
                </a:r>
                <a:r>
                  <a:rPr b="0" i="1" lang="ro-MD" sz="1000" spc="-1" strike="noStrike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/>
                  </a:rPr>
                  <a:t> </a:t>
                </a:r>
                <a:r>
                  <a:rPr b="0" i="1" lang="el-GR" sz="1000" spc="-1" strike="noStrike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/>
                  </a:rPr>
                  <a:t>μ</a:t>
                </a:r>
                <a:r>
                  <a:rPr b="0" i="1" lang="ro-MD" sz="1000" spc="-1" strike="noStrike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/>
                  </a:rPr>
                  <a:t>g/L)</a:t>
                </a:r>
                <a:endParaRPr b="0" lang="ru-RU" sz="10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4" name="TextBox 119"/>
              <p:cNvSpPr/>
              <p:nvPr/>
            </p:nvSpPr>
            <p:spPr>
              <a:xfrm>
                <a:off x="7656480" y="3842640"/>
                <a:ext cx="1224720" cy="2422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spAutoFit/>
              </a:bodyPr>
              <a:p>
                <a:pPr defTabSz="457200">
                  <a:lnSpc>
                    <a:spcPct val="100000"/>
                  </a:lnSpc>
                </a:pPr>
                <a:r>
                  <a:rPr b="0" i="1" lang="ru-RU" sz="1000" spc="-1" strike="noStrike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/>
                  </a:rPr>
                  <a:t>(t = 2,66; p &lt; 0,05)</a:t>
                </a:r>
                <a:endParaRPr b="0" lang="ru-RU" sz="10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pic>
        <p:nvPicPr>
          <p:cNvPr id="135" name="Рисунок 125" descr=""/>
          <p:cNvPicPr/>
          <p:nvPr/>
        </p:nvPicPr>
        <p:blipFill>
          <a:blip r:embed="rId10"/>
          <a:stretch/>
        </p:blipFill>
        <p:spPr>
          <a:xfrm>
            <a:off x="180000" y="119520"/>
            <a:ext cx="533880" cy="724680"/>
          </a:xfrm>
          <a:prstGeom prst="rect">
            <a:avLst/>
          </a:prstGeom>
          <a:ln w="0">
            <a:noFill/>
          </a:ln>
        </p:spPr>
      </p:pic>
      <p:cxnSp>
        <p:nvCxnSpPr>
          <p:cNvPr id="136" name="Прямая соединительная линия 1028"/>
          <p:cNvCxnSpPr/>
          <p:nvPr/>
        </p:nvCxnSpPr>
        <p:spPr>
          <a:xfrm flipV="1">
            <a:off x="3253320" y="1949040"/>
            <a:ext cx="5594040" cy="1044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1083</TotalTime>
  <Application>LibreOffice/24.2.7.2$Linux_X86_64 LibreOffice_project/420$Build-2</Application>
  <AppVersion>15.0000</AppVersion>
  <Words>281</Words>
  <Paragraphs>43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2026-09-07T13:08:53Z</dcterms:created>
  <dc:creator>Света Головкова</dc:creator>
  <dc:description/>
  <dc:language>ru-RU</dc:language>
  <cp:lastModifiedBy/>
  <dcterms:modified xsi:type="dcterms:W3CDTF">2026-09-17T16:36:46Z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</vt:i4>
  </property>
</Properties>
</file>