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4" r:id="rId1"/>
  </p:sldMasterIdLst>
  <p:sldIdLst>
    <p:sldId id="257" r:id="rId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286" y="7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ru-RU"/>
              <a:t>Образец заголовка</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6DFF08F-DC6B-4601-B491-B0F83F6DD2DA}" type="datetimeFigureOut">
              <a:rPr lang="en-US" dirty="0"/>
              <a:t>9/13/2026</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ru-RU"/>
              <a:t>Образец заголовка</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96DFF08F-DC6B-4601-B491-B0F83F6DD2DA}"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dirty="0"/>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dirty="0"/>
              <a:t>9/13/2026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dirty="0"/>
              <a:t>9/13/2026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DFF08F-DC6B-4601-B491-B0F83F6DD2DA}" type="datetimeFigureOut">
              <a:rPr lang="en-US" dirty="0"/>
              <a:t>9/13/2026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6DFF08F-DC6B-4601-B491-B0F83F6DD2DA}" type="datetimeFigureOut">
              <a:rPr lang="en-US" dirty="0"/>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96DFF08F-DC6B-4601-B491-B0F83F6DD2DA}" type="datetimeFigureOut">
              <a:rPr lang="en-US" dirty="0"/>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9/13/2026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ulchina.ianina@usm.md" TargetMode="Externa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png"/><Relationship Id="rId5" Type="http://schemas.openxmlformats.org/officeDocument/2006/relationships/image" Target="../media/image1.wmf"/><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46F1A03-256B-4F32-ACAD-F7D921CF194B}"/>
              </a:ext>
            </a:extLst>
          </p:cNvPr>
          <p:cNvSpPr/>
          <p:nvPr/>
        </p:nvSpPr>
        <p:spPr>
          <a:xfrm>
            <a:off x="135827" y="240488"/>
            <a:ext cx="11899357" cy="405367"/>
          </a:xfrm>
          <a:prstGeom prst="rect">
            <a:avLst/>
          </a:prstGeom>
        </p:spPr>
        <p:txBody>
          <a:bodyPr wrap="square">
            <a:spAutoFit/>
          </a:bodyPr>
          <a:lstStyle/>
          <a:p>
            <a:pPr algn="ctr">
              <a:lnSpc>
                <a:spcPct val="107000"/>
              </a:lnSpc>
              <a:spcAft>
                <a:spcPts val="0"/>
              </a:spcAft>
            </a:pPr>
            <a:r>
              <a:rPr lang="en-US" sz="2000" b="1" dirty="0">
                <a:ln w="0"/>
                <a:solidFill>
                  <a:srgbClr val="008000"/>
                </a:solidFill>
                <a:effectLst>
                  <a:outerShdw blurRad="38100" dist="19050" dir="2700000" algn="tl" rotWithShape="0">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ANTIBACTERIAL MIXED-LIGAND CU(II) COMPLEXES WITH 4-PHENYLTHIOSEMICARBAZONE</a:t>
            </a:r>
            <a:endParaRPr lang="ru-RU" sz="2800" b="1" dirty="0">
              <a:ln w="0"/>
              <a:solidFill>
                <a:srgbClr val="008000"/>
              </a:solidFill>
              <a:effectLst>
                <a:outerShdw blurRad="38100" dist="19050" dir="2700000" algn="tl" rotWithShape="0">
                  <a:schemeClr val="dk1">
                    <a:alpha val="40000"/>
                  </a:scheme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6B1EEDF3-532C-4226-83C6-063B035D405E}"/>
              </a:ext>
            </a:extLst>
          </p:cNvPr>
          <p:cNvSpPr/>
          <p:nvPr/>
        </p:nvSpPr>
        <p:spPr>
          <a:xfrm>
            <a:off x="281709" y="600318"/>
            <a:ext cx="11628582" cy="422167"/>
          </a:xfrm>
          <a:prstGeom prst="rect">
            <a:avLst/>
          </a:prstGeom>
        </p:spPr>
        <p:txBody>
          <a:bodyPr wrap="square">
            <a:spAutoFit/>
          </a:bodyPr>
          <a:lstStyle/>
          <a:p>
            <a:pPr algn="ctr" eaLnBrk="0" hangingPunct="0">
              <a:lnSpc>
                <a:spcPct val="150000"/>
              </a:lnSpc>
              <a:spcAft>
                <a:spcPts val="0"/>
              </a:spcAft>
            </a:pPr>
            <a:r>
              <a:rPr lang="en-US" sz="1600" b="1" u="sng" dirty="0">
                <a:latin typeface="Times New Roman" panose="02020603050405020304" pitchFamily="18" charset="0"/>
                <a:ea typeface="Times New Roman" panose="02020603050405020304" pitchFamily="18" charset="0"/>
                <a:cs typeface="Times New Roman" panose="02020603050405020304" pitchFamily="18" charset="0"/>
              </a:rPr>
              <a:t>Ianina Graur</a:t>
            </a:r>
            <a:r>
              <a:rPr lang="en-US" sz="1600" b="1" u="sng"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600" b="1" u="sng" dirty="0">
                <a:latin typeface="Times New Roman" panose="02020603050405020304" pitchFamily="18" charset="0"/>
                <a:ea typeface="Times New Roman" panose="02020603050405020304" pitchFamily="18" charset="0"/>
                <a:cs typeface="Times New Roman" panose="02020603050405020304" pitchFamily="18" charset="0"/>
              </a:rPr>
              <a:t>*</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ea typeface="Times New Roman" panose="02020603050405020304" pitchFamily="18" charset="0"/>
                <a:cs typeface="Times New Roman" panose="02020603050405020304" pitchFamily="18" charset="0"/>
              </a:rPr>
              <a:t>Vasilii</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 Graur</a:t>
            </a:r>
            <a:r>
              <a:rPr lang="en-US" sz="16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 Victor Tsapkov</a:t>
            </a:r>
            <a:r>
              <a:rPr lang="en-US" sz="16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 Greta Balan</a:t>
            </a:r>
            <a:r>
              <a:rPr lang="en-US" sz="1600" b="1" baseline="30000" dirty="0">
                <a:latin typeface="Times New Roman" panose="02020603050405020304" pitchFamily="18" charset="0"/>
                <a:ea typeface="Times New Roman" panose="02020603050405020304" pitchFamily="18" charset="0"/>
                <a:cs typeface="Times New Roman" panose="02020603050405020304" pitchFamily="18" charset="0"/>
              </a:rPr>
              <a:t>2</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ro-RO" sz="1600" b="1" dirty="0">
                <a:latin typeface="Times New Roman" panose="02020603050405020304" pitchFamily="18" charset="0"/>
                <a:ea typeface="Times New Roman" panose="02020603050405020304" pitchFamily="18" charset="0"/>
                <a:cs typeface="Times New Roman" panose="02020603050405020304" pitchFamily="18" charset="0"/>
              </a:rPr>
              <a:t>Carolina Lozan-Tirsu</a:t>
            </a:r>
            <a:r>
              <a:rPr lang="ro-RO" sz="1600" b="1" baseline="30000" dirty="0">
                <a:latin typeface="Times New Roman" panose="02020603050405020304" pitchFamily="18" charset="0"/>
                <a:ea typeface="Times New Roman" panose="02020603050405020304" pitchFamily="18" charset="0"/>
                <a:cs typeface="Times New Roman" panose="02020603050405020304" pitchFamily="18" charset="0"/>
              </a:rPr>
              <a:t>2</a:t>
            </a:r>
            <a:r>
              <a:rPr lang="ro-RO" sz="16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Aurelian Gulea</a:t>
            </a:r>
            <a:r>
              <a:rPr lang="en-US" sz="1600" b="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6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1E98B70C-138D-4B5D-BA77-DC9F8FD44EA7}"/>
              </a:ext>
            </a:extLst>
          </p:cNvPr>
          <p:cNvSpPr/>
          <p:nvPr/>
        </p:nvSpPr>
        <p:spPr>
          <a:xfrm>
            <a:off x="440289" y="1032059"/>
            <a:ext cx="11311422" cy="772519"/>
          </a:xfrm>
          <a:prstGeom prst="rect">
            <a:avLst/>
          </a:prstGeom>
        </p:spPr>
        <p:txBody>
          <a:bodyPr wrap="square">
            <a:spAutoFit/>
          </a:bodyPr>
          <a:lstStyle/>
          <a:p>
            <a:pPr algn="ctr">
              <a:lnSpc>
                <a:spcPct val="107000"/>
              </a:lnSpc>
              <a:spcAft>
                <a:spcPts val="0"/>
              </a:spcAft>
            </a:pP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Laboratory of Advanced Materials in Biopharmaceutics and Technics, Institute of Chemistry, Moldova State University, Chisinau, Republic of Moldova</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en-US" sz="1400" i="1" baseline="30000" dirty="0">
                <a:latin typeface="Times New Roman" panose="02020603050405020304" pitchFamily="18" charset="0"/>
                <a:ea typeface="Times New Roman" panose="02020603050405020304" pitchFamily="18" charset="0"/>
                <a:cs typeface="Times New Roman" panose="02020603050405020304" pitchFamily="18" charset="0"/>
              </a:rPr>
              <a:t>2</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Department of Preventive Medicine, State University of Medicine and Pharmacy “Nicolae </a:t>
            </a:r>
            <a:r>
              <a:rPr lang="en-US" sz="1400" i="1" dirty="0" err="1">
                <a:latin typeface="Times New Roman" panose="02020603050405020304" pitchFamily="18" charset="0"/>
                <a:ea typeface="Times New Roman" panose="02020603050405020304" pitchFamily="18" charset="0"/>
                <a:cs typeface="Times New Roman" panose="02020603050405020304" pitchFamily="18" charset="0"/>
              </a:rPr>
              <a:t>Testemitanu</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 Chisinau, Republic of Moldova</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p>
            <a:pPr algn="ctr" eaLnBrk="0" hangingPunct="0">
              <a:lnSpc>
                <a:spcPct val="107000"/>
              </a:lnSpc>
              <a:spcAft>
                <a:spcPts val="0"/>
              </a:spcAft>
            </a:pPr>
            <a:r>
              <a:rPr lang="en-US" sz="14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*E-mail: </a:t>
            </a:r>
            <a:r>
              <a:rPr lang="en-US" sz="1400" i="1" u="sng" dirty="0">
                <a:solidFill>
                  <a:srgbClr val="FF0000"/>
                </a:solidFill>
                <a:latin typeface="Times New Roman" panose="02020603050405020304" pitchFamily="18" charset="0"/>
                <a:ea typeface="Calibri" panose="020F0502020204030204" pitchFamily="34" charset="0"/>
                <a:cs typeface="Times New Roman" panose="02020603050405020304" pitchFamily="18" charset="0"/>
                <a:hlinkClick r:id="rId3"/>
              </a:rPr>
              <a:t>ulchina.ianina@usm.md</a:t>
            </a:r>
            <a:r>
              <a:rPr lang="en-US" sz="1400" i="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Объект 4">
            <a:extLst>
              <a:ext uri="{FF2B5EF4-FFF2-40B4-BE49-F238E27FC236}">
                <a16:creationId xmlns:a16="http://schemas.microsoft.com/office/drawing/2014/main" id="{54A69841-F6DF-4DAC-B401-19F73BE449C1}"/>
              </a:ext>
            </a:extLst>
          </p:cNvPr>
          <p:cNvGraphicFramePr>
            <a:graphicFrameLocks noChangeAspect="1"/>
          </p:cNvGraphicFramePr>
          <p:nvPr>
            <p:extLst>
              <p:ext uri="{D42A27DB-BD31-4B8C-83A1-F6EECF244321}">
                <p14:modId xmlns:p14="http://schemas.microsoft.com/office/powerpoint/2010/main" val="686360053"/>
              </p:ext>
            </p:extLst>
          </p:nvPr>
        </p:nvGraphicFramePr>
        <p:xfrm>
          <a:off x="9744946" y="3509960"/>
          <a:ext cx="2077886" cy="834152"/>
        </p:xfrm>
        <a:graphic>
          <a:graphicData uri="http://schemas.openxmlformats.org/presentationml/2006/ole">
            <mc:AlternateContent xmlns:mc="http://schemas.openxmlformats.org/markup-compatibility/2006">
              <mc:Choice xmlns:v="urn:schemas-microsoft-com:vml" Requires="v">
                <p:oleObj spid="_x0000_s1029" name="ChemSketch" r:id="rId4" imgW="873496" imgH="350982" progId="ACD.ChemSketch.20">
                  <p:embed/>
                </p:oleObj>
              </mc:Choice>
              <mc:Fallback>
                <p:oleObj name="ChemSketch" r:id="rId4" imgW="873496" imgH="350982" progId="ACD.ChemSketch.20">
                  <p:embed/>
                  <p:pic>
                    <p:nvPicPr>
                      <p:cNvPr id="6" name="Объект 5">
                        <a:extLst>
                          <a:ext uri="{FF2B5EF4-FFF2-40B4-BE49-F238E27FC236}">
                            <a16:creationId xmlns:a16="http://schemas.microsoft.com/office/drawing/2014/main" id="{BBFC2F0A-3AE7-48D5-B208-F31D1929C6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44946" y="3509960"/>
                        <a:ext cx="2077886" cy="834152"/>
                      </a:xfrm>
                      <a:prstGeom prst="rect">
                        <a:avLst/>
                      </a:prstGeom>
                      <a:noFill/>
                    </p:spPr>
                  </p:pic>
                </p:oleObj>
              </mc:Fallback>
            </mc:AlternateContent>
          </a:graphicData>
        </a:graphic>
      </p:graphicFrame>
      <p:sp>
        <p:nvSpPr>
          <p:cNvPr id="6" name="Rectangle 3">
            <a:extLst>
              <a:ext uri="{FF2B5EF4-FFF2-40B4-BE49-F238E27FC236}">
                <a16:creationId xmlns:a16="http://schemas.microsoft.com/office/drawing/2014/main" id="{AD6C75B7-E5D8-41AB-9E6F-8709642A8B3A}"/>
              </a:ext>
            </a:extLst>
          </p:cNvPr>
          <p:cNvSpPr>
            <a:spLocks noChangeArrowheads="1"/>
          </p:cNvSpPr>
          <p:nvPr/>
        </p:nvSpPr>
        <p:spPr bwMode="auto">
          <a:xfrm>
            <a:off x="9209741" y="4434365"/>
            <a:ext cx="2982259"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3870325" algn="l"/>
              </a:tabLst>
              <a:defRPr>
                <a:solidFill>
                  <a:schemeClr val="tx1"/>
                </a:solidFill>
                <a:latin typeface="Arial" panose="020B0604020202020204" pitchFamily="34" charset="0"/>
              </a:defRPr>
            </a:lvl1pPr>
            <a:lvl2pPr eaLnBrk="0" fontAlgn="base" hangingPunct="0">
              <a:spcBef>
                <a:spcPct val="0"/>
              </a:spcBef>
              <a:spcAft>
                <a:spcPct val="0"/>
              </a:spcAft>
              <a:tabLst>
                <a:tab pos="3870325" algn="l"/>
              </a:tabLst>
              <a:defRPr>
                <a:solidFill>
                  <a:schemeClr val="tx1"/>
                </a:solidFill>
                <a:latin typeface="Arial" panose="020B0604020202020204" pitchFamily="34" charset="0"/>
              </a:defRPr>
            </a:lvl2pPr>
            <a:lvl3pPr eaLnBrk="0" fontAlgn="base" hangingPunct="0">
              <a:spcBef>
                <a:spcPct val="0"/>
              </a:spcBef>
              <a:spcAft>
                <a:spcPct val="0"/>
              </a:spcAft>
              <a:tabLst>
                <a:tab pos="3870325" algn="l"/>
              </a:tabLst>
              <a:defRPr>
                <a:solidFill>
                  <a:schemeClr val="tx1"/>
                </a:solidFill>
                <a:latin typeface="Arial" panose="020B0604020202020204" pitchFamily="34" charset="0"/>
              </a:defRPr>
            </a:lvl3pPr>
            <a:lvl4pPr eaLnBrk="0" fontAlgn="base" hangingPunct="0">
              <a:spcBef>
                <a:spcPct val="0"/>
              </a:spcBef>
              <a:spcAft>
                <a:spcPct val="0"/>
              </a:spcAft>
              <a:tabLst>
                <a:tab pos="3870325" algn="l"/>
              </a:tabLst>
              <a:defRPr>
                <a:solidFill>
                  <a:schemeClr val="tx1"/>
                </a:solidFill>
                <a:latin typeface="Arial" panose="020B0604020202020204" pitchFamily="34" charset="0"/>
              </a:defRPr>
            </a:lvl4pPr>
            <a:lvl5pPr eaLnBrk="0" fontAlgn="base" hangingPunct="0">
              <a:spcBef>
                <a:spcPct val="0"/>
              </a:spcBef>
              <a:spcAft>
                <a:spcPct val="0"/>
              </a:spcAft>
              <a:tabLst>
                <a:tab pos="3870325" algn="l"/>
              </a:tabLst>
              <a:defRPr>
                <a:solidFill>
                  <a:schemeClr val="tx1"/>
                </a:solidFill>
                <a:latin typeface="Arial" panose="020B0604020202020204" pitchFamily="34" charset="0"/>
              </a:defRPr>
            </a:lvl5pPr>
            <a:lvl6pPr eaLnBrk="0" fontAlgn="base" hangingPunct="0">
              <a:spcBef>
                <a:spcPct val="0"/>
              </a:spcBef>
              <a:spcAft>
                <a:spcPct val="0"/>
              </a:spcAft>
              <a:tabLst>
                <a:tab pos="3870325" algn="l"/>
              </a:tabLst>
              <a:defRPr>
                <a:solidFill>
                  <a:schemeClr val="tx1"/>
                </a:solidFill>
                <a:latin typeface="Arial" panose="020B0604020202020204" pitchFamily="34" charset="0"/>
              </a:defRPr>
            </a:lvl6pPr>
            <a:lvl7pPr eaLnBrk="0" fontAlgn="base" hangingPunct="0">
              <a:spcBef>
                <a:spcPct val="0"/>
              </a:spcBef>
              <a:spcAft>
                <a:spcPct val="0"/>
              </a:spcAft>
              <a:tabLst>
                <a:tab pos="3870325" algn="l"/>
              </a:tabLst>
              <a:defRPr>
                <a:solidFill>
                  <a:schemeClr val="tx1"/>
                </a:solidFill>
                <a:latin typeface="Arial" panose="020B0604020202020204" pitchFamily="34" charset="0"/>
              </a:defRPr>
            </a:lvl7pPr>
            <a:lvl8pPr eaLnBrk="0" fontAlgn="base" hangingPunct="0">
              <a:spcBef>
                <a:spcPct val="0"/>
              </a:spcBef>
              <a:spcAft>
                <a:spcPct val="0"/>
              </a:spcAft>
              <a:tabLst>
                <a:tab pos="3870325" algn="l"/>
              </a:tabLst>
              <a:defRPr>
                <a:solidFill>
                  <a:schemeClr val="tx1"/>
                </a:solidFill>
                <a:latin typeface="Arial" panose="020B0604020202020204" pitchFamily="34" charset="0"/>
              </a:defRPr>
            </a:lvl8pPr>
            <a:lvl9pPr eaLnBrk="0" fontAlgn="base" hangingPunct="0">
              <a:spcBef>
                <a:spcPct val="0"/>
              </a:spcBef>
              <a:spcAft>
                <a:spcPct val="0"/>
              </a:spcAft>
              <a:tabLst>
                <a:tab pos="3870325" algn="l"/>
              </a:tabLst>
              <a:defRPr>
                <a:solidFill>
                  <a:schemeClr val="tx1"/>
                </a:solidFill>
                <a:latin typeface="Arial" panose="020B0604020202020204" pitchFamily="34" charset="0"/>
              </a:defRPr>
            </a:lvl9pPr>
          </a:lstStyle>
          <a:p>
            <a:pPr marL="0" marR="0" lvl="0" indent="180975" algn="ctr" defTabSz="914400" rtl="0" eaLnBrk="0" fontAlgn="base" latinLnBrk="0" hangingPunct="0">
              <a:lnSpc>
                <a:spcPct val="100000"/>
              </a:lnSpc>
              <a:spcBef>
                <a:spcPct val="0"/>
              </a:spcBef>
              <a:spcAft>
                <a:spcPct val="0"/>
              </a:spcAft>
              <a:buClrTx/>
              <a:buSzTx/>
              <a:buFontTx/>
              <a:buNone/>
              <a:tabLst>
                <a:tab pos="3870325" algn="l"/>
              </a:tabLst>
            </a:pPr>
            <a:r>
              <a:rPr kumimoji="0" lang="en-US" altLang="ru-RU" sz="9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Fig. 1. The structure of HL.</a:t>
            </a:r>
            <a:endParaRPr kumimoji="0" lang="en-US" altLang="ru-RU"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2837E81C-0A0C-4347-AA7A-B63494F6F2E8}"/>
              </a:ext>
            </a:extLst>
          </p:cNvPr>
          <p:cNvSpPr/>
          <p:nvPr/>
        </p:nvSpPr>
        <p:spPr>
          <a:xfrm>
            <a:off x="256125" y="6178040"/>
            <a:ext cx="11606714" cy="461665"/>
          </a:xfrm>
          <a:prstGeom prst="rect">
            <a:avLst/>
          </a:prstGeom>
        </p:spPr>
        <p:txBody>
          <a:bodyPr wrap="square">
            <a:spAutoFit/>
          </a:bodyPr>
          <a:lstStyle/>
          <a:p>
            <a:pPr indent="180340" algn="just" eaLnBrk="0" hangingPunct="0">
              <a:spcAft>
                <a:spcPts val="0"/>
              </a:spcAft>
              <a:tabLst>
                <a:tab pos="3870960" algn="l"/>
              </a:tabLst>
            </a:pPr>
            <a:r>
              <a:rPr lang="en-US" sz="1200" b="1" i="1" dirty="0">
                <a:latin typeface="Times New Roman" panose="02020603050405020304" pitchFamily="18" charset="0"/>
                <a:ea typeface="Times New Roman" panose="02020603050405020304" pitchFamily="18" charset="0"/>
                <a:cs typeface="Times New Roman" panose="02020603050405020304" pitchFamily="18" charset="0"/>
              </a:rPr>
              <a:t>Acknowledgments</a:t>
            </a:r>
            <a:r>
              <a:rPr lang="en-US" sz="1200" b="1" dirty="0">
                <a:latin typeface="Times New Roman" panose="02020603050405020304" pitchFamily="18" charset="0"/>
                <a:ea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ea typeface="Times New Roman" panose="02020603050405020304" pitchFamily="18" charset="0"/>
                <a:cs typeface="Times New Roman" panose="02020603050405020304" pitchFamily="18" charset="0"/>
              </a:rPr>
              <a:t>This study was supported by the research project 010602 “Synthesis and Study of New Materials Based on Coordination Compounds with Polyfunctional Ligands and Useful Properties in Medicine, Biology, and Technology”, funded by The Ministry of Education and Research of the Republic of Moldova.</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C58CBBFC-EDEB-4C7D-B136-DFA9BF0B1AF7}"/>
              </a:ext>
            </a:extLst>
          </p:cNvPr>
          <p:cNvSpPr/>
          <p:nvPr/>
        </p:nvSpPr>
        <p:spPr>
          <a:xfrm>
            <a:off x="281708" y="2186164"/>
            <a:ext cx="5298277" cy="1925079"/>
          </a:xfrm>
          <a:prstGeom prst="rect">
            <a:avLst/>
          </a:prstGeom>
          <a:ln w="19050">
            <a:solidFill>
              <a:srgbClr val="00B050"/>
            </a:solidFill>
          </a:ln>
        </p:spPr>
        <p:txBody>
          <a:bodyPr wrap="square">
            <a:spAutoFit/>
          </a:bodyPr>
          <a:lstStyle/>
          <a:p>
            <a:pPr indent="180340" algn="just" eaLnBrk="0" hangingPunct="0">
              <a:lnSpc>
                <a:spcPct val="107000"/>
              </a:lnSpc>
              <a:spcAft>
                <a:spcPts val="0"/>
              </a:spcAft>
              <a:tabLst>
                <a:tab pos="3870960" algn="l"/>
              </a:tabLst>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Mixed-ligand copper(II) complexes containing thiosemicarbazone ligands have attracted considerable attention due to their diverse biological properties, including antimicrobial activity. The investigation of their antibacterial activity against </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Staphylococcus aureus</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is particularly important because this Gram-positive pathogen is responsible for a wide range of community- and hospital-acquired infections and has developed resistance to many conventional antibiotics. </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9F2E1532-DB17-4C8D-AA12-52FAE477BDC5}"/>
              </a:ext>
            </a:extLst>
          </p:cNvPr>
          <p:cNvSpPr/>
          <p:nvPr/>
        </p:nvSpPr>
        <p:spPr>
          <a:xfrm>
            <a:off x="5766840" y="2186164"/>
            <a:ext cx="6096000" cy="1233543"/>
          </a:xfrm>
          <a:prstGeom prst="rect">
            <a:avLst/>
          </a:prstGeom>
          <a:ln w="19050">
            <a:solidFill>
              <a:srgbClr val="00B050"/>
            </a:solidFill>
          </a:ln>
        </p:spPr>
        <p:txBody>
          <a:bodyPr>
            <a:spAutoFit/>
          </a:bodyPr>
          <a:lstStyle/>
          <a:p>
            <a:pPr indent="180340" algn="just" eaLnBrk="0" hangingPunct="0">
              <a:lnSpc>
                <a:spcPct val="107000"/>
              </a:lnSpc>
              <a:spcAft>
                <a:spcPts val="0"/>
              </a:spcAft>
              <a:tabLst>
                <a:tab pos="3870960" algn="l"/>
              </a:tabLst>
            </a:pPr>
            <a:r>
              <a:rPr lang="en-US" sz="1400" dirty="0">
                <a:latin typeface="Times New Roman" panose="02020603050405020304" pitchFamily="18" charset="0"/>
                <a:ea typeface="Times New Roman" panose="02020603050405020304" pitchFamily="18" charset="0"/>
                <a:cs typeface="Times New Roman" panose="02020603050405020304" pitchFamily="18" charset="0"/>
              </a:rPr>
              <a:t>A series of mixed-ligand copper(II) complexes was obtained by reacting the </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[CuLNO</a:t>
            </a:r>
            <a:r>
              <a:rPr lang="ro-RO" sz="1400"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with various </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-heteroaromatic bases in ethanol using a 1:1 molar ratio: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CuL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Im</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)NO</a:t>
            </a:r>
            <a:r>
              <a:rPr lang="en-US" sz="1400"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CuL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Py</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)NO</a:t>
            </a:r>
            <a:r>
              <a:rPr lang="en-US" sz="1400"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CuL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(β-Pic)NO</a:t>
            </a:r>
            <a:r>
              <a:rPr lang="en-US" sz="1400"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CuL</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(γ-Pic)NO</a:t>
            </a:r>
            <a:r>
              <a:rPr lang="en-US" sz="1400"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and complexes were characterized by elemental analysis, FTIR spectroscopy, and molar conductivity studies.</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Прямоугольник 9">
            <a:extLst>
              <a:ext uri="{FF2B5EF4-FFF2-40B4-BE49-F238E27FC236}">
                <a16:creationId xmlns:a16="http://schemas.microsoft.com/office/drawing/2014/main" id="{DAF2BD7B-7D26-4FF7-AC17-67A0C1AB1444}"/>
              </a:ext>
            </a:extLst>
          </p:cNvPr>
          <p:cNvSpPr/>
          <p:nvPr/>
        </p:nvSpPr>
        <p:spPr>
          <a:xfrm>
            <a:off x="281708" y="4528662"/>
            <a:ext cx="5298277" cy="1694566"/>
          </a:xfrm>
          <a:prstGeom prst="rect">
            <a:avLst/>
          </a:prstGeom>
          <a:ln w="19050">
            <a:solidFill>
              <a:srgbClr val="00B050"/>
            </a:solidFill>
          </a:ln>
        </p:spPr>
        <p:txBody>
          <a:bodyPr wrap="square">
            <a:spAutoFit/>
          </a:bodyPr>
          <a:lstStyle/>
          <a:p>
            <a:pPr indent="180340" algn="just" eaLnBrk="0" hangingPunct="0">
              <a:lnSpc>
                <a:spcPct val="107000"/>
              </a:lnSpc>
              <a:spcAft>
                <a:spcPts val="0"/>
              </a:spcAft>
              <a:tabLst>
                <a:tab pos="3870960" algn="l"/>
              </a:tabLst>
            </a:pPr>
            <a:r>
              <a:rPr lang="ro-RO" sz="1400" dirty="0">
                <a:latin typeface="Times New Roman" panose="02020603050405020304" pitchFamily="18" charset="0"/>
                <a:ea typeface="Times New Roman" panose="02020603050405020304" pitchFamily="18" charset="0"/>
                <a:cs typeface="Times New Roman" panose="02020603050405020304" pitchFamily="18" charset="0"/>
              </a:rPr>
              <a:t>The antibacterial properties were evaluated against </a:t>
            </a:r>
            <a:r>
              <a:rPr lang="ro-RO" sz="1400" i="1" dirty="0">
                <a:latin typeface="Times New Roman" panose="02020603050405020304" pitchFamily="18" charset="0"/>
                <a:ea typeface="Times New Roman" panose="02020603050405020304" pitchFamily="18" charset="0"/>
                <a:cs typeface="Times New Roman" panose="02020603050405020304" pitchFamily="18" charset="0"/>
              </a:rPr>
              <a:t>Staphylococcus aureus</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 (ATCC 25923)</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The activity was found to depend on the nature of the </a:t>
            </a:r>
            <a:r>
              <a:rPr lang="en-US" sz="1400" i="1" dirty="0">
                <a:latin typeface="Times New Roman" panose="02020603050405020304" pitchFamily="18" charset="0"/>
                <a:ea typeface="Times New Roman" panose="02020603050405020304" pitchFamily="18" charset="0"/>
                <a:cs typeface="Times New Roman" panose="02020603050405020304" pitchFamily="18" charset="0"/>
              </a:rPr>
              <a:t>N</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-heteroaromatic base coordinated to the metal center and increased in the following order: </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β-Pic &gt; Py &gt; γ-Pic &gt; Im</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The highest antibacterial activity was observed for complex </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[CuL(β-Pic)NO</a:t>
            </a:r>
            <a:r>
              <a:rPr lang="ro-RO" sz="1400" baseline="-25000" dirty="0">
                <a:latin typeface="Times New Roman" panose="02020603050405020304" pitchFamily="18" charset="0"/>
                <a:ea typeface="Times New Roman" panose="02020603050405020304" pitchFamily="18" charset="0"/>
                <a:cs typeface="Times New Roman" panose="02020603050405020304" pitchFamily="18" charset="0"/>
              </a:rPr>
              <a:t>3</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with MIC and MBC values of 1.953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μg</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mL</a:t>
            </a:r>
            <a:r>
              <a:rPr lang="en-US" sz="1400"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and </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1.953 </a:t>
            </a:r>
            <a:r>
              <a:rPr lang="en-US" sz="1400" dirty="0" err="1">
                <a:latin typeface="Times New Roman" panose="02020603050405020304" pitchFamily="18" charset="0"/>
                <a:ea typeface="Times New Roman" panose="02020603050405020304" pitchFamily="18" charset="0"/>
                <a:cs typeface="Times New Roman" panose="02020603050405020304" pitchFamily="18" charset="0"/>
              </a:rPr>
              <a:t>μg</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mL</a:t>
            </a:r>
            <a:r>
              <a:rPr lang="en-US" sz="1400" baseline="30000" dirty="0">
                <a:latin typeface="Times New Roman" panose="02020603050405020304" pitchFamily="18" charset="0"/>
                <a:ea typeface="Times New Roman" panose="02020603050405020304" pitchFamily="18" charset="0"/>
                <a:cs typeface="Times New Roman" panose="02020603050405020304" pitchFamily="18" charset="0"/>
              </a:rPr>
              <a:t>-1</a:t>
            </a:r>
            <a:r>
              <a:rPr lang="en-US" sz="1400" dirty="0">
                <a:latin typeface="Times New Roman" panose="02020603050405020304" pitchFamily="18" charset="0"/>
                <a:ea typeface="Times New Roman" panose="02020603050405020304" pitchFamily="18" charset="0"/>
                <a:cs typeface="Times New Roman" panose="02020603050405020304" pitchFamily="18" charset="0"/>
              </a:rPr>
              <a:t> </a:t>
            </a:r>
            <a:r>
              <a:rPr lang="ro-RO" sz="1400" dirty="0">
                <a:latin typeface="Times New Roman" panose="02020603050405020304" pitchFamily="18" charset="0"/>
                <a:ea typeface="Times New Roman" panose="02020603050405020304" pitchFamily="18" charset="0"/>
                <a:cs typeface="Times New Roman" panose="02020603050405020304" pitchFamily="18" charset="0"/>
              </a:rPr>
              <a:t>respectively.</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id="{13687D7B-7581-40CD-9939-0B183E959A84}"/>
              </a:ext>
            </a:extLst>
          </p:cNvPr>
          <p:cNvSpPr/>
          <p:nvPr/>
        </p:nvSpPr>
        <p:spPr>
          <a:xfrm>
            <a:off x="1618629" y="1776104"/>
            <a:ext cx="2460364" cy="369332"/>
          </a:xfrm>
          <a:prstGeom prst="rect">
            <a:avLst/>
          </a:prstGeom>
          <a:noFill/>
        </p:spPr>
        <p:txBody>
          <a:bodyPr wrap="square" lIns="91440" tIns="45720" rIns="91440" bIns="45720">
            <a:spAutoFit/>
          </a:bodyPr>
          <a:lstStyle/>
          <a:p>
            <a:pPr algn="ctr"/>
            <a:r>
              <a:rPr lang="en-US" b="1" dirty="0">
                <a:ln w="0"/>
                <a:solidFill>
                  <a:srgbClr val="008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INTRODUCTION</a:t>
            </a:r>
            <a:endParaRPr lang="ru-RU" b="1" dirty="0">
              <a:ln w="0"/>
              <a:solidFill>
                <a:srgbClr val="008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12" name="Прямоугольник 11">
            <a:extLst>
              <a:ext uri="{FF2B5EF4-FFF2-40B4-BE49-F238E27FC236}">
                <a16:creationId xmlns:a16="http://schemas.microsoft.com/office/drawing/2014/main" id="{9BAFD623-FCCA-40A1-936D-C22C4D9D6691}"/>
              </a:ext>
            </a:extLst>
          </p:cNvPr>
          <p:cNvSpPr/>
          <p:nvPr/>
        </p:nvSpPr>
        <p:spPr>
          <a:xfrm>
            <a:off x="8304946" y="1794184"/>
            <a:ext cx="1364476" cy="369332"/>
          </a:xfrm>
          <a:prstGeom prst="rect">
            <a:avLst/>
          </a:prstGeom>
          <a:noFill/>
          <a:ln>
            <a:noFill/>
          </a:ln>
        </p:spPr>
        <p:txBody>
          <a:bodyPr wrap="none" lIns="91440" tIns="45720" rIns="91440" bIns="45720">
            <a:spAutoFit/>
          </a:bodyPr>
          <a:lstStyle/>
          <a:p>
            <a:pPr algn="ctr"/>
            <a:r>
              <a:rPr lang="en-US" b="1" dirty="0">
                <a:ln w="0"/>
                <a:solidFill>
                  <a:srgbClr val="008000"/>
                </a:solidFill>
                <a:latin typeface="Times New Roman" panose="02020603050405020304" pitchFamily="18" charset="0"/>
                <a:cs typeface="Times New Roman" panose="02020603050405020304" pitchFamily="18" charset="0"/>
              </a:rPr>
              <a:t>METHODS</a:t>
            </a:r>
            <a:endParaRPr lang="ru-RU" sz="2400" b="1" dirty="0">
              <a:ln w="9525">
                <a:solidFill>
                  <a:srgbClr val="92D050"/>
                </a:solidFill>
                <a:prstDash val="solid"/>
              </a:ln>
              <a:solidFill>
                <a:srgbClr val="008000"/>
              </a:solidFill>
              <a:latin typeface="Times New Roman" panose="02020603050405020304" pitchFamily="18" charset="0"/>
              <a:cs typeface="Times New Roman" panose="02020603050405020304" pitchFamily="18" charset="0"/>
            </a:endParaRPr>
          </a:p>
        </p:txBody>
      </p:sp>
      <p:sp>
        <p:nvSpPr>
          <p:cNvPr id="13" name="Прямоугольник 12">
            <a:extLst>
              <a:ext uri="{FF2B5EF4-FFF2-40B4-BE49-F238E27FC236}">
                <a16:creationId xmlns:a16="http://schemas.microsoft.com/office/drawing/2014/main" id="{3BB4F72E-5957-44AD-BB97-51E6EFD46798}"/>
              </a:ext>
            </a:extLst>
          </p:cNvPr>
          <p:cNvSpPr/>
          <p:nvPr/>
        </p:nvSpPr>
        <p:spPr>
          <a:xfrm>
            <a:off x="1170435" y="4148755"/>
            <a:ext cx="3356752" cy="369332"/>
          </a:xfrm>
          <a:prstGeom prst="rect">
            <a:avLst/>
          </a:prstGeom>
          <a:noFill/>
        </p:spPr>
        <p:txBody>
          <a:bodyPr wrap="none" lIns="91440" tIns="45720" rIns="91440" bIns="45720">
            <a:spAutoFit/>
          </a:bodyPr>
          <a:lstStyle/>
          <a:p>
            <a:pPr algn="ctr"/>
            <a:r>
              <a:rPr lang="en-US" b="1" dirty="0">
                <a:ln w="0"/>
                <a:solidFill>
                  <a:srgbClr val="008000"/>
                </a:solidFill>
                <a:latin typeface="Times New Roman" panose="02020603050405020304" pitchFamily="18" charset="0"/>
                <a:cs typeface="Times New Roman" panose="02020603050405020304" pitchFamily="18" charset="0"/>
              </a:rPr>
              <a:t>RESULTS AND DISCUSSIONS</a:t>
            </a:r>
            <a:endParaRPr lang="ru-RU" b="1" dirty="0">
              <a:ln w="0"/>
              <a:solidFill>
                <a:srgbClr val="008000"/>
              </a:solidFill>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C19C6271-B62D-4322-B0A3-3FCF6F41EDD4}"/>
              </a:ext>
            </a:extLst>
          </p:cNvPr>
          <p:cNvPicPr>
            <a:picLocks noChangeAspect="1"/>
          </p:cNvPicPr>
          <p:nvPr/>
        </p:nvPicPr>
        <p:blipFill>
          <a:blip r:embed="rId6"/>
          <a:stretch>
            <a:fillRect/>
          </a:stretch>
        </p:blipFill>
        <p:spPr>
          <a:xfrm>
            <a:off x="9957042" y="4593352"/>
            <a:ext cx="1729861" cy="1729861"/>
          </a:xfrm>
          <a:prstGeom prst="rect">
            <a:avLst/>
          </a:prstGeom>
        </p:spPr>
      </p:pic>
      <p:pic>
        <p:nvPicPr>
          <p:cNvPr id="16" name="Рисунок 15">
            <a:extLst>
              <a:ext uri="{FF2B5EF4-FFF2-40B4-BE49-F238E27FC236}">
                <a16:creationId xmlns:a16="http://schemas.microsoft.com/office/drawing/2014/main" id="{CBD856E0-7BE5-4B29-B4C1-330DF824D728}"/>
              </a:ext>
            </a:extLst>
          </p:cNvPr>
          <p:cNvPicPr>
            <a:picLocks noChangeAspect="1"/>
          </p:cNvPicPr>
          <p:nvPr/>
        </p:nvPicPr>
        <p:blipFill>
          <a:blip r:embed="rId7"/>
          <a:stretch>
            <a:fillRect/>
          </a:stretch>
        </p:blipFill>
        <p:spPr>
          <a:xfrm>
            <a:off x="5676343" y="3641279"/>
            <a:ext cx="4068603" cy="2315188"/>
          </a:xfrm>
          <a:prstGeom prst="rect">
            <a:avLst/>
          </a:prstGeom>
        </p:spPr>
      </p:pic>
    </p:spTree>
    <p:extLst>
      <p:ext uri="{BB962C8B-B14F-4D97-AF65-F5344CB8AC3E}">
        <p14:creationId xmlns:p14="http://schemas.microsoft.com/office/powerpoint/2010/main" val="4270281773"/>
      </p:ext>
    </p:extLst>
  </p:cSld>
  <p:clrMapOvr>
    <a:masterClrMapping/>
  </p:clrMapOvr>
</p:sld>
</file>

<file path=ppt/theme/theme1.xml><?xml version="1.0" encoding="utf-8"?>
<a:theme xmlns:a="http://schemas.openxmlformats.org/drawingml/2006/main" name="Базис">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TM03457444[[fn=Базис]]</Template>
  <TotalTime>26</TotalTime>
  <Words>352</Words>
  <Application>Microsoft Office PowerPoint</Application>
  <PresentationFormat>Широкоэкранный</PresentationFormat>
  <Paragraphs>13</Paragraphs>
  <Slides>1</Slides>
  <Notes>0</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1</vt:i4>
      </vt:variant>
      <vt:variant>
        <vt:lpstr>Заголовки слайдов</vt:lpstr>
      </vt:variant>
      <vt:variant>
        <vt:i4>1</vt:i4>
      </vt:variant>
    </vt:vector>
  </HeadingPairs>
  <TitlesOfParts>
    <vt:vector size="6" baseType="lpstr">
      <vt:lpstr>Calibri</vt:lpstr>
      <vt:lpstr>Corbel</vt:lpstr>
      <vt:lpstr>Times New Roman</vt:lpstr>
      <vt:lpstr>Базис</vt:lpstr>
      <vt:lpstr>ChemSketch</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Ianina</dc:creator>
  <cp:lastModifiedBy>Ianina</cp:lastModifiedBy>
  <cp:revision>3</cp:revision>
  <dcterms:created xsi:type="dcterms:W3CDTF">2026-09-13T10:11:23Z</dcterms:created>
  <dcterms:modified xsi:type="dcterms:W3CDTF">2026-09-13T18:53:52Z</dcterms:modified>
</cp:coreProperties>
</file>