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0" d="100"/>
          <a:sy n="90" d="100"/>
        </p:scale>
        <p:origin x="54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346155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619116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606847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9FB4B6-2AB0-445D-8D91-486EBAF8153A}"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778455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9FB4B6-2AB0-445D-8D91-486EBAF8153A}"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373644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9FB4B6-2AB0-445D-8D91-486EBAF8153A}"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2195980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FB4B6-2AB0-445D-8D91-486EBAF8153A}"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475925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9FB4B6-2AB0-445D-8D91-486EBAF8153A}"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2789916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9FB4B6-2AB0-445D-8D91-486EBAF8153A}"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68245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388577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76454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337800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30175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3172770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27011245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FB4B6-2AB0-445D-8D91-486EBAF8153A}"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5232D4-2A4B-4204-B6D5-5DD5C771AAA3}" type="slidenum">
              <a:rPr lang="en-US" smtClean="0"/>
              <a:t>‹#›</a:t>
            </a:fld>
            <a:endParaRPr lang="en-US"/>
          </a:p>
        </p:txBody>
      </p:sp>
    </p:spTree>
    <p:extLst>
      <p:ext uri="{BB962C8B-B14F-4D97-AF65-F5344CB8AC3E}">
        <p14:creationId xmlns:p14="http://schemas.microsoft.com/office/powerpoint/2010/main" val="1167990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09FB4B6-2AB0-445D-8D91-486EBAF8153A}" type="datetimeFigureOut">
              <a:rPr lang="en-US" smtClean="0"/>
              <a:t>9/15/2026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B5232D4-2A4B-4204-B6D5-5DD5C771AAA3}" type="slidenum">
              <a:rPr lang="en-US" smtClean="0"/>
              <a:t>‹#›</a:t>
            </a:fld>
            <a:endParaRPr lang="en-US"/>
          </a:p>
        </p:txBody>
      </p:sp>
    </p:spTree>
    <p:extLst>
      <p:ext uri="{BB962C8B-B14F-4D97-AF65-F5344CB8AC3E}">
        <p14:creationId xmlns:p14="http://schemas.microsoft.com/office/powerpoint/2010/main" val="198407765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image" Target="../media/image14.jp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9157AF-ACA3-9B93-D789-0E6E7A726189}"/>
              </a:ext>
            </a:extLst>
          </p:cNvPr>
          <p:cNvSpPr txBox="1"/>
          <p:nvPr/>
        </p:nvSpPr>
        <p:spPr>
          <a:xfrm>
            <a:off x="247650" y="140464"/>
            <a:ext cx="11944350" cy="1384995"/>
          </a:xfrm>
          <a:prstGeom prst="rect">
            <a:avLst/>
          </a:prstGeom>
          <a:noFill/>
        </p:spPr>
        <p:txBody>
          <a:bodyPr wrap="square">
            <a:spAutoFit/>
          </a:bodyPr>
          <a:lstStyle/>
          <a:p>
            <a:pPr algn="ctr"/>
            <a:r>
              <a:rPr lang="en-US" b="1" dirty="0"/>
              <a:t>TESTING THE BIOLOGICAL EFFICIENCY OF SOME NEW PHYTOSANITARY </a:t>
            </a:r>
            <a:endParaRPr lang="ro-MD" b="1" dirty="0"/>
          </a:p>
          <a:p>
            <a:pPr algn="ctr"/>
            <a:r>
              <a:rPr lang="en-US" b="1" dirty="0"/>
              <a:t>PRODUCTS TO COMBAT WINTER WHEAT DISEASES</a:t>
            </a:r>
          </a:p>
          <a:p>
            <a:pPr algn="ctr"/>
            <a:r>
              <a:rPr lang="en-US" sz="1200" b="1" dirty="0"/>
              <a:t>1,2</a:t>
            </a:r>
            <a:r>
              <a:rPr lang="ro-MD" sz="1200" b="1" dirty="0"/>
              <a:t> </a:t>
            </a:r>
            <a:r>
              <a:rPr lang="en-US" sz="1200" b="1" dirty="0"/>
              <a:t>Alexei BIVOL, 1 Sergiu BADARAU, 3</a:t>
            </a:r>
            <a:r>
              <a:rPr lang="ro-MD" sz="1200" b="1" dirty="0"/>
              <a:t> </a:t>
            </a:r>
            <a:r>
              <a:rPr lang="en-US" sz="1200" b="1" dirty="0"/>
              <a:t>Natalia CÎRLIG, 3</a:t>
            </a:r>
            <a:r>
              <a:rPr lang="ro-MD" sz="1200" b="1" dirty="0"/>
              <a:t> </a:t>
            </a:r>
            <a:r>
              <a:rPr lang="en-US" sz="1200" b="1" dirty="0"/>
              <a:t>Elena IURCU-STRĂISTARU</a:t>
            </a:r>
          </a:p>
          <a:p>
            <a:pPr algn="ctr"/>
            <a:r>
              <a:rPr lang="en-US" sz="1200" dirty="0"/>
              <a:t>1Technical University of Moldova, 42 </a:t>
            </a:r>
            <a:r>
              <a:rPr lang="en-US" sz="1200" dirty="0" err="1"/>
              <a:t>Mircesti</a:t>
            </a:r>
            <a:r>
              <a:rPr lang="en-US" sz="1200" dirty="0"/>
              <a:t> str.</a:t>
            </a:r>
            <a:r>
              <a:rPr lang="ro-MD" sz="1200" dirty="0"/>
              <a:t>, </a:t>
            </a:r>
            <a:r>
              <a:rPr lang="en-US" sz="1200" dirty="0"/>
              <a:t>2</a:t>
            </a:r>
            <a:r>
              <a:rPr lang="ro-MD" sz="1200" dirty="0"/>
              <a:t> </a:t>
            </a:r>
            <a:r>
              <a:rPr lang="en-US" sz="1200" dirty="0"/>
              <a:t>Moldova State University, Institute of Zoology, 1 </a:t>
            </a:r>
            <a:r>
              <a:rPr lang="en-US" sz="1200" dirty="0" err="1"/>
              <a:t>Academiei</a:t>
            </a:r>
            <a:r>
              <a:rPr lang="en-US" sz="1200" dirty="0"/>
              <a:t> str.</a:t>
            </a:r>
          </a:p>
          <a:p>
            <a:pPr algn="ctr"/>
            <a:r>
              <a:rPr lang="en-US" sz="1200" dirty="0"/>
              <a:t>3</a:t>
            </a:r>
            <a:r>
              <a:rPr lang="ro-MD" sz="1200" dirty="0"/>
              <a:t> </a:t>
            </a:r>
            <a:r>
              <a:rPr lang="en-US" sz="1200" dirty="0"/>
              <a:t>Moldova State University, “</a:t>
            </a:r>
            <a:r>
              <a:rPr lang="en-US" sz="1200" dirty="0" err="1"/>
              <a:t>Alexandru</a:t>
            </a:r>
            <a:r>
              <a:rPr lang="en-US" sz="1200" dirty="0"/>
              <a:t> </a:t>
            </a:r>
            <a:r>
              <a:rPr lang="en-US" sz="1200" dirty="0" err="1"/>
              <a:t>Ciubotaru</a:t>
            </a:r>
            <a:r>
              <a:rPr lang="en-US" sz="1200" dirty="0"/>
              <a:t>” National Botanical</a:t>
            </a:r>
            <a:r>
              <a:rPr lang="ro-MD" sz="1200" dirty="0"/>
              <a:t> </a:t>
            </a:r>
            <a:r>
              <a:rPr lang="en-US" sz="1200" dirty="0"/>
              <a:t>Garden (Institute), 18 </a:t>
            </a:r>
            <a:r>
              <a:rPr lang="en-US" sz="1200" dirty="0" err="1"/>
              <a:t>Padurii</a:t>
            </a:r>
            <a:r>
              <a:rPr lang="en-US" sz="1200" dirty="0"/>
              <a:t> str.</a:t>
            </a:r>
          </a:p>
          <a:p>
            <a:pPr algn="ctr"/>
            <a:r>
              <a:rPr lang="en-US" sz="1200" dirty="0"/>
              <a:t>iurcuelenastraistaru@gmail.com </a:t>
            </a:r>
          </a:p>
        </p:txBody>
      </p:sp>
      <p:pic>
        <p:nvPicPr>
          <p:cNvPr id="23" name="Picture 22">
            <a:extLst>
              <a:ext uri="{FF2B5EF4-FFF2-40B4-BE49-F238E27FC236}">
                <a16:creationId xmlns:a16="http://schemas.microsoft.com/office/drawing/2014/main" id="{1FC872B0-64E1-2C91-CF7E-2EFDADCA2243}"/>
              </a:ext>
            </a:extLst>
          </p:cNvPr>
          <p:cNvPicPr>
            <a:picLocks noChangeAspect="1"/>
          </p:cNvPicPr>
          <p:nvPr/>
        </p:nvPicPr>
        <p:blipFill>
          <a:blip r:embed="rId2"/>
          <a:stretch>
            <a:fillRect/>
          </a:stretch>
        </p:blipFill>
        <p:spPr>
          <a:xfrm>
            <a:off x="11188647" y="92199"/>
            <a:ext cx="944562" cy="966087"/>
          </a:xfrm>
          <a:prstGeom prst="rect">
            <a:avLst/>
          </a:prstGeom>
        </p:spPr>
      </p:pic>
      <p:pic>
        <p:nvPicPr>
          <p:cNvPr id="24" name="Picture 23">
            <a:extLst>
              <a:ext uri="{FF2B5EF4-FFF2-40B4-BE49-F238E27FC236}">
                <a16:creationId xmlns:a16="http://schemas.microsoft.com/office/drawing/2014/main" id="{80723717-F779-7D02-910A-AF977CD28B40}"/>
              </a:ext>
            </a:extLst>
          </p:cNvPr>
          <p:cNvPicPr>
            <a:picLocks noChangeAspect="1"/>
          </p:cNvPicPr>
          <p:nvPr/>
        </p:nvPicPr>
        <p:blipFill>
          <a:blip r:embed="rId3"/>
          <a:stretch>
            <a:fillRect/>
          </a:stretch>
        </p:blipFill>
        <p:spPr>
          <a:xfrm>
            <a:off x="381000" y="355673"/>
            <a:ext cx="823746" cy="1055135"/>
          </a:xfrm>
          <a:prstGeom prst="rect">
            <a:avLst/>
          </a:prstGeom>
        </p:spPr>
      </p:pic>
      <p:pic>
        <p:nvPicPr>
          <p:cNvPr id="2" name="Picture 1">
            <a:extLst>
              <a:ext uri="{FF2B5EF4-FFF2-40B4-BE49-F238E27FC236}">
                <a16:creationId xmlns:a16="http://schemas.microsoft.com/office/drawing/2014/main" id="{060A74B9-B3E5-BC85-1031-BDEA15650CD6}"/>
              </a:ext>
            </a:extLst>
          </p:cNvPr>
          <p:cNvPicPr>
            <a:picLocks noChangeAspect="1"/>
          </p:cNvPicPr>
          <p:nvPr/>
        </p:nvPicPr>
        <p:blipFill>
          <a:blip r:embed="rId4"/>
          <a:stretch>
            <a:fillRect/>
          </a:stretch>
        </p:blipFill>
        <p:spPr>
          <a:xfrm>
            <a:off x="10544225" y="649622"/>
            <a:ext cx="644422" cy="827498"/>
          </a:xfrm>
          <a:prstGeom prst="rect">
            <a:avLst/>
          </a:prstGeom>
        </p:spPr>
      </p:pic>
      <p:sp>
        <p:nvSpPr>
          <p:cNvPr id="6" name="TextBox 5">
            <a:extLst>
              <a:ext uri="{FF2B5EF4-FFF2-40B4-BE49-F238E27FC236}">
                <a16:creationId xmlns:a16="http://schemas.microsoft.com/office/drawing/2014/main" id="{C02B900C-95A7-445A-29D1-97824BB2A51A}"/>
              </a:ext>
            </a:extLst>
          </p:cNvPr>
          <p:cNvSpPr txBox="1"/>
          <p:nvPr/>
        </p:nvSpPr>
        <p:spPr>
          <a:xfrm>
            <a:off x="28020" y="1453774"/>
            <a:ext cx="11944350" cy="1708160"/>
          </a:xfrm>
          <a:prstGeom prst="rect">
            <a:avLst/>
          </a:prstGeom>
          <a:noFill/>
        </p:spPr>
        <p:txBody>
          <a:bodyPr wrap="square">
            <a:spAutoFit/>
          </a:bodyPr>
          <a:lstStyle/>
          <a:p>
            <a:pPr algn="just"/>
            <a:r>
              <a:rPr lang="ro-MD" sz="1050" b="1" dirty="0" err="1"/>
              <a:t>Actuality</a:t>
            </a:r>
            <a:r>
              <a:rPr lang="ro-MD" sz="1050" b="1" dirty="0"/>
              <a:t>. </a:t>
            </a:r>
            <a:r>
              <a:rPr lang="en-US" sz="1050" dirty="0" err="1"/>
              <a:t>Thats</a:t>
            </a:r>
            <a:r>
              <a:rPr lang="en-US" sz="1050" dirty="0"/>
              <a:t> why the aim and objectives presented in the this work focus on the research-testing of new fungicides effective in combating the complex of invasive diseases. The purpose of the work are </a:t>
            </a:r>
            <a:r>
              <a:rPr lang="en-US" sz="1050" dirty="0" err="1"/>
              <a:t>phytopathological</a:t>
            </a:r>
            <a:r>
              <a:rPr lang="en-US" sz="1050" dirty="0"/>
              <a:t> research related to the state testing of new preparations with fungicidal action in combating the most dangerous diseases affecting the autumn wheat crop in the Republic of Moldova.</a:t>
            </a:r>
            <a:endParaRPr lang="ro-MD" sz="1050" dirty="0"/>
          </a:p>
          <a:p>
            <a:pPr algn="just"/>
            <a:r>
              <a:rPr lang="ro-MD" sz="1050" b="1" dirty="0" err="1"/>
              <a:t>Results</a:t>
            </a:r>
            <a:r>
              <a:rPr lang="ro-MD" sz="1050" dirty="0"/>
              <a:t>. </a:t>
            </a:r>
            <a:r>
              <a:rPr lang="en-US" sz="1050" dirty="0"/>
              <a:t> We made a test program of presentation of the </a:t>
            </a:r>
            <a:r>
              <a:rPr lang="en-US" sz="1050" dirty="0" err="1"/>
              <a:t>phytopathological</a:t>
            </a:r>
            <a:r>
              <a:rPr lang="en-US" sz="1050" dirty="0"/>
              <a:t> aspects regarding the diseases specific to the winter wheat crop and determination the frequency of the degree of attack and the intensity of the attack of the main infectious diseases for fungicidal preparations: </a:t>
            </a:r>
            <a:r>
              <a:rPr lang="en-US" sz="1050" dirty="0" err="1"/>
              <a:t>Binazol</a:t>
            </a:r>
            <a:r>
              <a:rPr lang="en-US" sz="1050" dirty="0"/>
              <a:t> 300, SC, Lot no. 6, WG and F2024-azodiph, SC. In the case of preparations with fungicidal action </a:t>
            </a:r>
            <a:r>
              <a:rPr lang="en-US" sz="1050" dirty="0" err="1"/>
              <a:t>Binazol</a:t>
            </a:r>
            <a:r>
              <a:rPr lang="en-US" sz="1050" dirty="0"/>
              <a:t> 300, SC in combating powdery mildew</a:t>
            </a:r>
            <a:r>
              <a:rPr lang="ro-MD" sz="1050" dirty="0"/>
              <a:t> </a:t>
            </a:r>
            <a:r>
              <a:rPr lang="en-US" sz="1050" dirty="0"/>
              <a:t>-</a:t>
            </a:r>
            <a:r>
              <a:rPr lang="ro-MD" sz="1050" dirty="0"/>
              <a:t> </a:t>
            </a:r>
            <a:r>
              <a:rPr lang="en-US" sz="1050" i="1" dirty="0"/>
              <a:t>Erysiphe </a:t>
            </a:r>
            <a:r>
              <a:rPr lang="en-US" sz="1050" i="1" dirty="0" err="1"/>
              <a:t>graminis</a:t>
            </a:r>
            <a:r>
              <a:rPr lang="en-US" sz="1050" dirty="0"/>
              <a:t>, brown rust</a:t>
            </a:r>
            <a:r>
              <a:rPr lang="ro-MD" sz="1050" dirty="0"/>
              <a:t> </a:t>
            </a:r>
            <a:r>
              <a:rPr lang="en-US" sz="1050" dirty="0"/>
              <a:t>-</a:t>
            </a:r>
            <a:r>
              <a:rPr lang="ro-MD" sz="1050" dirty="0"/>
              <a:t> </a:t>
            </a:r>
            <a:r>
              <a:rPr lang="en-US" sz="1050" i="1" dirty="0"/>
              <a:t>Puccinia </a:t>
            </a:r>
            <a:r>
              <a:rPr lang="en-US" sz="1050" i="1" dirty="0" err="1"/>
              <a:t>recondita</a:t>
            </a:r>
            <a:r>
              <a:rPr lang="en-US" sz="1050" dirty="0"/>
              <a:t>, </a:t>
            </a:r>
            <a:r>
              <a:rPr lang="en-US" sz="1050" i="1" dirty="0" err="1"/>
              <a:t>septoria</a:t>
            </a:r>
            <a:r>
              <a:rPr lang="en-US" sz="1050" i="1" dirty="0"/>
              <a:t>-Septoria </a:t>
            </a:r>
            <a:r>
              <a:rPr lang="en-US" sz="1050" i="1" dirty="0" err="1"/>
              <a:t>tritici</a:t>
            </a:r>
            <a:r>
              <a:rPr lang="en-US" sz="1050" i="1" dirty="0"/>
              <a:t> </a:t>
            </a:r>
            <a:r>
              <a:rPr lang="en-US" sz="1050" dirty="0"/>
              <a:t>and </a:t>
            </a:r>
            <a:r>
              <a:rPr lang="en-US" sz="1050" dirty="0" err="1"/>
              <a:t>helminthsporiosis</a:t>
            </a:r>
            <a:r>
              <a:rPr lang="en-US" sz="1050" dirty="0"/>
              <a:t> -</a:t>
            </a:r>
            <a:r>
              <a:rPr lang="ro-MD" sz="1050" dirty="0"/>
              <a:t> </a:t>
            </a:r>
            <a:r>
              <a:rPr lang="en-US" sz="1050" i="1" dirty="0" err="1"/>
              <a:t>Dreschlera</a:t>
            </a:r>
            <a:r>
              <a:rPr lang="en-US" sz="1050" i="1" dirty="0"/>
              <a:t> </a:t>
            </a:r>
            <a:r>
              <a:rPr lang="en-US" sz="1050" i="1" dirty="0" err="1"/>
              <a:t>tritici</a:t>
            </a:r>
            <a:r>
              <a:rPr lang="ro-MD" sz="1050" i="1" dirty="0"/>
              <a:t> </a:t>
            </a:r>
            <a:r>
              <a:rPr lang="en-US" sz="1050" i="1" dirty="0"/>
              <a:t>-</a:t>
            </a:r>
            <a:r>
              <a:rPr lang="ro-MD" sz="1050" i="1" dirty="0"/>
              <a:t> </a:t>
            </a:r>
            <a:r>
              <a:rPr lang="en-US" sz="1050" i="1" dirty="0" err="1"/>
              <a:t>repentis</a:t>
            </a:r>
            <a:r>
              <a:rPr lang="en-US" sz="1050" i="1" dirty="0"/>
              <a:t>, </a:t>
            </a:r>
            <a:r>
              <a:rPr lang="en-US" sz="1050" dirty="0"/>
              <a:t>Lot no. 6, WG against powdery mildew</a:t>
            </a:r>
            <a:r>
              <a:rPr lang="ro-MD" sz="1050" dirty="0"/>
              <a:t> </a:t>
            </a:r>
            <a:r>
              <a:rPr lang="en-US" sz="1050" dirty="0"/>
              <a:t>-</a:t>
            </a:r>
            <a:r>
              <a:rPr lang="ro-MD" sz="1050" dirty="0"/>
              <a:t> </a:t>
            </a:r>
            <a:r>
              <a:rPr lang="en-US" sz="1050" i="1" dirty="0"/>
              <a:t>Erysiphe </a:t>
            </a:r>
            <a:r>
              <a:rPr lang="en-US" sz="1050" i="1" dirty="0" err="1"/>
              <a:t>graminis</a:t>
            </a:r>
            <a:r>
              <a:rPr lang="en-US" sz="1050" i="1" dirty="0"/>
              <a:t> </a:t>
            </a:r>
            <a:r>
              <a:rPr lang="en-US" sz="1050" dirty="0"/>
              <a:t>and </a:t>
            </a:r>
            <a:r>
              <a:rPr lang="en-US" sz="1050" dirty="0" err="1"/>
              <a:t>helmintosporiosis</a:t>
            </a:r>
            <a:r>
              <a:rPr lang="ro-MD" sz="1050" dirty="0"/>
              <a:t> </a:t>
            </a:r>
            <a:r>
              <a:rPr lang="en-US" sz="1050" dirty="0"/>
              <a:t>-</a:t>
            </a:r>
            <a:r>
              <a:rPr lang="ro-MD" sz="1050" dirty="0"/>
              <a:t> </a:t>
            </a:r>
            <a:r>
              <a:rPr lang="en-US" sz="1050" i="1" dirty="0" err="1"/>
              <a:t>Dreschlera</a:t>
            </a:r>
            <a:r>
              <a:rPr lang="en-US" sz="1050" i="1" dirty="0"/>
              <a:t> </a:t>
            </a:r>
            <a:r>
              <a:rPr lang="en-US" sz="1050" i="1" dirty="0" err="1"/>
              <a:t>tritici-repentis</a:t>
            </a:r>
            <a:r>
              <a:rPr lang="en-US" sz="1050" i="1" dirty="0"/>
              <a:t> </a:t>
            </a:r>
            <a:r>
              <a:rPr lang="en-US" sz="1050" dirty="0"/>
              <a:t>and F-2024-azodif, SC in combating powdery mildew</a:t>
            </a:r>
            <a:r>
              <a:rPr lang="ro-MD" sz="1050" dirty="0"/>
              <a:t> </a:t>
            </a:r>
            <a:r>
              <a:rPr lang="en-US" sz="1050" dirty="0"/>
              <a:t>-</a:t>
            </a:r>
            <a:r>
              <a:rPr lang="ro-MD" sz="1050" dirty="0"/>
              <a:t> </a:t>
            </a:r>
            <a:r>
              <a:rPr lang="en-US" sz="1050" i="1" dirty="0"/>
              <a:t>Erysiphe </a:t>
            </a:r>
            <a:r>
              <a:rPr lang="en-US" sz="1050" i="1" dirty="0" err="1"/>
              <a:t>graminis</a:t>
            </a:r>
            <a:r>
              <a:rPr lang="en-US" sz="1050" dirty="0"/>
              <a:t>, brown rust</a:t>
            </a:r>
            <a:r>
              <a:rPr lang="ro-MD" sz="1050" dirty="0"/>
              <a:t> </a:t>
            </a:r>
            <a:r>
              <a:rPr lang="en-US" sz="1050" dirty="0"/>
              <a:t>-</a:t>
            </a:r>
            <a:r>
              <a:rPr lang="ro-MD" sz="1050" dirty="0"/>
              <a:t> </a:t>
            </a:r>
            <a:r>
              <a:rPr lang="en-US" sz="1050" i="1" dirty="0"/>
              <a:t>Puccinia </a:t>
            </a:r>
            <a:r>
              <a:rPr lang="en-US" sz="1050" i="1" dirty="0" err="1"/>
              <a:t>recondita</a:t>
            </a:r>
            <a:r>
              <a:rPr lang="en-US" sz="1050" dirty="0"/>
              <a:t>, </a:t>
            </a:r>
            <a:r>
              <a:rPr lang="en-US" sz="1050" dirty="0" err="1"/>
              <a:t>septoriosis</a:t>
            </a:r>
            <a:r>
              <a:rPr lang="ro-MD" sz="1050" dirty="0"/>
              <a:t> </a:t>
            </a:r>
            <a:r>
              <a:rPr lang="en-US" sz="1050" dirty="0"/>
              <a:t>-</a:t>
            </a:r>
            <a:r>
              <a:rPr lang="ro-MD" sz="1050" dirty="0"/>
              <a:t> </a:t>
            </a:r>
            <a:r>
              <a:rPr lang="en-US" sz="1050" i="1" dirty="0"/>
              <a:t>Septoria </a:t>
            </a:r>
            <a:r>
              <a:rPr lang="en-US" sz="1050" i="1" dirty="0" err="1"/>
              <a:t>tritici</a:t>
            </a:r>
            <a:r>
              <a:rPr lang="en-US" sz="1050" i="1" dirty="0"/>
              <a:t> </a:t>
            </a:r>
            <a:r>
              <a:rPr lang="en-US" sz="1050" dirty="0"/>
              <a:t>and </a:t>
            </a:r>
            <a:r>
              <a:rPr lang="en-US" sz="1050" dirty="0" err="1"/>
              <a:t>helmintosporiosis</a:t>
            </a:r>
            <a:r>
              <a:rPr lang="ro-MD" sz="1050" dirty="0"/>
              <a:t> </a:t>
            </a:r>
            <a:r>
              <a:rPr lang="en-US" sz="1050" dirty="0"/>
              <a:t>- </a:t>
            </a:r>
            <a:r>
              <a:rPr lang="en-US" sz="1050" i="1" dirty="0" err="1"/>
              <a:t>Pyrenophora</a:t>
            </a:r>
            <a:r>
              <a:rPr lang="en-US" sz="1050" i="1" dirty="0"/>
              <a:t> </a:t>
            </a:r>
            <a:r>
              <a:rPr lang="en-US" sz="1050" i="1" dirty="0" err="1"/>
              <a:t>tritici-repentis</a:t>
            </a:r>
            <a:r>
              <a:rPr lang="en-US" sz="1050" dirty="0"/>
              <a:t>. </a:t>
            </a:r>
            <a:endParaRPr lang="ro-MD" sz="1050" dirty="0"/>
          </a:p>
          <a:p>
            <a:pPr algn="just"/>
            <a:r>
              <a:rPr lang="ro-MD" sz="1050" b="1" dirty="0" err="1"/>
              <a:t>Conclusions</a:t>
            </a:r>
            <a:r>
              <a:rPr lang="ro-MD" sz="1050" b="1" dirty="0"/>
              <a:t>. </a:t>
            </a:r>
            <a:r>
              <a:rPr lang="en-US" sz="1050" dirty="0"/>
              <a:t>Following the analysis regarding the efficiency of these preparations, we conclude that the tested new preparations are recommended for approval against tested agents, in the following doses and tested variants: </a:t>
            </a:r>
            <a:r>
              <a:rPr lang="en-US" sz="1050" dirty="0" err="1"/>
              <a:t>Binazol</a:t>
            </a:r>
            <a:r>
              <a:rPr lang="en-US" sz="1050" dirty="0"/>
              <a:t> 300 SC - 1.0 l/ha, F2024-azodif - 0.7 l/ha, Lot no. 6, WG - 0.2 kg/ha, with the administration of two treatments in one vegetation period. </a:t>
            </a:r>
          </a:p>
        </p:txBody>
      </p:sp>
      <p:pic>
        <p:nvPicPr>
          <p:cNvPr id="4" name="Picture 3">
            <a:extLst>
              <a:ext uri="{FF2B5EF4-FFF2-40B4-BE49-F238E27FC236}">
                <a16:creationId xmlns:a16="http://schemas.microsoft.com/office/drawing/2014/main" id="{2D5447C4-0930-4ED9-BF9F-FF8FE24249F0}"/>
              </a:ext>
            </a:extLst>
          </p:cNvPr>
          <p:cNvPicPr>
            <a:picLocks noChangeAspect="1"/>
          </p:cNvPicPr>
          <p:nvPr/>
        </p:nvPicPr>
        <p:blipFill>
          <a:blip r:embed="rId5"/>
          <a:stretch>
            <a:fillRect/>
          </a:stretch>
        </p:blipFill>
        <p:spPr>
          <a:xfrm>
            <a:off x="66675" y="6376680"/>
            <a:ext cx="5305536" cy="426757"/>
          </a:xfrm>
          <a:prstGeom prst="rect">
            <a:avLst/>
          </a:prstGeom>
        </p:spPr>
      </p:pic>
      <p:pic>
        <p:nvPicPr>
          <p:cNvPr id="7" name="Picture 6">
            <a:extLst>
              <a:ext uri="{FF2B5EF4-FFF2-40B4-BE49-F238E27FC236}">
                <a16:creationId xmlns:a16="http://schemas.microsoft.com/office/drawing/2014/main" id="{57617F7B-F40F-F32F-8260-52549DC3957A}"/>
              </a:ext>
            </a:extLst>
          </p:cNvPr>
          <p:cNvPicPr>
            <a:picLocks noChangeAspect="1"/>
          </p:cNvPicPr>
          <p:nvPr/>
        </p:nvPicPr>
        <p:blipFill>
          <a:blip r:embed="rId6"/>
          <a:stretch>
            <a:fillRect/>
          </a:stretch>
        </p:blipFill>
        <p:spPr>
          <a:xfrm>
            <a:off x="285749" y="3884317"/>
            <a:ext cx="5086462" cy="2346362"/>
          </a:xfrm>
          <a:prstGeom prst="rect">
            <a:avLst/>
          </a:prstGeom>
        </p:spPr>
      </p:pic>
      <p:sp>
        <p:nvSpPr>
          <p:cNvPr id="9" name="TextBox 8">
            <a:extLst>
              <a:ext uri="{FF2B5EF4-FFF2-40B4-BE49-F238E27FC236}">
                <a16:creationId xmlns:a16="http://schemas.microsoft.com/office/drawing/2014/main" id="{76DE2A42-D7DB-DDC6-86C5-540B00F7A89E}"/>
              </a:ext>
            </a:extLst>
          </p:cNvPr>
          <p:cNvSpPr txBox="1"/>
          <p:nvPr/>
        </p:nvSpPr>
        <p:spPr>
          <a:xfrm>
            <a:off x="381000" y="3284730"/>
            <a:ext cx="5086462" cy="577081"/>
          </a:xfrm>
          <a:prstGeom prst="rect">
            <a:avLst/>
          </a:prstGeom>
          <a:noFill/>
        </p:spPr>
        <p:txBody>
          <a:bodyPr wrap="square">
            <a:spAutoFit/>
          </a:bodyPr>
          <a:lstStyle/>
          <a:p>
            <a:r>
              <a:rPr lang="ro-MD" sz="1050" dirty="0" err="1"/>
              <a:t>Figure</a:t>
            </a:r>
            <a:r>
              <a:rPr lang="ro-MD" sz="1050" dirty="0"/>
              <a:t> 1. </a:t>
            </a:r>
            <a:r>
              <a:rPr lang="en-US" sz="1050" dirty="0"/>
              <a:t>Comparative chart showing the ecological efficacy of the newly tested product </a:t>
            </a:r>
            <a:r>
              <a:rPr lang="ro-MD" sz="1050" dirty="0" err="1"/>
              <a:t>Binazol</a:t>
            </a:r>
            <a:r>
              <a:rPr lang="ro-MD" sz="1050" dirty="0"/>
              <a:t> 300 S</a:t>
            </a:r>
            <a:r>
              <a:rPr lang="en-US" sz="1050" dirty="0"/>
              <a:t>C, compared to the untreated control and the reference standard.</a:t>
            </a:r>
          </a:p>
        </p:txBody>
      </p:sp>
      <p:pic>
        <p:nvPicPr>
          <p:cNvPr id="10" name="Picture 9">
            <a:extLst>
              <a:ext uri="{FF2B5EF4-FFF2-40B4-BE49-F238E27FC236}">
                <a16:creationId xmlns:a16="http://schemas.microsoft.com/office/drawing/2014/main" id="{EC2069FD-0E99-DB98-EFE5-209B15DE974C}"/>
              </a:ext>
            </a:extLst>
          </p:cNvPr>
          <p:cNvPicPr>
            <a:picLocks noChangeAspect="1"/>
          </p:cNvPicPr>
          <p:nvPr/>
        </p:nvPicPr>
        <p:blipFill>
          <a:blip r:embed="rId7"/>
          <a:stretch>
            <a:fillRect/>
          </a:stretch>
        </p:blipFill>
        <p:spPr>
          <a:xfrm>
            <a:off x="7258634" y="3149974"/>
            <a:ext cx="1013095" cy="1334902"/>
          </a:xfrm>
          <a:prstGeom prst="rect">
            <a:avLst/>
          </a:prstGeom>
        </p:spPr>
      </p:pic>
      <p:pic>
        <p:nvPicPr>
          <p:cNvPr id="11" name="Picture 10">
            <a:extLst>
              <a:ext uri="{FF2B5EF4-FFF2-40B4-BE49-F238E27FC236}">
                <a16:creationId xmlns:a16="http://schemas.microsoft.com/office/drawing/2014/main" id="{705DF2B8-FF94-28EC-9CDD-E9CFA28FDF3D}"/>
              </a:ext>
            </a:extLst>
          </p:cNvPr>
          <p:cNvPicPr>
            <a:picLocks noChangeAspect="1"/>
          </p:cNvPicPr>
          <p:nvPr/>
        </p:nvPicPr>
        <p:blipFill rotWithShape="1">
          <a:blip r:embed="rId8"/>
          <a:srcRect l="25398" t="-1750" r="12744" b="1"/>
          <a:stretch/>
        </p:blipFill>
        <p:spPr>
          <a:xfrm>
            <a:off x="8328824" y="3124926"/>
            <a:ext cx="1098518" cy="1359949"/>
          </a:xfrm>
          <a:prstGeom prst="rect">
            <a:avLst/>
          </a:prstGeom>
        </p:spPr>
      </p:pic>
      <p:pic>
        <p:nvPicPr>
          <p:cNvPr id="12" name="Picture 11">
            <a:extLst>
              <a:ext uri="{FF2B5EF4-FFF2-40B4-BE49-F238E27FC236}">
                <a16:creationId xmlns:a16="http://schemas.microsoft.com/office/drawing/2014/main" id="{8F7CB9AE-C8F3-6E46-A74B-B62F39A0BF13}"/>
              </a:ext>
            </a:extLst>
          </p:cNvPr>
          <p:cNvPicPr>
            <a:picLocks noChangeAspect="1"/>
          </p:cNvPicPr>
          <p:nvPr/>
        </p:nvPicPr>
        <p:blipFill>
          <a:blip r:embed="rId9"/>
          <a:stretch>
            <a:fillRect/>
          </a:stretch>
        </p:blipFill>
        <p:spPr>
          <a:xfrm>
            <a:off x="5543323" y="5052566"/>
            <a:ext cx="1039458" cy="1277223"/>
          </a:xfrm>
          <a:prstGeom prst="rect">
            <a:avLst/>
          </a:prstGeom>
        </p:spPr>
      </p:pic>
      <p:pic>
        <p:nvPicPr>
          <p:cNvPr id="13" name="Picture 12">
            <a:extLst>
              <a:ext uri="{FF2B5EF4-FFF2-40B4-BE49-F238E27FC236}">
                <a16:creationId xmlns:a16="http://schemas.microsoft.com/office/drawing/2014/main" id="{319246AF-5CED-1D2E-8F5E-C6134DA2876D}"/>
              </a:ext>
            </a:extLst>
          </p:cNvPr>
          <p:cNvPicPr>
            <a:picLocks noChangeAspect="1"/>
          </p:cNvPicPr>
          <p:nvPr/>
        </p:nvPicPr>
        <p:blipFill>
          <a:blip r:embed="rId10"/>
          <a:stretch>
            <a:fillRect/>
          </a:stretch>
        </p:blipFill>
        <p:spPr>
          <a:xfrm>
            <a:off x="6635071" y="5052565"/>
            <a:ext cx="1167873" cy="1271278"/>
          </a:xfrm>
          <a:prstGeom prst="rect">
            <a:avLst/>
          </a:prstGeom>
        </p:spPr>
      </p:pic>
      <p:pic>
        <p:nvPicPr>
          <p:cNvPr id="15" name="Picture 14">
            <a:extLst>
              <a:ext uri="{FF2B5EF4-FFF2-40B4-BE49-F238E27FC236}">
                <a16:creationId xmlns:a16="http://schemas.microsoft.com/office/drawing/2014/main" id="{1886F289-046F-7346-F2BC-2AFE6C3B751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41813" y="5053980"/>
            <a:ext cx="879198" cy="1269864"/>
          </a:xfrm>
          <a:prstGeom prst="rect">
            <a:avLst/>
          </a:prstGeom>
        </p:spPr>
      </p:pic>
      <p:sp>
        <p:nvSpPr>
          <p:cNvPr id="17" name="TextBox 16">
            <a:extLst>
              <a:ext uri="{FF2B5EF4-FFF2-40B4-BE49-F238E27FC236}">
                <a16:creationId xmlns:a16="http://schemas.microsoft.com/office/drawing/2014/main" id="{685B86AF-116C-2940-AF69-D818EC0501AC}"/>
              </a:ext>
            </a:extLst>
          </p:cNvPr>
          <p:cNvSpPr txBox="1"/>
          <p:nvPr/>
        </p:nvSpPr>
        <p:spPr>
          <a:xfrm>
            <a:off x="5543323" y="6381231"/>
            <a:ext cx="6429047" cy="400110"/>
          </a:xfrm>
          <a:prstGeom prst="rect">
            <a:avLst/>
          </a:prstGeom>
          <a:noFill/>
        </p:spPr>
        <p:txBody>
          <a:bodyPr wrap="square">
            <a:spAutoFit/>
          </a:bodyPr>
          <a:lstStyle/>
          <a:p>
            <a:r>
              <a:rPr lang="ro-MD" sz="1000" dirty="0" err="1"/>
              <a:t>Figure</a:t>
            </a:r>
            <a:r>
              <a:rPr lang="ro-MD" sz="1000" dirty="0"/>
              <a:t> 3. </a:t>
            </a:r>
            <a:r>
              <a:rPr lang="en-US" sz="1000" i="1" dirty="0"/>
              <a:t>Puccinia </a:t>
            </a:r>
            <a:r>
              <a:rPr lang="en-US" sz="1000" i="1" dirty="0" err="1"/>
              <a:t>recondita</a:t>
            </a:r>
            <a:r>
              <a:rPr lang="ro-MD" sz="1000" i="1" dirty="0"/>
              <a:t>, </a:t>
            </a:r>
            <a:r>
              <a:rPr lang="ro-MD" sz="1000" i="1" dirty="0" err="1"/>
              <a:t>Septoria</a:t>
            </a:r>
            <a:r>
              <a:rPr lang="ro-MD" sz="1000" i="1" dirty="0"/>
              <a:t> </a:t>
            </a:r>
            <a:r>
              <a:rPr lang="ro-MD" sz="1000" i="1" dirty="0" err="1"/>
              <a:t>graminum</a:t>
            </a:r>
            <a:r>
              <a:rPr lang="ro-MD" sz="1000" i="1" dirty="0"/>
              <a:t>,</a:t>
            </a:r>
            <a:r>
              <a:rPr lang="en-US" sz="1000" i="1" dirty="0"/>
              <a:t> Erysiphe </a:t>
            </a:r>
            <a:r>
              <a:rPr lang="en-US" sz="1000" i="1" dirty="0" err="1"/>
              <a:t>graminis</a:t>
            </a:r>
            <a:r>
              <a:rPr lang="ro-MD" sz="1000" i="1" dirty="0"/>
              <a:t>, </a:t>
            </a:r>
            <a:r>
              <a:rPr lang="en-US" sz="1000" i="1" dirty="0" err="1"/>
              <a:t>Dreschlera</a:t>
            </a:r>
            <a:r>
              <a:rPr lang="en-US" sz="1000" i="1" dirty="0"/>
              <a:t> </a:t>
            </a:r>
            <a:r>
              <a:rPr lang="en-US" sz="1000" i="1" dirty="0" err="1"/>
              <a:t>tritici</a:t>
            </a:r>
            <a:r>
              <a:rPr lang="ro-MD" sz="1000" i="1" dirty="0"/>
              <a:t> </a:t>
            </a:r>
            <a:r>
              <a:rPr lang="en-US" sz="1000" i="1" dirty="0"/>
              <a:t>–</a:t>
            </a:r>
            <a:r>
              <a:rPr lang="ro-MD" sz="1000" i="1" dirty="0"/>
              <a:t> </a:t>
            </a:r>
            <a:r>
              <a:rPr lang="en-US" sz="1000" i="1" dirty="0" err="1"/>
              <a:t>repentis</a:t>
            </a:r>
            <a:r>
              <a:rPr lang="ro-MD" sz="1000" i="1" dirty="0"/>
              <a:t>, </a:t>
            </a:r>
            <a:r>
              <a:rPr lang="ro-MD" sz="1000" i="1" dirty="0" err="1"/>
              <a:t>Fuzarium</a:t>
            </a:r>
            <a:r>
              <a:rPr lang="ro-MD" sz="1000" i="1" dirty="0"/>
              <a:t> </a:t>
            </a:r>
            <a:r>
              <a:rPr lang="ro-MD" sz="1000" i="1" dirty="0" err="1"/>
              <a:t>graminearum</a:t>
            </a:r>
            <a:r>
              <a:rPr lang="ro-MD" sz="1000" i="1" dirty="0"/>
              <a:t> </a:t>
            </a:r>
            <a:endParaRPr lang="en-US" sz="1000" i="1" dirty="0"/>
          </a:p>
        </p:txBody>
      </p:sp>
      <p:pic>
        <p:nvPicPr>
          <p:cNvPr id="18" name="Picture 17">
            <a:extLst>
              <a:ext uri="{FF2B5EF4-FFF2-40B4-BE49-F238E27FC236}">
                <a16:creationId xmlns:a16="http://schemas.microsoft.com/office/drawing/2014/main" id="{65A25A38-B74E-FF34-3F2B-E433F7276D09}"/>
              </a:ext>
            </a:extLst>
          </p:cNvPr>
          <p:cNvPicPr>
            <a:picLocks noChangeAspect="1"/>
          </p:cNvPicPr>
          <p:nvPr/>
        </p:nvPicPr>
        <p:blipFill>
          <a:blip r:embed="rId12"/>
          <a:stretch>
            <a:fillRect/>
          </a:stretch>
        </p:blipFill>
        <p:spPr>
          <a:xfrm rot="5400000">
            <a:off x="8561782" y="5284034"/>
            <a:ext cx="1269863" cy="797441"/>
          </a:xfrm>
          <a:prstGeom prst="rect">
            <a:avLst/>
          </a:prstGeom>
        </p:spPr>
      </p:pic>
      <p:pic>
        <p:nvPicPr>
          <p:cNvPr id="20" name="Picture 19">
            <a:extLst>
              <a:ext uri="{FF2B5EF4-FFF2-40B4-BE49-F238E27FC236}">
                <a16:creationId xmlns:a16="http://schemas.microsoft.com/office/drawing/2014/main" id="{EECB4B14-B995-F449-A703-0CEE7557AD7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5400000" flipV="1">
            <a:off x="9489619" y="5203547"/>
            <a:ext cx="1256588" cy="945140"/>
          </a:xfrm>
          <a:prstGeom prst="rect">
            <a:avLst/>
          </a:prstGeom>
        </p:spPr>
      </p:pic>
      <p:pic>
        <p:nvPicPr>
          <p:cNvPr id="21" name="Picture 20">
            <a:extLst>
              <a:ext uri="{FF2B5EF4-FFF2-40B4-BE49-F238E27FC236}">
                <a16:creationId xmlns:a16="http://schemas.microsoft.com/office/drawing/2014/main" id="{7625A1C4-F940-A68F-2F6E-2CA32CB92C96}"/>
              </a:ext>
            </a:extLst>
          </p:cNvPr>
          <p:cNvPicPr>
            <a:picLocks noChangeAspect="1"/>
          </p:cNvPicPr>
          <p:nvPr/>
        </p:nvPicPr>
        <p:blipFill rotWithShape="1">
          <a:blip r:embed="rId14"/>
          <a:srcRect l="9124" r="36757"/>
          <a:stretch/>
        </p:blipFill>
        <p:spPr>
          <a:xfrm>
            <a:off x="9484437" y="3121047"/>
            <a:ext cx="1098517" cy="1359949"/>
          </a:xfrm>
          <a:prstGeom prst="rect">
            <a:avLst/>
          </a:prstGeom>
        </p:spPr>
      </p:pic>
      <p:pic>
        <p:nvPicPr>
          <p:cNvPr id="25" name="Picture 24">
            <a:extLst>
              <a:ext uri="{FF2B5EF4-FFF2-40B4-BE49-F238E27FC236}">
                <a16:creationId xmlns:a16="http://schemas.microsoft.com/office/drawing/2014/main" id="{F8824F3E-2A2E-1B61-02DB-FF08D396858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5400000">
            <a:off x="10552279" y="5204899"/>
            <a:ext cx="1256587" cy="942440"/>
          </a:xfrm>
          <a:prstGeom prst="rect">
            <a:avLst/>
          </a:prstGeom>
        </p:spPr>
      </p:pic>
      <p:pic>
        <p:nvPicPr>
          <p:cNvPr id="27" name="Picture 26">
            <a:extLst>
              <a:ext uri="{FF2B5EF4-FFF2-40B4-BE49-F238E27FC236}">
                <a16:creationId xmlns:a16="http://schemas.microsoft.com/office/drawing/2014/main" id="{9BFFF67C-3B8E-7B25-CD71-F9E2149AE6DE}"/>
              </a:ext>
            </a:extLst>
          </p:cNvPr>
          <p:cNvPicPr>
            <a:picLocks noChangeAspect="1"/>
          </p:cNvPicPr>
          <p:nvPr/>
        </p:nvPicPr>
        <p:blipFill rotWithShape="1">
          <a:blip r:embed="rId16">
            <a:extLst>
              <a:ext uri="{28A0092B-C50C-407E-A947-70E740481C1C}">
                <a14:useLocalDpi xmlns:a14="http://schemas.microsoft.com/office/drawing/2010/main" val="0"/>
              </a:ext>
            </a:extLst>
          </a:blip>
          <a:srcRect l="20738" t="7648" b="16515"/>
          <a:stretch/>
        </p:blipFill>
        <p:spPr>
          <a:xfrm rot="5400000">
            <a:off x="10483541" y="3296480"/>
            <a:ext cx="1334902" cy="984036"/>
          </a:xfrm>
          <a:prstGeom prst="rect">
            <a:avLst/>
          </a:prstGeom>
        </p:spPr>
      </p:pic>
      <p:pic>
        <p:nvPicPr>
          <p:cNvPr id="28" name="Picture 27">
            <a:extLst>
              <a:ext uri="{FF2B5EF4-FFF2-40B4-BE49-F238E27FC236}">
                <a16:creationId xmlns:a16="http://schemas.microsoft.com/office/drawing/2014/main" id="{62B9A677-0667-DA3C-6D70-DC77FB850E19}"/>
              </a:ext>
            </a:extLst>
          </p:cNvPr>
          <p:cNvPicPr>
            <a:picLocks noChangeAspect="1"/>
          </p:cNvPicPr>
          <p:nvPr/>
        </p:nvPicPr>
        <p:blipFill>
          <a:blip r:embed="rId17"/>
          <a:stretch>
            <a:fillRect/>
          </a:stretch>
        </p:blipFill>
        <p:spPr>
          <a:xfrm>
            <a:off x="5526237" y="3149973"/>
            <a:ext cx="1675302" cy="1334902"/>
          </a:xfrm>
          <a:prstGeom prst="rect">
            <a:avLst/>
          </a:prstGeom>
        </p:spPr>
      </p:pic>
      <p:sp>
        <p:nvSpPr>
          <p:cNvPr id="32" name="TextBox 31">
            <a:extLst>
              <a:ext uri="{FF2B5EF4-FFF2-40B4-BE49-F238E27FC236}">
                <a16:creationId xmlns:a16="http://schemas.microsoft.com/office/drawing/2014/main" id="{AD343CF6-A00E-CAD3-06F8-1FDC82F8C814}"/>
              </a:ext>
            </a:extLst>
          </p:cNvPr>
          <p:cNvSpPr txBox="1"/>
          <p:nvPr/>
        </p:nvSpPr>
        <p:spPr>
          <a:xfrm>
            <a:off x="5669467" y="4519494"/>
            <a:ext cx="6103088" cy="430887"/>
          </a:xfrm>
          <a:prstGeom prst="rect">
            <a:avLst/>
          </a:prstGeom>
          <a:noFill/>
        </p:spPr>
        <p:txBody>
          <a:bodyPr wrap="square">
            <a:spAutoFit/>
          </a:bodyPr>
          <a:lstStyle/>
          <a:p>
            <a:r>
              <a:rPr lang="ro-MD" sz="1050" dirty="0" err="1"/>
              <a:t>Figure</a:t>
            </a:r>
            <a:r>
              <a:rPr lang="ro-MD" sz="1050" dirty="0"/>
              <a:t> 2. </a:t>
            </a:r>
            <a:r>
              <a:rPr lang="en-US" sz="1050" dirty="0"/>
              <a:t>Experimental plot for testing new fungicides with treatments at the "</a:t>
            </a:r>
            <a:r>
              <a:rPr lang="en-US" sz="1050" dirty="0" err="1"/>
              <a:t>Vatra-Răzășească</a:t>
            </a:r>
            <a:r>
              <a:rPr lang="en-US" sz="1050" dirty="0"/>
              <a:t>" Agricultural Production Cooperative, </a:t>
            </a:r>
            <a:r>
              <a:rPr lang="en-US" sz="1050" dirty="0" err="1"/>
              <a:t>Ialoveni</a:t>
            </a:r>
            <a:r>
              <a:rPr lang="en-US" sz="1050" dirty="0"/>
              <a:t> District, 2025.</a:t>
            </a:r>
          </a:p>
        </p:txBody>
      </p:sp>
    </p:spTree>
    <p:extLst>
      <p:ext uri="{BB962C8B-B14F-4D97-AF65-F5344CB8AC3E}">
        <p14:creationId xmlns:p14="http://schemas.microsoft.com/office/powerpoint/2010/main" val="2614451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211</TotalTime>
  <Words>431</Words>
  <Application>Microsoft Office PowerPoint</Application>
  <PresentationFormat>Widescreen</PresentationFormat>
  <Paragraphs>12</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Trebuchet MS</vt:lpstr>
      <vt:lpstr>Wingdings 3</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7</cp:revision>
  <dcterms:created xsi:type="dcterms:W3CDTF">2026-09-14T06:41:47Z</dcterms:created>
  <dcterms:modified xsi:type="dcterms:W3CDTF">2026-09-15T07:52:00Z</dcterms:modified>
</cp:coreProperties>
</file>