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5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9B1365C7-3034-42EC-AB03-BA0A9E38329E}" type="datetimeFigureOut">
              <a:rPr lang="en-US" smtClean="0"/>
              <a:t>9/14/2026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4049022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9B1365C7-3034-42EC-AB03-BA0A9E38329E}" type="datetimeFigureOut">
              <a:rPr lang="en-US" smtClean="0"/>
              <a:t>9/14/2026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402937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B1365C7-3034-42EC-AB03-BA0A9E38329E}" type="datetimeFigureOut">
              <a:rPr lang="en-US" smtClean="0"/>
              <a:t>9/14/2026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1739885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9B1365C7-3034-42EC-AB03-BA0A9E38329E}" type="datetimeFigureOut">
              <a:rPr lang="en-US" smtClean="0"/>
              <a:t>9/14/2026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528628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9B1365C7-3034-42EC-AB03-BA0A9E38329E}" type="datetimeFigureOut">
              <a:rPr lang="en-US" smtClean="0"/>
              <a:t>9/14/2026</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1646866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9B1365C7-3034-42EC-AB03-BA0A9E38329E}" type="datetimeFigureOut">
              <a:rPr lang="en-US" smtClean="0"/>
              <a:t>9/14/2026</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3230607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B1365C7-3034-42EC-AB03-BA0A9E38329E}" type="datetimeFigureOut">
              <a:rPr lang="en-US" smtClean="0"/>
              <a:t>9/14/2026</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1538644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B1365C7-3034-42EC-AB03-BA0A9E38329E}" type="datetimeFigureOut">
              <a:rPr lang="en-US" smtClean="0"/>
              <a:t>9/14/2026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3767485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B1365C7-3034-42EC-AB03-BA0A9E38329E}" type="datetimeFigureOut">
              <a:rPr lang="en-US" smtClean="0"/>
              <a:t>9/14/2026</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1378591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9B1365C7-3034-42EC-AB03-BA0A9E38329E}" type="datetimeFigureOut">
              <a:rPr lang="en-US" smtClean="0"/>
              <a:t>9/14/2026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1777234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9B1365C7-3034-42EC-AB03-BA0A9E38329E}" type="datetimeFigureOut">
              <a:rPr lang="en-US" smtClean="0"/>
              <a:t>9/14/2026</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13FE288D-840C-4479-9CDE-45FF58DCFFB2}" type="slidenum">
              <a:rPr lang="en-US" smtClean="0"/>
              <a:t>‹#›</a:t>
            </a:fld>
            <a:endParaRPr lang="en-US"/>
          </a:p>
        </p:txBody>
      </p:sp>
    </p:spTree>
    <p:extLst>
      <p:ext uri="{BB962C8B-B14F-4D97-AF65-F5344CB8AC3E}">
        <p14:creationId xmlns:p14="http://schemas.microsoft.com/office/powerpoint/2010/main" val="1050451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1365C7-3034-42EC-AB03-BA0A9E38329E}" type="datetimeFigureOut">
              <a:rPr lang="en-US" smtClean="0"/>
              <a:t>9/14/2026</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E288D-840C-4479-9CDE-45FF58DCFFB2}" type="slidenum">
              <a:rPr lang="en-US" smtClean="0"/>
              <a:t>‹#›</a:t>
            </a:fld>
            <a:endParaRPr lang="en-US"/>
          </a:p>
        </p:txBody>
      </p:sp>
    </p:spTree>
    <p:extLst>
      <p:ext uri="{BB962C8B-B14F-4D97-AF65-F5344CB8AC3E}">
        <p14:creationId xmlns:p14="http://schemas.microsoft.com/office/powerpoint/2010/main" val="2604699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93561" y="351729"/>
            <a:ext cx="10394535" cy="685059"/>
          </a:xfrm>
          <a:prstGeom prst="rect">
            <a:avLst/>
          </a:prstGeom>
        </p:spPr>
        <p:txBody>
          <a:bodyPr wrap="square">
            <a:spAutoFit/>
          </a:bodyPr>
          <a:lstStyle/>
          <a:p>
            <a:pPr algn="ctr">
              <a:lnSpc>
                <a:spcPct val="107000"/>
              </a:lnSpc>
              <a:spcAft>
                <a:spcPts val="0"/>
              </a:spcAft>
            </a:pPr>
            <a:r>
              <a:rPr lang="en-US" b="1" dirty="0">
                <a:latin typeface="Times New Roman" panose="02020603050405020304" pitchFamily="18" charset="0"/>
                <a:ea typeface="Times New Roman" panose="02020603050405020304" pitchFamily="18" charset="0"/>
                <a:cs typeface="Times New Roman" panose="02020603050405020304" pitchFamily="18" charset="0"/>
              </a:rPr>
              <a:t>GENETIC DIVERSITY OF </a:t>
            </a:r>
            <a:r>
              <a:rPr lang="en-US" b="1" i="1" dirty="0">
                <a:latin typeface="Times New Roman" panose="02020603050405020304" pitchFamily="18" charset="0"/>
                <a:ea typeface="Times New Roman" panose="02020603050405020304" pitchFamily="18" charset="0"/>
                <a:cs typeface="Times New Roman" panose="02020603050405020304" pitchFamily="18" charset="0"/>
              </a:rPr>
              <a:t>AEGILOPS BIUNCIALIS</a:t>
            </a:r>
            <a:r>
              <a:rPr lang="en-US" b="1" dirty="0">
                <a:latin typeface="Times New Roman" panose="02020603050405020304" pitchFamily="18" charset="0"/>
                <a:ea typeface="Times New Roman" panose="02020603050405020304" pitchFamily="18" charset="0"/>
                <a:cs typeface="Times New Roman" panose="02020603050405020304" pitchFamily="18" charset="0"/>
              </a:rPr>
              <a:t> POPULATIONS BASED ON PROLAMIN MARKERS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8">
            <a:extLst>
              <a:ext uri="{FF2B5EF4-FFF2-40B4-BE49-F238E27FC236}">
                <a16:creationId xmlns:a16="http://schemas.microsoft.com/office/drawing/2014/main" id="{7654CFFB-FE5B-46E3-A23C-19B3B280115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923" y="33178"/>
            <a:ext cx="1570278" cy="8380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grid.ifbg.org.ua/wiki/_media/logo_full_en_small.png?w=100">
            <a:extLst>
              <a:ext uri="{FF2B5EF4-FFF2-40B4-BE49-F238E27FC236}">
                <a16:creationId xmlns:a16="http://schemas.microsoft.com/office/drawing/2014/main" id="{EA660D6D-613E-4BB4-95BF-367A1FF113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11352353" y="234321"/>
            <a:ext cx="602934" cy="54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Прямоугольник 7"/>
          <p:cNvSpPr/>
          <p:nvPr/>
        </p:nvSpPr>
        <p:spPr>
          <a:xfrm>
            <a:off x="1235945" y="1041214"/>
            <a:ext cx="10309766" cy="523220"/>
          </a:xfrm>
          <a:prstGeom prst="rect">
            <a:avLst/>
          </a:prstGeom>
        </p:spPr>
        <p:txBody>
          <a:bodyPr wrap="square">
            <a:spAutoFit/>
          </a:bodyPr>
          <a:lstStyle/>
          <a:p>
            <a:pPr algn="ctr" eaLnBrk="0" hangingPunct="0">
              <a:spcAft>
                <a:spcPts val="0"/>
              </a:spcAft>
            </a:pP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Kozub</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Natalia</a:t>
            </a:r>
            <a:r>
              <a:rPr lang="en-US" sz="1400" b="1" baseline="30000" dirty="0" smtClean="0">
                <a:latin typeface="Times New Roman" panose="02020603050405020304" pitchFamily="18" charset="0"/>
                <a:ea typeface="Times New Roman" panose="02020603050405020304" pitchFamily="18" charset="0"/>
                <a:cs typeface="Times New Roman" panose="02020603050405020304" pitchFamily="18" charset="0"/>
              </a:rPr>
              <a:t>1,2*</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Sozinov</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Igor</a:t>
            </a:r>
            <a:r>
              <a:rPr lang="en-US" sz="1400" b="1" baseline="30000" dirty="0">
                <a:latin typeface="Times New Roman" panose="02020603050405020304" pitchFamily="18" charset="0"/>
                <a:ea typeface="Times New Roman" panose="02020603050405020304" pitchFamily="18" charset="0"/>
                <a:cs typeface="Times New Roman" panose="02020603050405020304" pitchFamily="18" charset="0"/>
              </a:rPr>
              <a:t>2</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Pirko Yaroslav</a:t>
            </a:r>
            <a:r>
              <a:rPr lang="en-US" sz="1400" b="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Rabokon</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Anastasia</a:t>
            </a:r>
            <a:r>
              <a:rPr lang="en-US" sz="1400" b="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Sozinova</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Oksana</a:t>
            </a:r>
            <a:r>
              <a:rPr lang="en-US" sz="1400" b="1" baseline="30000" dirty="0">
                <a:latin typeface="Times New Roman" panose="02020603050405020304" pitchFamily="18" charset="0"/>
                <a:ea typeface="Times New Roman" panose="02020603050405020304" pitchFamily="18" charset="0"/>
                <a:cs typeface="Times New Roman" panose="02020603050405020304" pitchFamily="18" charset="0"/>
              </a:rPr>
              <a:t>1,2</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Spivak</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Svitlana</a:t>
            </a:r>
            <a:r>
              <a:rPr lang="en-US" sz="1400" b="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Blume Rostyslav</a:t>
            </a:r>
            <a:r>
              <a:rPr lang="en-US" sz="1400" b="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Sakharova</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Vladyslava</a:t>
            </a:r>
            <a:r>
              <a:rPr lang="en-US" sz="1400" b="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latin typeface="Times New Roman" panose="02020603050405020304" pitchFamily="18" charset="0"/>
                <a:ea typeface="Times New Roman" panose="02020603050405020304" pitchFamily="18" charset="0"/>
                <a:cs typeface="Times New Roman" panose="02020603050405020304" pitchFamily="18" charset="0"/>
              </a:rPr>
              <a:t>Karelov</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Anatolii</a:t>
            </a:r>
            <a:r>
              <a:rPr lang="en-US" sz="1400" b="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400" b="1" dirty="0">
                <a:latin typeface="Times New Roman" panose="02020603050405020304" pitchFamily="18" charset="0"/>
                <a:ea typeface="Times New Roman" panose="02020603050405020304" pitchFamily="18" charset="0"/>
                <a:cs typeface="Times New Roman" panose="02020603050405020304" pitchFamily="18" charset="0"/>
              </a:rPr>
              <a:t>, Blume </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Yaroslav</a:t>
            </a:r>
            <a:r>
              <a:rPr lang="en-US" sz="1400" b="1" baseline="30000" dirty="0" smtClean="0">
                <a:latin typeface="Times New Roman" panose="02020603050405020304" pitchFamily="18" charset="0"/>
                <a:ea typeface="Times New Roman" panose="02020603050405020304" pitchFamily="18" charset="0"/>
                <a:cs typeface="Times New Roman" panose="02020603050405020304" pitchFamily="18" charset="0"/>
              </a:rPr>
              <a:t>1</a:t>
            </a:r>
            <a:r>
              <a:rPr lang="en-US"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Прямоугольник 8"/>
          <p:cNvSpPr/>
          <p:nvPr/>
        </p:nvSpPr>
        <p:spPr>
          <a:xfrm>
            <a:off x="1998545" y="1559555"/>
            <a:ext cx="9113742" cy="487569"/>
          </a:xfrm>
          <a:prstGeom prst="rect">
            <a:avLst/>
          </a:prstGeom>
        </p:spPr>
        <p:txBody>
          <a:bodyPr wrap="square">
            <a:spAutoFit/>
          </a:bodyPr>
          <a:lstStyle/>
          <a:p>
            <a:pPr algn="ctr" eaLnBrk="0" hangingPunct="0">
              <a:lnSpc>
                <a:spcPct val="107000"/>
              </a:lnSpc>
              <a:spcAft>
                <a:spcPts val="0"/>
              </a:spcAft>
            </a:pPr>
            <a:r>
              <a:rPr lang="en-US" sz="1200" i="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Institute of Plant Protection NAAS of Ukraine, Kyiv, </a:t>
            </a: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Ukraine; </a:t>
            </a:r>
            <a:r>
              <a:rPr lang="en-US" sz="1200" i="1" baseline="30000" dirty="0" smtClean="0">
                <a:latin typeface="Times New Roman" panose="02020603050405020304" pitchFamily="18" charset="0"/>
                <a:ea typeface="Times New Roman" panose="02020603050405020304" pitchFamily="18" charset="0"/>
                <a:cs typeface="Times New Roman" panose="02020603050405020304" pitchFamily="18" charset="0"/>
              </a:rPr>
              <a:t>2</a:t>
            </a: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Institute </a:t>
            </a: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of Food Biotechnology and Genomics NAS of Ukraine, Kyiv, </a:t>
            </a: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Ukraine</a:t>
            </a:r>
            <a:r>
              <a:rPr lang="en-US" sz="12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200"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12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E-mail</a:t>
            </a:r>
            <a:r>
              <a:rPr lang="en-US" sz="1200" i="1" dirty="0">
                <a:latin typeface="Times New Roman" panose="02020603050405020304" pitchFamily="18" charset="0"/>
                <a:ea typeface="Calibri" panose="020F0502020204030204" pitchFamily="34" charset="0"/>
                <a:cs typeface="Times New Roman" panose="02020603050405020304" pitchFamily="18" charset="0"/>
              </a:rPr>
              <a:t>: natalkozub@gmail.com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Прямоугольник 14"/>
          <p:cNvSpPr/>
          <p:nvPr/>
        </p:nvSpPr>
        <p:spPr>
          <a:xfrm>
            <a:off x="4297182" y="3671629"/>
            <a:ext cx="4687387" cy="1854162"/>
          </a:xfrm>
          <a:prstGeom prst="rect">
            <a:avLst/>
          </a:prstGeom>
        </p:spPr>
        <p:txBody>
          <a:bodyPr wrap="square">
            <a:spAutoFit/>
          </a:bodyPr>
          <a:lstStyle/>
          <a:p>
            <a:pPr indent="180340" algn="just">
              <a:lnSpc>
                <a:spcPct val="106000"/>
              </a:lnSpc>
              <a:spcAft>
                <a:spcPts val="0"/>
              </a:spcAft>
            </a:pPr>
            <a:r>
              <a:rPr lang="en-US" sz="1200" b="1" dirty="0" smtClean="0">
                <a:latin typeface="Times New Roman" panose="02020603050405020304" pitchFamily="18" charset="0"/>
                <a:ea typeface="Times New Roman" panose="02020603050405020304" pitchFamily="18" charset="0"/>
              </a:rPr>
              <a:t>Results</a:t>
            </a:r>
            <a:r>
              <a:rPr lang="en-US" sz="1200" dirty="0" smtClean="0">
                <a:latin typeface="Times New Roman" panose="02020603050405020304" pitchFamily="18" charset="0"/>
                <a:ea typeface="Times New Roman" panose="02020603050405020304" pitchFamily="18" charset="0"/>
              </a:rPr>
              <a:t>. There </a:t>
            </a:r>
            <a:r>
              <a:rPr lang="en-US" sz="1200" dirty="0">
                <a:latin typeface="Times New Roman" panose="02020603050405020304" pitchFamily="18" charset="0"/>
                <a:ea typeface="Times New Roman" panose="02020603050405020304" pitchFamily="18" charset="0"/>
              </a:rPr>
              <a:t>were 5-9 alleles at </a:t>
            </a:r>
            <a:r>
              <a:rPr lang="en-US" sz="1200" i="1" dirty="0">
                <a:solidFill>
                  <a:srgbClr val="000000"/>
                </a:solidFill>
                <a:latin typeface="Times New Roman" panose="02020603050405020304" pitchFamily="18" charset="0"/>
                <a:ea typeface="Times New Roman" panose="02020603050405020304" pitchFamily="18" charset="0"/>
              </a:rPr>
              <a:t>Gli-U1, </a:t>
            </a:r>
            <a:r>
              <a:rPr lang="en-US" sz="1200" dirty="0">
                <a:solidFill>
                  <a:srgbClr val="000000"/>
                </a:solidFill>
                <a:latin typeface="Times New Roman" panose="02020603050405020304" pitchFamily="18" charset="0"/>
                <a:ea typeface="Times New Roman" panose="02020603050405020304" pitchFamily="18" charset="0"/>
              </a:rPr>
              <a:t>3-5 at </a:t>
            </a:r>
            <a:r>
              <a:rPr lang="en-US" sz="1200" i="1" dirty="0">
                <a:solidFill>
                  <a:srgbClr val="000000"/>
                </a:solidFill>
                <a:latin typeface="Times New Roman" panose="02020603050405020304" pitchFamily="18" charset="0"/>
                <a:ea typeface="Times New Roman" panose="02020603050405020304" pitchFamily="18" charset="0"/>
              </a:rPr>
              <a:t>Gli-M</a:t>
            </a:r>
            <a:r>
              <a:rPr lang="en-US" sz="1200" i="1" baseline="30000" dirty="0">
                <a:solidFill>
                  <a:srgbClr val="000000"/>
                </a:solidFill>
                <a:latin typeface="Times New Roman" panose="02020603050405020304" pitchFamily="18" charset="0"/>
                <a:ea typeface="Times New Roman" panose="02020603050405020304" pitchFamily="18" charset="0"/>
              </a:rPr>
              <a:t>b</a:t>
            </a:r>
            <a:r>
              <a:rPr lang="en-US" sz="1200" i="1" dirty="0">
                <a:solidFill>
                  <a:srgbClr val="000000"/>
                </a:solidFill>
                <a:latin typeface="Times New Roman" panose="02020603050405020304" pitchFamily="18" charset="0"/>
                <a:ea typeface="Times New Roman" panose="02020603050405020304" pitchFamily="18" charset="0"/>
              </a:rPr>
              <a:t>1,</a:t>
            </a:r>
            <a:r>
              <a:rPr lang="en-US" sz="1200" dirty="0">
                <a:solidFill>
                  <a:srgbClr val="000000"/>
                </a:solidFill>
                <a:latin typeface="Times New Roman" panose="02020603050405020304" pitchFamily="18" charset="0"/>
                <a:ea typeface="Times New Roman" panose="02020603050405020304" pitchFamily="18" charset="0"/>
              </a:rPr>
              <a:t> 1-4 at </a:t>
            </a:r>
            <a:r>
              <a:rPr lang="en-US" sz="1200" i="1" dirty="0">
                <a:solidFill>
                  <a:srgbClr val="000000"/>
                </a:solidFill>
                <a:latin typeface="Times New Roman" panose="02020603050405020304" pitchFamily="18" charset="0"/>
                <a:ea typeface="Times New Roman" panose="02020603050405020304" pitchFamily="18" charset="0"/>
              </a:rPr>
              <a:t>Glu-U1, </a:t>
            </a:r>
            <a:r>
              <a:rPr lang="en-US" sz="1200" dirty="0">
                <a:solidFill>
                  <a:srgbClr val="000000"/>
                </a:solidFill>
                <a:latin typeface="Times New Roman" panose="02020603050405020304" pitchFamily="18" charset="0"/>
                <a:ea typeface="Times New Roman" panose="02020603050405020304" pitchFamily="18" charset="0"/>
              </a:rPr>
              <a:t>and</a:t>
            </a:r>
            <a:r>
              <a:rPr lang="en-US" sz="1200" i="1" dirty="0">
                <a:solidFill>
                  <a:srgbClr val="000000"/>
                </a:solidFill>
                <a:latin typeface="Times New Roman" panose="02020603050405020304" pitchFamily="18" charset="0"/>
                <a:ea typeface="Times New Roman" panose="02020603050405020304" pitchFamily="18" charset="0"/>
              </a:rPr>
              <a:t> </a:t>
            </a:r>
            <a:r>
              <a:rPr lang="en-US" sz="1200" dirty="0">
                <a:solidFill>
                  <a:srgbClr val="000000"/>
                </a:solidFill>
                <a:latin typeface="Times New Roman" panose="02020603050405020304" pitchFamily="18" charset="0"/>
                <a:ea typeface="Times New Roman" panose="02020603050405020304" pitchFamily="18" charset="0"/>
              </a:rPr>
              <a:t>3-5 at </a:t>
            </a:r>
            <a:r>
              <a:rPr lang="en-US" sz="1200" i="1" dirty="0">
                <a:solidFill>
                  <a:srgbClr val="000000"/>
                </a:solidFill>
                <a:latin typeface="Times New Roman" panose="02020603050405020304" pitchFamily="18" charset="0"/>
                <a:ea typeface="Times New Roman" panose="02020603050405020304" pitchFamily="18" charset="0"/>
              </a:rPr>
              <a:t>Glu-M</a:t>
            </a:r>
            <a:r>
              <a:rPr lang="en-US" sz="1200" i="1" baseline="30000" dirty="0">
                <a:solidFill>
                  <a:srgbClr val="000000"/>
                </a:solidFill>
                <a:latin typeface="Times New Roman" panose="02020603050405020304" pitchFamily="18" charset="0"/>
                <a:ea typeface="Times New Roman" panose="02020603050405020304" pitchFamily="18" charset="0"/>
              </a:rPr>
              <a:t>b</a:t>
            </a:r>
            <a:r>
              <a:rPr lang="en-US" sz="1200" i="1" dirty="0">
                <a:solidFill>
                  <a:srgbClr val="000000"/>
                </a:solidFill>
                <a:latin typeface="Times New Roman" panose="02020603050405020304" pitchFamily="18" charset="0"/>
                <a:ea typeface="Times New Roman" panose="02020603050405020304" pitchFamily="18" charset="0"/>
              </a:rPr>
              <a:t>1</a:t>
            </a:r>
            <a:r>
              <a:rPr lang="en-US" sz="1200" dirty="0">
                <a:solidFill>
                  <a:srgbClr val="000000"/>
                </a:solidFill>
                <a:latin typeface="Times New Roman" panose="02020603050405020304" pitchFamily="18" charset="0"/>
                <a:ea typeface="Times New Roman" panose="02020603050405020304" pitchFamily="18" charset="0"/>
              </a:rPr>
              <a:t>, depending on the population</a:t>
            </a:r>
            <a:r>
              <a:rPr lang="en-US" sz="1200" i="1" dirty="0">
                <a:solidFill>
                  <a:srgbClr val="000000"/>
                </a:solidFill>
                <a:latin typeface="Times New Roman" panose="02020603050405020304" pitchFamily="18" charset="0"/>
                <a:ea typeface="Times New Roman" panose="02020603050405020304" pitchFamily="18" charset="0"/>
              </a:rPr>
              <a:t>. </a:t>
            </a:r>
            <a:r>
              <a:rPr lang="en-US" sz="1200" dirty="0">
                <a:solidFill>
                  <a:srgbClr val="000000"/>
                </a:solidFill>
                <a:latin typeface="Times New Roman" panose="02020603050405020304" pitchFamily="18" charset="0"/>
                <a:ea typeface="Times New Roman" panose="02020603050405020304" pitchFamily="18" charset="0"/>
              </a:rPr>
              <a:t>The effective number of alleles was, on average, 2.4. O</a:t>
            </a:r>
            <a:r>
              <a:rPr lang="en-US" sz="1200" dirty="0">
                <a:latin typeface="Times New Roman" panose="02020603050405020304" pitchFamily="18" charset="0"/>
                <a:ea typeface="Times New Roman" panose="02020603050405020304" pitchFamily="18" charset="0"/>
              </a:rPr>
              <a:t>bserved heterozygosity </a:t>
            </a:r>
            <a:r>
              <a:rPr lang="en-US" sz="1200" dirty="0">
                <a:solidFill>
                  <a:srgbClr val="000000"/>
                </a:solidFill>
                <a:latin typeface="Times New Roman" panose="02020603050405020304" pitchFamily="18" charset="0"/>
                <a:ea typeface="Times New Roman" panose="02020603050405020304" pitchFamily="18" charset="0"/>
              </a:rPr>
              <a:t>Ho ranged from 0 to 0.054 with the mean value of 0.017. The populations showed the medium level of genetic diversity, except for one Kara-Dag population, which showed a low level (0,174). The genetic diversity index He for the Eastern part of the species range was 0.496, and the prevailing alleles were </a:t>
            </a:r>
            <a:r>
              <a:rPr lang="en-US" sz="1200" i="1" dirty="0">
                <a:solidFill>
                  <a:srgbClr val="000000"/>
                </a:solidFill>
                <a:latin typeface="Times New Roman" panose="02020603050405020304" pitchFamily="18" charset="0"/>
                <a:ea typeface="Times New Roman" panose="02020603050405020304" pitchFamily="18" charset="0"/>
              </a:rPr>
              <a:t>a, d, j</a:t>
            </a:r>
            <a:r>
              <a:rPr lang="en-US" sz="1200" dirty="0">
                <a:solidFill>
                  <a:srgbClr val="000000"/>
                </a:solidFill>
                <a:latin typeface="Times New Roman" panose="02020603050405020304" pitchFamily="18" charset="0"/>
                <a:ea typeface="Times New Roman" panose="02020603050405020304" pitchFamily="18" charset="0"/>
              </a:rPr>
              <a:t> at </a:t>
            </a:r>
            <a:r>
              <a:rPr lang="en-US" sz="1200" i="1" dirty="0">
                <a:solidFill>
                  <a:srgbClr val="000000"/>
                </a:solidFill>
                <a:latin typeface="Times New Roman" panose="02020603050405020304" pitchFamily="18" charset="0"/>
                <a:ea typeface="Times New Roman" panose="02020603050405020304" pitchFamily="18" charset="0"/>
              </a:rPr>
              <a:t>Gli-U1, a</a:t>
            </a:r>
            <a:r>
              <a:rPr lang="en-US" sz="1200" dirty="0">
                <a:solidFill>
                  <a:srgbClr val="000000"/>
                </a:solidFill>
                <a:latin typeface="Times New Roman" panose="02020603050405020304" pitchFamily="18" charset="0"/>
                <a:ea typeface="Times New Roman" panose="02020603050405020304" pitchFamily="18" charset="0"/>
              </a:rPr>
              <a:t> at </a:t>
            </a:r>
            <a:r>
              <a:rPr lang="en-US" sz="1200" i="1" dirty="0">
                <a:solidFill>
                  <a:srgbClr val="000000"/>
                </a:solidFill>
                <a:latin typeface="Times New Roman" panose="02020603050405020304" pitchFamily="18" charset="0"/>
                <a:ea typeface="Times New Roman" panose="02020603050405020304" pitchFamily="18" charset="0"/>
              </a:rPr>
              <a:t>Gli-M</a:t>
            </a:r>
            <a:r>
              <a:rPr lang="en-US" sz="1200" i="1" baseline="30000" dirty="0">
                <a:solidFill>
                  <a:srgbClr val="000000"/>
                </a:solidFill>
                <a:latin typeface="Times New Roman" panose="02020603050405020304" pitchFamily="18" charset="0"/>
                <a:ea typeface="Times New Roman" panose="02020603050405020304" pitchFamily="18" charset="0"/>
              </a:rPr>
              <a:t>b</a:t>
            </a:r>
            <a:r>
              <a:rPr lang="en-US" sz="1200" i="1" dirty="0">
                <a:solidFill>
                  <a:srgbClr val="000000"/>
                </a:solidFill>
                <a:latin typeface="Times New Roman" panose="02020603050405020304" pitchFamily="18" charset="0"/>
                <a:ea typeface="Times New Roman" panose="02020603050405020304" pitchFamily="18" charset="0"/>
              </a:rPr>
              <a:t>1, b</a:t>
            </a:r>
            <a:r>
              <a:rPr lang="en-US" sz="1200" dirty="0">
                <a:solidFill>
                  <a:srgbClr val="000000"/>
                </a:solidFill>
                <a:latin typeface="Times New Roman" panose="02020603050405020304" pitchFamily="18" charset="0"/>
                <a:ea typeface="Times New Roman" panose="02020603050405020304" pitchFamily="18" charset="0"/>
              </a:rPr>
              <a:t> at </a:t>
            </a:r>
            <a:r>
              <a:rPr lang="en-US" sz="1200" i="1" dirty="0">
                <a:solidFill>
                  <a:srgbClr val="000000"/>
                </a:solidFill>
                <a:latin typeface="Times New Roman" panose="02020603050405020304" pitchFamily="18" charset="0"/>
                <a:ea typeface="Times New Roman" panose="02020603050405020304" pitchFamily="18" charset="0"/>
              </a:rPr>
              <a:t>Glu-U1, </a:t>
            </a:r>
            <a:r>
              <a:rPr lang="en-US" sz="1200" i="1" dirty="0" err="1" smtClean="0">
                <a:solidFill>
                  <a:srgbClr val="000000"/>
                </a:solidFill>
                <a:latin typeface="Times New Roman" panose="02020603050405020304" pitchFamily="18" charset="0"/>
                <a:ea typeface="Times New Roman" panose="02020603050405020304" pitchFamily="18" charset="0"/>
              </a:rPr>
              <a:t>amd</a:t>
            </a:r>
            <a:r>
              <a:rPr lang="en-US" sz="1200" i="1" dirty="0" smtClean="0">
                <a:solidFill>
                  <a:srgbClr val="000000"/>
                </a:solidFill>
                <a:latin typeface="Times New Roman" panose="02020603050405020304" pitchFamily="18" charset="0"/>
                <a:ea typeface="Times New Roman" panose="02020603050405020304" pitchFamily="18" charset="0"/>
              </a:rPr>
              <a:t> a</a:t>
            </a:r>
            <a:r>
              <a:rPr lang="en-US" sz="1200" dirty="0" smtClean="0">
                <a:solidFill>
                  <a:srgbClr val="000000"/>
                </a:solidFill>
                <a:latin typeface="Times New Roman" panose="02020603050405020304" pitchFamily="18" charset="0"/>
                <a:ea typeface="Times New Roman" panose="02020603050405020304" pitchFamily="18" charset="0"/>
              </a:rPr>
              <a:t> </a:t>
            </a:r>
            <a:r>
              <a:rPr lang="en-US" sz="1200" dirty="0">
                <a:solidFill>
                  <a:srgbClr val="000000"/>
                </a:solidFill>
                <a:latin typeface="Times New Roman" panose="02020603050405020304" pitchFamily="18" charset="0"/>
                <a:ea typeface="Times New Roman" panose="02020603050405020304" pitchFamily="18" charset="0"/>
              </a:rPr>
              <a:t>at </a:t>
            </a:r>
            <a:r>
              <a:rPr lang="en-US" sz="1200" i="1" dirty="0">
                <a:solidFill>
                  <a:srgbClr val="000000"/>
                </a:solidFill>
                <a:latin typeface="Times New Roman" panose="02020603050405020304" pitchFamily="18" charset="0"/>
                <a:ea typeface="Times New Roman" panose="02020603050405020304" pitchFamily="18" charset="0"/>
              </a:rPr>
              <a:t>Glu-M</a:t>
            </a:r>
            <a:r>
              <a:rPr lang="en-US" sz="1200" i="1" baseline="30000" dirty="0">
                <a:solidFill>
                  <a:srgbClr val="000000"/>
                </a:solidFill>
                <a:latin typeface="Times New Roman" panose="02020603050405020304" pitchFamily="18" charset="0"/>
                <a:ea typeface="Times New Roman" panose="02020603050405020304" pitchFamily="18" charset="0"/>
              </a:rPr>
              <a:t>b</a:t>
            </a:r>
            <a:r>
              <a:rPr lang="en-US" sz="1200" i="1" dirty="0">
                <a:solidFill>
                  <a:srgbClr val="000000"/>
                </a:solidFill>
                <a:latin typeface="Times New Roman" panose="02020603050405020304" pitchFamily="18" charset="0"/>
                <a:ea typeface="Times New Roman" panose="02020603050405020304" pitchFamily="18" charset="0"/>
              </a:rPr>
              <a:t>1</a:t>
            </a:r>
            <a:r>
              <a:rPr lang="en-US" sz="1200" dirty="0" smtClean="0">
                <a:solidFill>
                  <a:srgbClr val="000000"/>
                </a:solidFill>
                <a:latin typeface="Times New Roman" panose="02020603050405020304" pitchFamily="18" charset="0"/>
                <a:ea typeface="Times New Roman" panose="02020603050405020304" pitchFamily="18" charset="0"/>
              </a:rPr>
              <a:t>.</a:t>
            </a:r>
            <a:endParaRPr lang="en-US" sz="1200" dirty="0" smtClean="0">
              <a:effectLst/>
              <a:latin typeface="Times New Roman" panose="02020603050405020304" pitchFamily="18" charset="0"/>
              <a:ea typeface="Times New Roman" panose="02020603050405020304" pitchFamily="18" charset="0"/>
            </a:endParaRPr>
          </a:p>
        </p:txBody>
      </p:sp>
      <p:sp>
        <p:nvSpPr>
          <p:cNvPr id="16" name="Прямоугольник 15"/>
          <p:cNvSpPr/>
          <p:nvPr/>
        </p:nvSpPr>
        <p:spPr>
          <a:xfrm>
            <a:off x="899411" y="6272989"/>
            <a:ext cx="10357504" cy="461665"/>
          </a:xfrm>
          <a:prstGeom prst="rect">
            <a:avLst/>
          </a:prstGeom>
        </p:spPr>
        <p:txBody>
          <a:bodyPr wrap="square">
            <a:spAutoFit/>
          </a:bodyPr>
          <a:lstStyle/>
          <a:p>
            <a:pPr indent="180340" algn="just" eaLnBrk="0" hangingPunct="0">
              <a:spcAft>
                <a:spcPts val="0"/>
              </a:spcAft>
              <a:tabLst>
                <a:tab pos="3870960" algn="l"/>
              </a:tabLst>
            </a:pPr>
            <a:r>
              <a:rPr lang="en-US" sz="1200" b="1" i="1" dirty="0">
                <a:latin typeface="Times New Roman" panose="02020603050405020304" pitchFamily="18" charset="0"/>
                <a:ea typeface="Times New Roman" panose="02020603050405020304" pitchFamily="18" charset="0"/>
                <a:cs typeface="Times New Roman" panose="02020603050405020304" pitchFamily="18" charset="0"/>
              </a:rPr>
              <a:t>Acknowledgments</a:t>
            </a: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This study was supported by the research project </a:t>
            </a: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2025.07/0348 “Investigation and conservation of diversity of Ukrainian populations of </a:t>
            </a:r>
            <a:r>
              <a:rPr lang="en-US" sz="1200" b="1" i="1" dirty="0">
                <a:latin typeface="Times New Roman" panose="02020603050405020304" pitchFamily="18" charset="0"/>
                <a:ea typeface="Times New Roman" panose="02020603050405020304" pitchFamily="18" charset="0"/>
                <a:cs typeface="Times New Roman" panose="02020603050405020304" pitchFamily="18" charset="0"/>
              </a:rPr>
              <a:t>Aegilops biuncialis</a:t>
            </a: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 as an important source of useful genes for enriching the wheat gene pool” funded by NFDU.</a:t>
            </a:r>
            <a:endParaRPr lang="en-US" sz="12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17" name="Прямоугольник 16"/>
          <p:cNvSpPr/>
          <p:nvPr/>
        </p:nvSpPr>
        <p:spPr>
          <a:xfrm>
            <a:off x="203312" y="1965655"/>
            <a:ext cx="3719208" cy="2123658"/>
          </a:xfrm>
          <a:prstGeom prst="rect">
            <a:avLst/>
          </a:prstGeom>
        </p:spPr>
        <p:txBody>
          <a:bodyPr wrap="square">
            <a:spAutoFit/>
          </a:bodyPr>
          <a:lstStyle/>
          <a:p>
            <a:pPr indent="180340" algn="just" eaLnBrk="0" hangingPunct="0">
              <a:spcAft>
                <a:spcPts val="0"/>
              </a:spcAft>
              <a:tabLst>
                <a:tab pos="3870960" algn="l"/>
              </a:tabLst>
            </a:pP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Aegilops </a:t>
            </a: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biuncialis</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Vis. (</a:t>
            </a:r>
            <a:r>
              <a:rPr lang="en-US" sz="1200" dirty="0" err="1" smtClean="0">
                <a:latin typeface="Times New Roman" panose="02020603050405020304" pitchFamily="18" charset="0"/>
                <a:ea typeface="Times New Roman" panose="02020603050405020304" pitchFamily="18" charset="0"/>
                <a:cs typeface="Times New Roman" panose="02020603050405020304" pitchFamily="18" charset="0"/>
              </a:rPr>
              <a:t>UUM</a:t>
            </a:r>
            <a:r>
              <a:rPr lang="en-US" sz="1200" baseline="30000" dirty="0" err="1" smtClean="0">
                <a:latin typeface="Times New Roman" panose="02020603050405020304" pitchFamily="18" charset="0"/>
                <a:ea typeface="Times New Roman" panose="02020603050405020304" pitchFamily="18" charset="0"/>
                <a:cs typeface="Times New Roman" panose="02020603050405020304" pitchFamily="18" charset="0"/>
              </a:rPr>
              <a:t>b</a:t>
            </a:r>
            <a:r>
              <a:rPr lang="en-US" sz="1200" dirty="0" err="1" smtClean="0">
                <a:latin typeface="Times New Roman" panose="02020603050405020304" pitchFamily="18" charset="0"/>
                <a:ea typeface="Times New Roman" panose="02020603050405020304" pitchFamily="18" charset="0"/>
                <a:cs typeface="Times New Roman" panose="02020603050405020304" pitchFamily="18" charset="0"/>
              </a:rPr>
              <a:t>M</a:t>
            </a:r>
            <a:r>
              <a:rPr lang="en-US" sz="1200" baseline="30000" dirty="0" err="1" smtClean="0">
                <a:latin typeface="Times New Roman" panose="02020603050405020304" pitchFamily="18" charset="0"/>
                <a:ea typeface="Times New Roman" panose="02020603050405020304" pitchFamily="18" charset="0"/>
                <a:cs typeface="Times New Roman" panose="02020603050405020304" pitchFamily="18" charset="0"/>
              </a:rPr>
              <a:t>b</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 can serve as </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an indicator species for the Southern Coast zone of the Crimean Peninsula, and indices of its genetic diversity can be used for monitoring the state of populations and their changes caused by climatic or anthropogenic factors. </a:t>
            </a:r>
            <a:endParaRPr lang="en-US" sz="12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180340" algn="just" eaLnBrk="0" hangingPunct="0">
              <a:spcAft>
                <a:spcPts val="0"/>
              </a:spcAft>
              <a:tabLst>
                <a:tab pos="3870960" algn="l"/>
              </a:tabLst>
            </a:pPr>
            <a:r>
              <a:rPr lang="en-US" sz="1200" b="1"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aim </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of the research was to evaluate the genetic diversity of Ukrainian populations of </a:t>
            </a: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Ae. biuncialis</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 as of </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2014, in particular, in the </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Eastern portion of the species range on the </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Crimean peninsula, using prolamin loci as genetic markers.</a:t>
            </a: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8" name="Прямоугольник 17"/>
          <p:cNvSpPr/>
          <p:nvPr/>
        </p:nvSpPr>
        <p:spPr>
          <a:xfrm>
            <a:off x="136733" y="4049530"/>
            <a:ext cx="4101982" cy="2492990"/>
          </a:xfrm>
          <a:prstGeom prst="rect">
            <a:avLst/>
          </a:prstGeom>
        </p:spPr>
        <p:txBody>
          <a:bodyPr wrap="square">
            <a:spAutoFit/>
          </a:bodyPr>
          <a:lstStyle/>
          <a:p>
            <a:pPr algn="just"/>
            <a:r>
              <a:rPr lang="en-US" sz="1200" b="1" dirty="0" smtClean="0">
                <a:latin typeface="Times New Roman" panose="02020603050405020304" pitchFamily="18" charset="0"/>
                <a:ea typeface="Times New Roman" panose="02020603050405020304" pitchFamily="18" charset="0"/>
                <a:cs typeface="Times New Roman" panose="02020603050405020304" pitchFamily="18" charset="0"/>
              </a:rPr>
              <a:t>Materials and Methods. </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In </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the period </a:t>
            </a: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prior </a:t>
            </a:r>
            <a:r>
              <a:rPr lang="en-US" sz="1200" b="1" dirty="0" smtClean="0">
                <a:latin typeface="Times New Roman" panose="02020603050405020304" pitchFamily="18" charset="0"/>
                <a:ea typeface="Times New Roman" panose="02020603050405020304" pitchFamily="18" charset="0"/>
                <a:cs typeface="Times New Roman" panose="02020603050405020304" pitchFamily="18" charset="0"/>
              </a:rPr>
              <a:t>to 2014</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 we collected plant material (spikes) from different natural populations of </a:t>
            </a: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Ae. biuncialis</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 on the Crimean Peninsula. </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Gliadin and high-molecular–weight glutenin subunit (HMW GS) alleles were used as genetic markers. We analyzed 1 seed per spike from five </a:t>
            </a: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Ae. biuncialis </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populations (from Kara-Dag (3 populations, </a:t>
            </a:r>
            <a:r>
              <a:rPr lang="en-US" sz="1200" b="1" dirty="0" smtClean="0">
                <a:latin typeface="Times New Roman" panose="02020603050405020304" pitchFamily="18" charset="0"/>
                <a:ea typeface="Times New Roman" panose="02020603050405020304" pitchFamily="18" charset="0"/>
                <a:cs typeface="Times New Roman" panose="02020603050405020304" pitchFamily="18" charset="0"/>
              </a:rPr>
              <a:t>KD1, KD2, KD3</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ea typeface="Times New Roman" panose="02020603050405020304" pitchFamily="18" charset="0"/>
                <a:cs typeface="Times New Roman" panose="02020603050405020304" pitchFamily="18" charset="0"/>
              </a:rPr>
              <a:t>Echky</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-Dag (</a:t>
            </a:r>
            <a:r>
              <a:rPr lang="en-US" sz="1200" b="1" dirty="0" smtClean="0">
                <a:latin typeface="Times New Roman" panose="02020603050405020304" pitchFamily="18" charset="0"/>
                <a:ea typeface="Times New Roman" panose="02020603050405020304" pitchFamily="18" charset="0"/>
                <a:cs typeface="Times New Roman" panose="02020603050405020304" pitchFamily="18" charset="0"/>
              </a:rPr>
              <a:t>ED</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 and Ordzhonikidze (</a:t>
            </a:r>
            <a:r>
              <a:rPr lang="en-US" sz="1200" b="1" dirty="0" smtClean="0">
                <a:latin typeface="Times New Roman" panose="02020603050405020304" pitchFamily="18" charset="0"/>
                <a:ea typeface="Times New Roman" panose="02020603050405020304" pitchFamily="18" charset="0"/>
                <a:cs typeface="Times New Roman" panose="02020603050405020304" pitchFamily="18" charset="0"/>
              </a:rPr>
              <a:t>O</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 (depicted by the green oval on the map). Gliadins were analyzed by APAGE (</a:t>
            </a:r>
            <a:r>
              <a:rPr lang="en-US" sz="1200" dirty="0" err="1" smtClean="0">
                <a:latin typeface="Times New Roman" panose="02020603050405020304" pitchFamily="18" charset="0"/>
                <a:ea typeface="Times New Roman" panose="02020603050405020304" pitchFamily="18" charset="0"/>
                <a:cs typeface="Times New Roman" panose="02020603050405020304" pitchFamily="18" charset="0"/>
              </a:rPr>
              <a:t>Kozub</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 et al. 2009) and HMW GSs, by SDS-electrophoresis (</a:t>
            </a:r>
            <a:r>
              <a:rPr lang="en-US" sz="1200" dirty="0" err="1" smtClean="0">
                <a:latin typeface="Times New Roman" panose="02020603050405020304" pitchFamily="18" charset="0"/>
                <a:ea typeface="Times New Roman" panose="02020603050405020304" pitchFamily="18" charset="0"/>
                <a:cs typeface="Times New Roman" panose="02020603050405020304" pitchFamily="18" charset="0"/>
              </a:rPr>
              <a:t>Laemmli</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 1970). Alleles at the loci </a:t>
            </a: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Gli-U1, Gli-M</a:t>
            </a:r>
            <a:r>
              <a:rPr lang="en-US" sz="1200" i="1" baseline="-25000" dirty="0" smtClean="0">
                <a:latin typeface="Times New Roman" panose="02020603050405020304" pitchFamily="18" charset="0"/>
                <a:ea typeface="Times New Roman" panose="02020603050405020304" pitchFamily="18" charset="0"/>
                <a:cs typeface="Times New Roman" panose="02020603050405020304" pitchFamily="18" charset="0"/>
              </a:rPr>
              <a:t>b</a:t>
            </a: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1, Glu-U1</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 and </a:t>
            </a: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Glu-M</a:t>
            </a:r>
            <a:r>
              <a:rPr lang="en-US" sz="1200" i="1" baseline="30000" dirty="0" smtClean="0">
                <a:latin typeface="Times New Roman" panose="02020603050405020304" pitchFamily="18" charset="0"/>
                <a:ea typeface="Times New Roman" panose="02020603050405020304" pitchFamily="18" charset="0"/>
                <a:cs typeface="Times New Roman" panose="02020603050405020304" pitchFamily="18" charset="0"/>
              </a:rPr>
              <a:t>b</a:t>
            </a:r>
            <a:r>
              <a:rPr lang="en-US" sz="1200" i="1" dirty="0" smtClean="0">
                <a:latin typeface="Times New Roman" panose="02020603050405020304" pitchFamily="18" charset="0"/>
                <a:ea typeface="Times New Roman" panose="02020603050405020304" pitchFamily="18" charset="0"/>
                <a:cs typeface="Times New Roman" panose="02020603050405020304" pitchFamily="18" charset="0"/>
              </a:rPr>
              <a:t>1</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 were identified. </a:t>
            </a:r>
          </a:p>
          <a:p>
            <a:pPr algn="just"/>
            <a:endParaRPr lang="en-US" sz="1200" dirty="0"/>
          </a:p>
        </p:txBody>
      </p:sp>
      <p:pic>
        <p:nvPicPr>
          <p:cNvPr id="19" name="Рисунок 18"/>
          <p:cNvPicPr>
            <a:picLocks noChangeAspect="1"/>
          </p:cNvPicPr>
          <p:nvPr/>
        </p:nvPicPr>
        <p:blipFill>
          <a:blip r:embed="rId4"/>
          <a:stretch>
            <a:fillRect/>
          </a:stretch>
        </p:blipFill>
        <p:spPr>
          <a:xfrm>
            <a:off x="3975549" y="2124385"/>
            <a:ext cx="3531931" cy="1389807"/>
          </a:xfrm>
          <a:prstGeom prst="rect">
            <a:avLst/>
          </a:prstGeom>
        </p:spPr>
      </p:pic>
      <p:pic>
        <p:nvPicPr>
          <p:cNvPr id="20" name="Рисунок 19"/>
          <p:cNvPicPr>
            <a:picLocks noChangeAspect="1"/>
          </p:cNvPicPr>
          <p:nvPr/>
        </p:nvPicPr>
        <p:blipFill>
          <a:blip r:embed="rId5"/>
          <a:stretch>
            <a:fillRect/>
          </a:stretch>
        </p:blipFill>
        <p:spPr>
          <a:xfrm>
            <a:off x="7643372" y="2089367"/>
            <a:ext cx="1544940" cy="1350648"/>
          </a:xfrm>
          <a:prstGeom prst="rect">
            <a:avLst/>
          </a:prstGeom>
        </p:spPr>
      </p:pic>
      <p:pic>
        <p:nvPicPr>
          <p:cNvPr id="21" name="Рисунок 20"/>
          <p:cNvPicPr>
            <a:picLocks noChangeAspect="1"/>
          </p:cNvPicPr>
          <p:nvPr/>
        </p:nvPicPr>
        <p:blipFill>
          <a:blip r:embed="rId6"/>
          <a:stretch>
            <a:fillRect/>
          </a:stretch>
        </p:blipFill>
        <p:spPr>
          <a:xfrm>
            <a:off x="9532853" y="2023802"/>
            <a:ext cx="1819500" cy="895367"/>
          </a:xfrm>
          <a:prstGeom prst="rect">
            <a:avLst/>
          </a:prstGeom>
        </p:spPr>
      </p:pic>
      <p:sp>
        <p:nvSpPr>
          <p:cNvPr id="22" name="Прямоугольник 21"/>
          <p:cNvSpPr/>
          <p:nvPr/>
        </p:nvSpPr>
        <p:spPr>
          <a:xfrm>
            <a:off x="4405012" y="5525791"/>
            <a:ext cx="7550275" cy="882806"/>
          </a:xfrm>
          <a:prstGeom prst="rect">
            <a:avLst/>
          </a:prstGeom>
        </p:spPr>
        <p:txBody>
          <a:bodyPr wrap="square">
            <a:spAutoFit/>
          </a:bodyPr>
          <a:lstStyle/>
          <a:p>
            <a:pPr indent="180340" algn="just" eaLnBrk="0" hangingPunct="0">
              <a:lnSpc>
                <a:spcPct val="107000"/>
              </a:lnSpc>
              <a:spcAft>
                <a:spcPts val="0"/>
              </a:spcAft>
              <a:tabLst>
                <a:tab pos="3870960" algn="l"/>
              </a:tabLst>
            </a:pP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Conclusions</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 The diversity indices based on prolamin allele analysis in the </a:t>
            </a:r>
            <a:r>
              <a:rPr lang="en-US" sz="1200" i="1" dirty="0">
                <a:latin typeface="Times New Roman" panose="02020603050405020304" pitchFamily="18" charset="0"/>
                <a:ea typeface="Times New Roman" panose="02020603050405020304" pitchFamily="18" charset="0"/>
                <a:cs typeface="Times New Roman" panose="02020603050405020304" pitchFamily="18" charset="0"/>
              </a:rPr>
              <a:t>Ae. biuncialis</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 samples in the populations from the Eastern portion of the species range on the Crimean peninsula can </a:t>
            </a:r>
            <a:r>
              <a:rPr lang="en-US" sz="1200" dirty="0" smtClean="0">
                <a:latin typeface="Times New Roman" panose="02020603050405020304" pitchFamily="18" charset="0"/>
                <a:ea typeface="Times New Roman" panose="02020603050405020304" pitchFamily="18" charset="0"/>
                <a:cs typeface="Times New Roman" panose="02020603050405020304" pitchFamily="18" charset="0"/>
              </a:rPr>
              <a:t>be used </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as a reference for future monitoring of the state of respective populations and their changes due to climatic or anthropogenic impacts.</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indent="180340" algn="just" eaLnBrk="0" hangingPunct="0">
              <a:lnSpc>
                <a:spcPct val="107000"/>
              </a:lnSpc>
              <a:spcAft>
                <a:spcPts val="0"/>
              </a:spcAft>
              <a:tabLst>
                <a:tab pos="3870960" algn="l"/>
              </a:tabLst>
            </a:pPr>
            <a:r>
              <a:rPr lang="en-US"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Прямоугольник 22"/>
          <p:cNvSpPr/>
          <p:nvPr/>
        </p:nvSpPr>
        <p:spPr>
          <a:xfrm>
            <a:off x="9188312" y="3071470"/>
            <a:ext cx="2855792" cy="861774"/>
          </a:xfrm>
          <a:prstGeom prst="rect">
            <a:avLst/>
          </a:prstGeom>
        </p:spPr>
        <p:txBody>
          <a:bodyPr wrap="square">
            <a:spAutoFit/>
          </a:bodyPr>
          <a:lstStyle/>
          <a:p>
            <a:pPr algn="ctr">
              <a:spcAft>
                <a:spcPts val="0"/>
              </a:spcAft>
            </a:pPr>
            <a:r>
              <a:rPr lang="en-US" sz="1000" b="1" dirty="0">
                <a:latin typeface="Times New Roman" panose="02020603050405020304" pitchFamily="18" charset="0"/>
                <a:ea typeface="Calibri" panose="020F0502020204030204" pitchFamily="34" charset="0"/>
                <a:cs typeface="Times New Roman" panose="02020603050405020304" pitchFamily="18" charset="0"/>
              </a:rPr>
              <a:t>Number of alleles</a:t>
            </a:r>
            <a:r>
              <a:rPr lang="uk-UA" sz="1000" b="1" dirty="0">
                <a:latin typeface="Times New Roman" panose="02020603050405020304" pitchFamily="18" charset="0"/>
                <a:ea typeface="Calibri" panose="020F0502020204030204" pitchFamily="34" charset="0"/>
                <a:cs typeface="Times New Roman" panose="02020603050405020304" pitchFamily="18" charset="0"/>
              </a:rPr>
              <a:t> (</a:t>
            </a:r>
            <a:r>
              <a:rPr lang="uk-UA" sz="1000" b="1" dirty="0" err="1">
                <a:latin typeface="Times New Roman" panose="02020603050405020304" pitchFamily="18" charset="0"/>
                <a:ea typeface="Calibri" panose="020F0502020204030204" pitchFamily="34" charset="0"/>
                <a:cs typeface="Times New Roman" panose="02020603050405020304" pitchFamily="18" charset="0"/>
              </a:rPr>
              <a:t>Na</a:t>
            </a:r>
            <a:r>
              <a:rPr lang="uk-UA" sz="1000" b="1" dirty="0">
                <a:latin typeface="Times New Roman" panose="02020603050405020304" pitchFamily="18" charset="0"/>
                <a:ea typeface="Calibri" panose="020F0502020204030204" pitchFamily="34" charset="0"/>
                <a:cs typeface="Times New Roman" panose="02020603050405020304" pitchFamily="18" charset="0"/>
              </a:rPr>
              <a:t>), </a:t>
            </a:r>
            <a:r>
              <a:rPr lang="en-US" sz="1000" b="1" dirty="0">
                <a:latin typeface="Times New Roman" panose="02020603050405020304" pitchFamily="18" charset="0"/>
                <a:ea typeface="Calibri" panose="020F0502020204030204" pitchFamily="34" charset="0"/>
                <a:cs typeface="Times New Roman" panose="02020603050405020304" pitchFamily="18" charset="0"/>
              </a:rPr>
              <a:t>effective number of alleles</a:t>
            </a:r>
            <a:r>
              <a:rPr lang="uk-UA" sz="1000" b="1" dirty="0">
                <a:latin typeface="Times New Roman" panose="02020603050405020304" pitchFamily="18" charset="0"/>
                <a:ea typeface="Calibri" panose="020F0502020204030204" pitchFamily="34" charset="0"/>
                <a:cs typeface="Times New Roman" panose="02020603050405020304" pitchFamily="18" charset="0"/>
              </a:rPr>
              <a:t> (</a:t>
            </a:r>
            <a:r>
              <a:rPr lang="uk-UA" sz="1000" b="1" dirty="0" err="1">
                <a:latin typeface="Times New Roman" panose="02020603050405020304" pitchFamily="18" charset="0"/>
                <a:ea typeface="Calibri" panose="020F0502020204030204" pitchFamily="34" charset="0"/>
                <a:cs typeface="Times New Roman" panose="02020603050405020304" pitchFamily="18" charset="0"/>
              </a:rPr>
              <a:t>Ne</a:t>
            </a:r>
            <a:r>
              <a:rPr lang="uk-UA" sz="1000" b="1" dirty="0">
                <a:latin typeface="Times New Roman" panose="02020603050405020304" pitchFamily="18" charset="0"/>
                <a:ea typeface="Calibri" panose="020F0502020204030204" pitchFamily="34" charset="0"/>
                <a:cs typeface="Times New Roman" panose="02020603050405020304" pitchFamily="18" charset="0"/>
              </a:rPr>
              <a:t>), </a:t>
            </a:r>
            <a:r>
              <a:rPr lang="en-US" sz="1000" b="1" dirty="0">
                <a:latin typeface="Times New Roman" panose="02020603050405020304" pitchFamily="18" charset="0"/>
                <a:ea typeface="Calibri" panose="020F0502020204030204" pitchFamily="34" charset="0"/>
                <a:cs typeface="Times New Roman" panose="02020603050405020304" pitchFamily="18" charset="0"/>
              </a:rPr>
              <a:t>observed heterozygosity</a:t>
            </a:r>
            <a:r>
              <a:rPr lang="uk-UA" sz="1000" b="1" dirty="0">
                <a:latin typeface="Times New Roman" panose="02020603050405020304" pitchFamily="18" charset="0"/>
                <a:ea typeface="Calibri" panose="020F0502020204030204" pitchFamily="34" charset="0"/>
                <a:cs typeface="Times New Roman" panose="02020603050405020304" pitchFamily="18" charset="0"/>
              </a:rPr>
              <a:t> (</a:t>
            </a:r>
            <a:r>
              <a:rPr lang="uk-UA" sz="1000" b="1" dirty="0" err="1">
                <a:latin typeface="Times New Roman" panose="02020603050405020304" pitchFamily="18" charset="0"/>
                <a:ea typeface="Calibri" panose="020F0502020204030204" pitchFamily="34" charset="0"/>
                <a:cs typeface="Times New Roman" panose="02020603050405020304" pitchFamily="18" charset="0"/>
              </a:rPr>
              <a:t>Ho</a:t>
            </a:r>
            <a:r>
              <a:rPr lang="uk-UA" sz="1000" b="1" dirty="0">
                <a:latin typeface="Times New Roman" panose="02020603050405020304" pitchFamily="18" charset="0"/>
                <a:ea typeface="Calibri" panose="020F0502020204030204" pitchFamily="34" charset="0"/>
                <a:cs typeface="Times New Roman" panose="02020603050405020304" pitchFamily="18" charset="0"/>
              </a:rPr>
              <a:t>) </a:t>
            </a:r>
            <a:r>
              <a:rPr lang="en-US" sz="1000" b="1" dirty="0">
                <a:latin typeface="Times New Roman" panose="02020603050405020304" pitchFamily="18" charset="0"/>
                <a:ea typeface="Calibri" panose="020F0502020204030204" pitchFamily="34" charset="0"/>
                <a:cs typeface="Times New Roman" panose="02020603050405020304" pitchFamily="18" charset="0"/>
              </a:rPr>
              <a:t>and genetic diversity according to </a:t>
            </a:r>
            <a:r>
              <a:rPr lang="en-US" sz="1000" b="1" dirty="0" err="1">
                <a:latin typeface="Times New Roman" panose="02020603050405020304" pitchFamily="18" charset="0"/>
                <a:ea typeface="Calibri" panose="020F0502020204030204" pitchFamily="34" charset="0"/>
                <a:cs typeface="Times New Roman" panose="02020603050405020304" pitchFamily="18" charset="0"/>
              </a:rPr>
              <a:t>Nei</a:t>
            </a:r>
            <a:r>
              <a:rPr lang="en-US" sz="1000" b="1" dirty="0">
                <a:latin typeface="Times New Roman" panose="02020603050405020304" pitchFamily="18" charset="0"/>
                <a:ea typeface="Calibri" panose="020F0502020204030204" pitchFamily="34" charset="0"/>
                <a:cs typeface="Times New Roman" panose="02020603050405020304" pitchFamily="18" charset="0"/>
              </a:rPr>
              <a:t> </a:t>
            </a:r>
            <a:r>
              <a:rPr lang="uk-UA" sz="1000" b="1" dirty="0">
                <a:latin typeface="Times New Roman" panose="02020603050405020304" pitchFamily="18" charset="0"/>
                <a:ea typeface="Calibri" panose="020F0502020204030204" pitchFamily="34" charset="0"/>
                <a:cs typeface="Times New Roman" panose="02020603050405020304" pitchFamily="18" charset="0"/>
              </a:rPr>
              <a:t>(</a:t>
            </a:r>
            <a:r>
              <a:rPr lang="uk-UA" sz="1000" b="1" dirty="0" err="1">
                <a:latin typeface="Times New Roman" panose="02020603050405020304" pitchFamily="18" charset="0"/>
                <a:ea typeface="Calibri" panose="020F0502020204030204" pitchFamily="34" charset="0"/>
                <a:cs typeface="Times New Roman" panose="02020603050405020304" pitchFamily="18" charset="0"/>
              </a:rPr>
              <a:t>He</a:t>
            </a:r>
            <a:r>
              <a:rPr lang="uk-UA" sz="1000" b="1" dirty="0">
                <a:latin typeface="Times New Roman" panose="02020603050405020304" pitchFamily="18" charset="0"/>
                <a:ea typeface="Calibri" panose="020F0502020204030204" pitchFamily="34" charset="0"/>
                <a:cs typeface="Times New Roman" panose="02020603050405020304" pitchFamily="18" charset="0"/>
              </a:rPr>
              <a:t>)</a:t>
            </a:r>
            <a:r>
              <a:rPr lang="en-US" sz="1000" b="1" dirty="0">
                <a:latin typeface="Times New Roman" panose="02020603050405020304" pitchFamily="18" charset="0"/>
                <a:ea typeface="Calibri" panose="020F0502020204030204" pitchFamily="34" charset="0"/>
                <a:cs typeface="Times New Roman" panose="02020603050405020304" pitchFamily="18" charset="0"/>
              </a:rPr>
              <a:t> in </a:t>
            </a:r>
            <a:r>
              <a:rPr lang="uk-UA" sz="1000" b="1" i="1" dirty="0" err="1">
                <a:latin typeface="Times New Roman" panose="02020603050405020304" pitchFamily="18" charset="0"/>
                <a:ea typeface="Calibri" panose="020F0502020204030204" pitchFamily="34" charset="0"/>
                <a:cs typeface="Times New Roman" panose="02020603050405020304" pitchFamily="18" charset="0"/>
              </a:rPr>
              <a:t>Ae</a:t>
            </a:r>
            <a:r>
              <a:rPr lang="uk-UA" sz="1000" b="1" i="1" dirty="0">
                <a:latin typeface="Times New Roman" panose="02020603050405020304" pitchFamily="18" charset="0"/>
                <a:ea typeface="Calibri" panose="020F0502020204030204" pitchFamily="34" charset="0"/>
                <a:cs typeface="Times New Roman" panose="02020603050405020304" pitchFamily="18" charset="0"/>
              </a:rPr>
              <a:t>. biuncialis</a:t>
            </a:r>
            <a:r>
              <a:rPr lang="uk-UA" sz="1000" b="1" dirty="0">
                <a:latin typeface="Times New Roman" panose="02020603050405020304" pitchFamily="18" charset="0"/>
                <a:ea typeface="Calibri" panose="020F0502020204030204" pitchFamily="34" charset="0"/>
                <a:cs typeface="Times New Roman" panose="02020603050405020304" pitchFamily="18" charset="0"/>
              </a:rPr>
              <a:t> </a:t>
            </a:r>
            <a:r>
              <a:rPr lang="en-US" sz="1000" b="1" dirty="0">
                <a:latin typeface="Times New Roman" panose="02020603050405020304" pitchFamily="18" charset="0"/>
                <a:ea typeface="Calibri" panose="020F0502020204030204" pitchFamily="34" charset="0"/>
                <a:cs typeface="Times New Roman" panose="02020603050405020304" pitchFamily="18" charset="0"/>
              </a:rPr>
              <a:t>populations from the Eastern part of the Crimean peninsula </a:t>
            </a:r>
            <a:r>
              <a:rPr lang="uk-UA" sz="1000" b="1" dirty="0">
                <a:latin typeface="Times New Roman" panose="02020603050405020304" pitchFamily="18" charset="0"/>
                <a:ea typeface="Calibri" panose="020F0502020204030204" pitchFamily="34" charset="0"/>
                <a:cs typeface="Times New Roman" panose="02020603050405020304" pitchFamily="18" charset="0"/>
              </a:rPr>
              <a:t>(</a:t>
            </a:r>
            <a:r>
              <a:rPr lang="en-US" sz="1000" b="1" dirty="0">
                <a:latin typeface="Times New Roman" panose="02020603050405020304" pitchFamily="18" charset="0"/>
                <a:ea typeface="Calibri" panose="020F0502020204030204" pitchFamily="34" charset="0"/>
                <a:cs typeface="Times New Roman" panose="02020603050405020304" pitchFamily="18" charset="0"/>
              </a:rPr>
              <a:t>mean for </a:t>
            </a:r>
            <a:r>
              <a:rPr lang="en-US" sz="1000" b="1" dirty="0" smtClean="0">
                <a:latin typeface="Times New Roman" panose="02020603050405020304" pitchFamily="18" charset="0"/>
                <a:ea typeface="Calibri" panose="020F0502020204030204" pitchFamily="34" charset="0"/>
                <a:cs typeface="Times New Roman" panose="02020603050405020304" pitchFamily="18" charset="0"/>
              </a:rPr>
              <a:t>4 loci</a:t>
            </a:r>
            <a:r>
              <a:rPr lang="uk-UA" sz="1000" b="1"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7" name="Таблица 26"/>
          <p:cNvGraphicFramePr>
            <a:graphicFrameLocks noGrp="1"/>
          </p:cNvGraphicFramePr>
          <p:nvPr>
            <p:extLst>
              <p:ext uri="{D42A27DB-BD31-4B8C-83A1-F6EECF244321}">
                <p14:modId xmlns:p14="http://schemas.microsoft.com/office/powerpoint/2010/main" val="3271735297"/>
              </p:ext>
            </p:extLst>
          </p:nvPr>
        </p:nvGraphicFramePr>
        <p:xfrm>
          <a:off x="9188312" y="3962057"/>
          <a:ext cx="2676355" cy="1365618"/>
        </p:xfrm>
        <a:graphic>
          <a:graphicData uri="http://schemas.openxmlformats.org/drawingml/2006/table">
            <a:tbl>
              <a:tblPr firstRow="1" firstCol="1" bandRow="1"/>
              <a:tblGrid>
                <a:gridCol w="732901">
                  <a:extLst>
                    <a:ext uri="{9D8B030D-6E8A-4147-A177-3AD203B41FA5}">
                      <a16:colId xmlns:a16="http://schemas.microsoft.com/office/drawing/2014/main" val="2820938159"/>
                    </a:ext>
                  </a:extLst>
                </a:gridCol>
                <a:gridCol w="510492">
                  <a:extLst>
                    <a:ext uri="{9D8B030D-6E8A-4147-A177-3AD203B41FA5}">
                      <a16:colId xmlns:a16="http://schemas.microsoft.com/office/drawing/2014/main" val="2791921889"/>
                    </a:ext>
                  </a:extLst>
                </a:gridCol>
                <a:gridCol w="477654">
                  <a:extLst>
                    <a:ext uri="{9D8B030D-6E8A-4147-A177-3AD203B41FA5}">
                      <a16:colId xmlns:a16="http://schemas.microsoft.com/office/drawing/2014/main" val="2980025645"/>
                    </a:ext>
                  </a:extLst>
                </a:gridCol>
                <a:gridCol w="477654">
                  <a:extLst>
                    <a:ext uri="{9D8B030D-6E8A-4147-A177-3AD203B41FA5}">
                      <a16:colId xmlns:a16="http://schemas.microsoft.com/office/drawing/2014/main" val="1761438803"/>
                    </a:ext>
                  </a:extLst>
                </a:gridCol>
                <a:gridCol w="477654">
                  <a:extLst>
                    <a:ext uri="{9D8B030D-6E8A-4147-A177-3AD203B41FA5}">
                      <a16:colId xmlns:a16="http://schemas.microsoft.com/office/drawing/2014/main" val="553482768"/>
                    </a:ext>
                  </a:extLst>
                </a:gridCol>
              </a:tblGrid>
              <a:tr h="227603">
                <a:tc>
                  <a:txBody>
                    <a:bodyPr/>
                    <a:lstStyle/>
                    <a:p>
                      <a:pPr algn="ctr">
                        <a:lnSpc>
                          <a:spcPct val="150000"/>
                        </a:lnSpc>
                        <a:spcAft>
                          <a:spcPts val="0"/>
                        </a:spcAft>
                      </a:pPr>
                      <a:r>
                        <a:rPr lang="en-US"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Population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6704156"/>
                  </a:ext>
                </a:extLst>
              </a:tr>
              <a:tr h="227603">
                <a:tc>
                  <a:txBody>
                    <a:bodyPr/>
                    <a:lstStyle/>
                    <a:p>
                      <a:pPr algn="ctr">
                        <a:lnSpc>
                          <a:spcPct val="150000"/>
                        </a:lnSpc>
                        <a:spcAft>
                          <a:spcPts val="0"/>
                        </a:spcAft>
                      </a:pPr>
                      <a:r>
                        <a:rPr lang="uk-UA"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KD1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0.054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0.507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3713613"/>
                  </a:ext>
                </a:extLst>
              </a:tr>
              <a:tr h="227603">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KD2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3.5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0.174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495699"/>
                  </a:ext>
                </a:extLst>
              </a:tr>
              <a:tr h="227603">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KD</a:t>
                      </a: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0.005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0.535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7598968"/>
                  </a:ext>
                </a:extLst>
              </a:tr>
              <a:tr h="227603">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0.017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0.409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8716546"/>
                  </a:ext>
                </a:extLst>
              </a:tr>
              <a:tr h="227603">
                <a:tc>
                  <a:txBody>
                    <a:bodyPr/>
                    <a:lstStyle/>
                    <a:p>
                      <a:pPr algn="ctr">
                        <a:lnSpc>
                          <a:spcPct val="150000"/>
                        </a:lnSpc>
                        <a:spcAft>
                          <a:spcPts val="0"/>
                        </a:spcAft>
                      </a:pPr>
                      <a:r>
                        <a:rPr lang="en-US" sz="1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uk-UA" sz="1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0.543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7971577"/>
                  </a:ext>
                </a:extLst>
              </a:tr>
            </a:tbl>
          </a:graphicData>
        </a:graphic>
      </p:graphicFrame>
    </p:spTree>
    <p:extLst>
      <p:ext uri="{BB962C8B-B14F-4D97-AF65-F5344CB8AC3E}">
        <p14:creationId xmlns:p14="http://schemas.microsoft.com/office/powerpoint/2010/main" val="26744527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585</Words>
  <Application>Microsoft Office PowerPoint</Application>
  <PresentationFormat>Широкоэкранный</PresentationFormat>
  <Paragraphs>41</Paragraphs>
  <Slides>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Calibri Light</vt:lpstr>
      <vt:lpstr>Times New Roman</vt:lpstr>
      <vt:lpstr>Тема Office</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MASTER</dc:creator>
  <cp:lastModifiedBy>MASTER</cp:lastModifiedBy>
  <cp:revision>9</cp:revision>
  <cp:lastPrinted>2026-09-14T10:32:17Z</cp:lastPrinted>
  <dcterms:created xsi:type="dcterms:W3CDTF">2026-09-14T09:27:10Z</dcterms:created>
  <dcterms:modified xsi:type="dcterms:W3CDTF">2026-09-14T10:47:12Z</dcterms:modified>
</cp:coreProperties>
</file>