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69775" cy="6804025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264" y="-78"/>
      </p:cViewPr>
      <p:guideLst>
        <p:guide orient="horz" pos="2143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13658"/>
            <a:ext cx="10344309" cy="145845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55614"/>
            <a:ext cx="8518843" cy="17388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67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597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72217"/>
            <a:ext cx="10344309" cy="135135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961328" y="2883837"/>
            <a:ext cx="10344309" cy="14883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56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08489" y="1587606"/>
            <a:ext cx="5374984" cy="44903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86302" y="1587606"/>
            <a:ext cx="5374984" cy="44903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76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8489" y="1523031"/>
            <a:ext cx="5377097" cy="6347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08489" y="2157758"/>
            <a:ext cx="5377097" cy="39201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82077" y="1523031"/>
            <a:ext cx="5379210" cy="63472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82077" y="2157758"/>
            <a:ext cx="5379210" cy="39201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51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203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169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0901"/>
            <a:ext cx="4003772" cy="115290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758044" y="270901"/>
            <a:ext cx="6803242" cy="58070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08489" y="1423806"/>
            <a:ext cx="4003772" cy="46541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41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62817"/>
            <a:ext cx="7301865" cy="56227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2385361" y="607952"/>
            <a:ext cx="7301865" cy="40824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2385361" y="5325095"/>
            <a:ext cx="7301865" cy="7985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028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352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2477"/>
            <a:ext cx="2738199" cy="5805471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08489" y="272477"/>
            <a:ext cx="8011769" cy="580547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97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08489" y="272477"/>
            <a:ext cx="10952798" cy="1134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8489" y="1587606"/>
            <a:ext cx="10952798" cy="4490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08489" y="6306324"/>
            <a:ext cx="2839614" cy="362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4ADCE-1E02-4CA2-89C6-5ADFE07D5FEB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158007" y="6306324"/>
            <a:ext cx="3853762" cy="362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721672" y="6306324"/>
            <a:ext cx="2839614" cy="362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9A7E2-A02F-4432-81D7-5DEF608024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668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mail_gl@ukr.ne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8263" y="233661"/>
            <a:ext cx="8712968" cy="1656184"/>
          </a:xfrm>
        </p:spPr>
        <p:txBody>
          <a:bodyPr>
            <a:normAutofit fontScale="90000"/>
          </a:bodyPr>
          <a:lstStyle/>
          <a:p>
            <a:r>
              <a:rPr lang="en-US" sz="2000" b="1" dirty="0"/>
              <a:t>IDENTIFICATION OF RESISTANCE GENE Lr21 TO LEAF RUST IN WHEAT CULTIVARS AND </a:t>
            </a:r>
            <a:r>
              <a:rPr lang="en-US" sz="2000" b="1" dirty="0" smtClean="0"/>
              <a:t>LINES</a:t>
            </a:r>
            <a:br>
              <a:rPr lang="en-US" sz="2000" b="1" dirty="0" smtClean="0"/>
            </a:br>
            <a:r>
              <a:rPr lang="en-US" sz="1600" u="sng" dirty="0" err="1"/>
              <a:t>Halyna</a:t>
            </a:r>
            <a:r>
              <a:rPr lang="en-US" sz="1600" u="sng" dirty="0"/>
              <a:t> Lisova</a:t>
            </a:r>
            <a:r>
              <a:rPr lang="en-US" sz="1600" u="sng" baseline="30000" dirty="0"/>
              <a:t>1</a:t>
            </a:r>
            <a:r>
              <a:rPr lang="en-US" sz="1600" baseline="30000" dirty="0"/>
              <a:t>*</a:t>
            </a:r>
            <a:r>
              <a:rPr lang="en-US" sz="1600" dirty="0"/>
              <a:t>, ORCID 0000-0002-2045-4857</a:t>
            </a:r>
            <a:r>
              <a:rPr lang="uk-UA" sz="1600" dirty="0"/>
              <a:t/>
            </a:r>
            <a:br>
              <a:rPr lang="uk-UA" sz="1600" dirty="0"/>
            </a:br>
            <a:r>
              <a:rPr lang="en-US" sz="1600" u="sng" dirty="0" err="1"/>
              <a:t>Liudmyla</a:t>
            </a:r>
            <a:r>
              <a:rPr lang="en-US" sz="1600" u="sng" dirty="0"/>
              <a:t> Velykozhon</a:t>
            </a:r>
            <a:r>
              <a:rPr lang="en-US" sz="1600" u="sng" baseline="30000" dirty="0"/>
              <a:t>2</a:t>
            </a:r>
            <a:r>
              <a:rPr lang="en-US" sz="1600" dirty="0"/>
              <a:t>, ORCID 0000-0002-5935-9363</a:t>
            </a:r>
            <a:r>
              <a:rPr lang="uk-UA" sz="1600" dirty="0"/>
              <a:t/>
            </a:r>
            <a:br>
              <a:rPr lang="uk-UA" sz="1600" dirty="0"/>
            </a:br>
            <a:r>
              <a:rPr lang="en-US" sz="1600" u="sng" dirty="0"/>
              <a:t>Bogdan Morgun</a:t>
            </a:r>
            <a:r>
              <a:rPr lang="en-US" sz="1600" u="sng" baseline="30000" dirty="0"/>
              <a:t>2</a:t>
            </a:r>
            <a:r>
              <a:rPr lang="en-US" sz="1600" dirty="0"/>
              <a:t>, ORCID 0000-0001-7041-6894</a:t>
            </a:r>
            <a:r>
              <a:rPr lang="uk-UA" sz="1600" dirty="0"/>
              <a:t/>
            </a:r>
            <a:br>
              <a:rPr lang="uk-UA" sz="1600" dirty="0"/>
            </a:br>
            <a:r>
              <a:rPr lang="en-US" sz="1600" i="1" baseline="30000" dirty="0"/>
              <a:t>1</a:t>
            </a:r>
            <a:r>
              <a:rPr lang="en-US" sz="1600" i="1" dirty="0"/>
              <a:t>Institute of Plant Protection, NAAS of Ukraine, Kyiv, </a:t>
            </a:r>
            <a:r>
              <a:rPr lang="en-US" sz="1600" i="1" dirty="0" smtClean="0"/>
              <a:t>Ukraine, </a:t>
            </a:r>
            <a:r>
              <a:rPr lang="en-US" sz="1600" dirty="0" smtClean="0"/>
              <a:t>E-mail</a:t>
            </a:r>
            <a:r>
              <a:rPr lang="en-US" sz="1600" smtClean="0"/>
              <a:t>: </a:t>
            </a:r>
            <a:r>
              <a:rPr lang="en-US" sz="1600" smtClean="0"/>
              <a:t>*</a:t>
            </a:r>
            <a:r>
              <a:rPr lang="en-US" sz="1600" i="1" u="sng" smtClean="0">
                <a:hlinkClick r:id="rId2"/>
              </a:rPr>
              <a:t>mail_gl@ukr.net</a:t>
            </a:r>
            <a:r>
              <a:rPr lang="uk-UA" sz="1600" dirty="0"/>
              <a:t/>
            </a:r>
            <a:br>
              <a:rPr lang="uk-UA" sz="1600" dirty="0"/>
            </a:br>
            <a:r>
              <a:rPr lang="en-US" sz="1600" i="1" baseline="30000" dirty="0"/>
              <a:t>2</a:t>
            </a:r>
            <a:r>
              <a:rPr lang="en-US" sz="1600" i="1" dirty="0"/>
              <a:t>Institute of Cell Biology and Genetic Engineering, National Academy of Sciences of Ukraine, Kyiv, </a:t>
            </a:r>
            <a:r>
              <a:rPr lang="en-US" sz="1600" i="1" dirty="0" smtClean="0"/>
              <a:t>Ukraine</a:t>
            </a:r>
            <a:endParaRPr lang="uk-UA" sz="16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180231" y="1961852"/>
            <a:ext cx="90730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en-GB" sz="1500" b="1" u="sng" dirty="0"/>
              <a:t>Aim of the </a:t>
            </a:r>
            <a:r>
              <a:rPr lang="en-GB" sz="1500" b="1" u="sng" dirty="0" smtClean="0"/>
              <a:t>Study </a:t>
            </a:r>
            <a:r>
              <a:rPr lang="en-US" sz="1500" dirty="0" smtClean="0"/>
              <a:t>was </a:t>
            </a:r>
            <a:r>
              <a:rPr lang="en-US" sz="1500" dirty="0"/>
              <a:t>to determine the presence of the resistance gene Lr21 in wheat cultivars and lines using DNA markers. </a:t>
            </a:r>
            <a:endParaRPr lang="en-US" sz="1500" dirty="0" smtClean="0"/>
          </a:p>
          <a:p>
            <a:pPr algn="just" eaLnBrk="0" hangingPunct="0"/>
            <a:r>
              <a:rPr lang="en-US" sz="1500" b="1" u="sng" dirty="0" smtClean="0"/>
              <a:t>Materials </a:t>
            </a:r>
            <a:r>
              <a:rPr lang="en-US" sz="1500" b="1" u="sng" dirty="0"/>
              <a:t>and Methods</a:t>
            </a:r>
            <a:r>
              <a:rPr lang="en-US" sz="1500" dirty="0"/>
              <a:t>: The study used spring and winter samples from the wheat collection of the National Center for Plant Genetic Resources of Ukraine (V</a:t>
            </a:r>
            <a:r>
              <a:rPr lang="en-US" sz="1500" dirty="0" smtClean="0"/>
              <a:t>. </a:t>
            </a:r>
            <a:r>
              <a:rPr lang="en-US" sz="1500" dirty="0" err="1" smtClean="0"/>
              <a:t>Ya</a:t>
            </a:r>
            <a:r>
              <a:rPr lang="en-US" sz="1500" dirty="0"/>
              <a:t>.</a:t>
            </a:r>
            <a:r>
              <a:rPr lang="uk-UA" sz="1500" dirty="0"/>
              <a:t> </a:t>
            </a:r>
            <a:r>
              <a:rPr lang="en-US" sz="1500" dirty="0" err="1"/>
              <a:t>Yuriev</a:t>
            </a:r>
            <a:r>
              <a:rPr lang="en-US" sz="1500" dirty="0"/>
              <a:t> Plant Production Institute of the NAAS of Ukraine). To identify the Lr21 leaf rust resistance gene, polymerase chain reaction (PCR) was performed using primers Lr21D14-L (5´-CGC TTT TAC CGA GAT TGG TC-3’) and Lr21D14-R (5´-CCA FFG AGC ATC CAT GGT GR-3’) following a touchdown PCR protocol, with subsequent restriction analysis of the amplification products. The presence of an 885-bp amplicon corresponded to the Lr21 gene. Wheat resistance was evaluated according to </a:t>
            </a:r>
            <a:r>
              <a:rPr lang="en-US" sz="1500" dirty="0" err="1"/>
              <a:t>Babayantz</a:t>
            </a:r>
            <a:r>
              <a:rPr lang="en-US" sz="1500" dirty="0"/>
              <a:t> et al. (2014). Field studies were conducted during 2024–2025. An epiphytotic outbreak of leaf rust was recorded in 2025. </a:t>
            </a:r>
            <a:endParaRPr lang="en-US" sz="1500" dirty="0" smtClean="0"/>
          </a:p>
          <a:p>
            <a:pPr algn="just" eaLnBrk="0" hangingPunct="0"/>
            <a:r>
              <a:rPr lang="en-US" sz="1500" b="1" u="sng" dirty="0" smtClean="0"/>
              <a:t>Results</a:t>
            </a:r>
            <a:r>
              <a:rPr lang="en-US" sz="1500" dirty="0"/>
              <a:t>. Thirty-one cultivars and six wheat lines of diverse ecological and geographical origin were analyzed. Among the spring wheat genotypes, the Lr21 gene was identified in 10 cultivars, including </a:t>
            </a:r>
            <a:r>
              <a:rPr lang="en-US" sz="1500" dirty="0" smtClean="0"/>
              <a:t>‘AC Cora’, ‘Amidon’, ‘Dandy’, ‘</a:t>
            </a:r>
            <a:r>
              <a:rPr lang="en-US" sz="1500" dirty="0" err="1" smtClean="0"/>
              <a:t>Vyshyvanka</a:t>
            </a:r>
            <a:r>
              <a:rPr lang="en-US" sz="1500" dirty="0" smtClean="0"/>
              <a:t>’, and ‘Memory’. </a:t>
            </a:r>
            <a:r>
              <a:rPr lang="en-US" sz="1500" dirty="0"/>
              <a:t>The gene was also detected in four North American lines: KS93U1, KS93U194, KS93U61, and KS93U63. Evaluation of resistance of the identified Lr21 carriers to the local leaf rust population showed that cultivars </a:t>
            </a:r>
            <a:r>
              <a:rPr lang="en-US" sz="1500" dirty="0" smtClean="0"/>
              <a:t>‘AC Cora’ </a:t>
            </a:r>
            <a:r>
              <a:rPr lang="en-US" sz="1500" dirty="0"/>
              <a:t>and </a:t>
            </a:r>
            <a:r>
              <a:rPr lang="en-US" sz="1500" dirty="0" smtClean="0"/>
              <a:t>‘Amidon’, </a:t>
            </a:r>
            <a:r>
              <a:rPr lang="en-US" sz="1500" dirty="0"/>
              <a:t>as well as lines KS93U194, KS93U61, and KS93U63, exhibited high resistance, scoring 7–8–9 points. Under the severe leaf rust epidemic conditions of 2025, cultivars </a:t>
            </a:r>
            <a:r>
              <a:rPr lang="en-US" sz="1500" dirty="0" smtClean="0"/>
              <a:t>‘</a:t>
            </a:r>
            <a:r>
              <a:rPr lang="en-US" sz="1500" dirty="0" err="1" smtClean="0"/>
              <a:t>Vyshyvanka</a:t>
            </a:r>
            <a:r>
              <a:rPr lang="en-US" sz="1500" dirty="0" smtClean="0"/>
              <a:t>’ </a:t>
            </a:r>
            <a:r>
              <a:rPr lang="en-US" sz="1500" dirty="0"/>
              <a:t>and </a:t>
            </a:r>
            <a:r>
              <a:rPr lang="en-US" sz="1500" dirty="0" smtClean="0"/>
              <a:t>‘Memory’ </a:t>
            </a:r>
            <a:r>
              <a:rPr lang="en-US" sz="1500" dirty="0"/>
              <a:t>and line KS93U1 showed reduced resistance and were classified as slightly susceptible (5 points). Cultivar Dandy became susceptible, with a score of 3 points. </a:t>
            </a:r>
            <a:endParaRPr lang="en-US" sz="1500" dirty="0" smtClean="0"/>
          </a:p>
          <a:p>
            <a:pPr algn="just" eaLnBrk="0" hangingPunct="0"/>
            <a:r>
              <a:rPr lang="en-US" sz="1500" b="1" u="sng" dirty="0" smtClean="0"/>
              <a:t>Conclusions</a:t>
            </a:r>
            <a:r>
              <a:rPr lang="en-US" sz="1500" dirty="0"/>
              <a:t>. The resistance assessment results indicate that, in addition to the Lr21 gene, the genomes of cultivars </a:t>
            </a:r>
            <a:r>
              <a:rPr lang="en-US" sz="1500" dirty="0" smtClean="0"/>
              <a:t>‘AC Cora’ </a:t>
            </a:r>
            <a:r>
              <a:rPr lang="en-US" sz="1500" dirty="0"/>
              <a:t>and </a:t>
            </a:r>
            <a:r>
              <a:rPr lang="en-US" sz="1500" dirty="0" smtClean="0"/>
              <a:t>‘Amidon’ </a:t>
            </a:r>
            <a:r>
              <a:rPr lang="en-US" sz="1500" dirty="0"/>
              <a:t>and lines KS93U194, KS93U61, and KS93U63 may contain other effective leaf rust resistance genes. Further studies are required to identify these genes and determine their contribution to resistance.</a:t>
            </a:r>
            <a:endParaRPr lang="uk-UA" sz="1500" dirty="0"/>
          </a:p>
        </p:txBody>
      </p:sp>
      <p:pic>
        <p:nvPicPr>
          <p:cNvPr id="1026" name="Picture 2" descr="https://icbge.org.ua/re/images/2/2f/ICBGE_Logo_201603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415" y="316951"/>
            <a:ext cx="84975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zkr.ipp.gov.ua/public/site/images/ojszkrippadmin/publish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113" y="316951"/>
            <a:ext cx="1054216" cy="107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167" y="2393900"/>
            <a:ext cx="2297086" cy="1724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кутник 2"/>
          <p:cNvSpPr/>
          <p:nvPr/>
        </p:nvSpPr>
        <p:spPr>
          <a:xfrm>
            <a:off x="9523167" y="2084962"/>
            <a:ext cx="23086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000" dirty="0"/>
              <a:t>1</a:t>
            </a:r>
            <a:r>
              <a:rPr lang="uk-UA" sz="1000" dirty="0" smtClean="0"/>
              <a:t>   2   3    4    5    6    7   8   9   10   К</a:t>
            </a:r>
            <a:r>
              <a:rPr lang="uk-UA" sz="1000" baseline="-25000" dirty="0" smtClean="0"/>
              <a:t>1 </a:t>
            </a:r>
            <a:r>
              <a:rPr lang="uk-UA" sz="1000" dirty="0" smtClean="0"/>
              <a:t> К</a:t>
            </a:r>
            <a:r>
              <a:rPr lang="uk-UA" sz="1000" baseline="-25000" dirty="0" smtClean="0"/>
              <a:t>2</a:t>
            </a:r>
            <a:r>
              <a:rPr lang="uk-UA" sz="1000" dirty="0" smtClean="0"/>
              <a:t>  </a:t>
            </a:r>
            <a:r>
              <a:rPr lang="uk-UA" sz="1000" dirty="0"/>
              <a:t>М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9267284" y="4316342"/>
            <a:ext cx="27725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Results of electrophoretic separation of wheat DNA amplification products after restriction to determine the Lr21 gene</a:t>
            </a:r>
            <a:r>
              <a:rPr lang="en-GB" sz="1100" dirty="0" smtClean="0"/>
              <a:t>.</a:t>
            </a:r>
            <a:endParaRPr lang="uk-UA" sz="1100" dirty="0" smtClean="0"/>
          </a:p>
          <a:p>
            <a:pPr algn="just"/>
            <a:r>
              <a:rPr lang="en-GB" sz="1100" dirty="0" smtClean="0"/>
              <a:t> </a:t>
            </a:r>
            <a:r>
              <a:rPr lang="en-GB" sz="1100" dirty="0"/>
              <a:t>Lane numbers correspond to wheat DNA sample numbers; K1 – control (wheat not carrying the Lr21 gene); K2 – control (AC Cora wheat, carrying the Lr21 gene); M – DNA Ladder Mix molecular weight marker (Solis </a:t>
            </a:r>
            <a:r>
              <a:rPr lang="en-GB" sz="1100" dirty="0" err="1"/>
              <a:t>BioDyne</a:t>
            </a:r>
            <a:r>
              <a:rPr lang="en-GB" sz="1100" dirty="0"/>
              <a:t>); 1 - </a:t>
            </a:r>
            <a:r>
              <a:rPr lang="en-GB" sz="1100" dirty="0" err="1"/>
              <a:t>Pam’yati</a:t>
            </a:r>
            <a:r>
              <a:rPr lang="en-GB" sz="1100" dirty="0"/>
              <a:t> </a:t>
            </a:r>
            <a:r>
              <a:rPr lang="en-GB" sz="1100" dirty="0" err="1"/>
              <a:t>Maistrenka</a:t>
            </a:r>
            <a:r>
              <a:rPr lang="en-GB" sz="1100" dirty="0"/>
              <a:t>, 2 - AC Cora, 3 - Amidon, 4 - Dandy, 5 - </a:t>
            </a:r>
            <a:r>
              <a:rPr lang="en-GB" sz="1100" dirty="0" err="1"/>
              <a:t>Vyshyvanka</a:t>
            </a:r>
            <a:r>
              <a:rPr lang="en-GB" sz="1100" dirty="0"/>
              <a:t>, 6 - KS93UI, 7 - KS93U194, 8 - KS93U61, 9 - KS93U63, 10 - Memory.</a:t>
            </a:r>
            <a:endParaRPr lang="uk-UA" sz="1100" dirty="0"/>
          </a:p>
        </p:txBody>
      </p:sp>
    </p:spTree>
    <p:extLst>
      <p:ext uri="{BB962C8B-B14F-4D97-AF65-F5344CB8AC3E}">
        <p14:creationId xmlns:p14="http://schemas.microsoft.com/office/powerpoint/2010/main" val="7027774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184</Words>
  <Application>Microsoft Office PowerPoint</Application>
  <PresentationFormat>Довільний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2" baseType="lpstr">
      <vt:lpstr>Тема Office</vt:lpstr>
      <vt:lpstr>IDENTIFICATION OF RESISTANCE GENE Lr21 TO LEAF RUST IN WHEAT CULTIVARS AND LINES Halyna Lisova1*, ORCID 0000-0002-2045-4857 Liudmyla Velykozhon2, ORCID 0000-0002-5935-9363 Bogdan Morgun2, ORCID 0000-0001-7041-6894 1Institute of Plant Protection, NAAS of Ukraine, Kyiv, Ukraine, E-mail: *mail_gl@ukr.net 2Institute of Cell Biology and Genetic Engineering, National Academy of Sciences of Ukraine, Kyiv, Ukraine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RESISTANCE GENE Lr21 TO LEAF RUST IN WHEAT CULTIVARS AND LINES Halyna Lisova1*, ORCID 0000-0002-2045-4857 Liudmyla Velykozhon2, ORCID 0000-0002-5935-9363 Bogdan Morgun2, ORCID 0000-0001-7041-6894 1Institute of Plant Protection, NAAS of Ukraine, Kyiv, Ukraine, E-mail: mail_gl@ukr.net 2Institute of Cell Biology and Genetic Engineering, National Academy of Sciences of Ukraine, Kyiv, Ukraine</dc:title>
  <dc:creator>Galyna Lisova</dc:creator>
  <cp:lastModifiedBy>Galyna Lisova</cp:lastModifiedBy>
  <cp:revision>9</cp:revision>
  <cp:lastPrinted>2026-09-14T14:55:07Z</cp:lastPrinted>
  <dcterms:created xsi:type="dcterms:W3CDTF">2026-09-14T13:16:57Z</dcterms:created>
  <dcterms:modified xsi:type="dcterms:W3CDTF">2026-09-14T14:56:46Z</dcterms:modified>
</cp:coreProperties>
</file>