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69775" cy="6804025"/>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264" y="-78"/>
      </p:cViewPr>
      <p:guideLst>
        <p:guide orient="horz" pos="2143"/>
        <p:guide pos="383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2733" y="2113658"/>
            <a:ext cx="10344309" cy="1458455"/>
          </a:xfrm>
        </p:spPr>
        <p:txBody>
          <a:bodyPr/>
          <a:lstStyle/>
          <a:p>
            <a:r>
              <a:rPr lang="uk-UA" smtClean="0"/>
              <a:t>Зразок заголовка</a:t>
            </a:r>
            <a:endParaRPr lang="uk-UA"/>
          </a:p>
        </p:txBody>
      </p:sp>
      <p:sp>
        <p:nvSpPr>
          <p:cNvPr id="3" name="Підзаголовок 2"/>
          <p:cNvSpPr>
            <a:spLocks noGrp="1"/>
          </p:cNvSpPr>
          <p:nvPr>
            <p:ph type="subTitle" idx="1"/>
          </p:nvPr>
        </p:nvSpPr>
        <p:spPr>
          <a:xfrm>
            <a:off x="1825466" y="3855614"/>
            <a:ext cx="8518843" cy="173880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Зразок підзаголовка</a:t>
            </a:r>
            <a:endParaRPr lang="uk-UA"/>
          </a:p>
        </p:txBody>
      </p:sp>
      <p:sp>
        <p:nvSpPr>
          <p:cNvPr id="4" name="Місце для дати 3"/>
          <p:cNvSpPr>
            <a:spLocks noGrp="1"/>
          </p:cNvSpPr>
          <p:nvPr>
            <p:ph type="dt" sz="half" idx="10"/>
          </p:nvPr>
        </p:nvSpPr>
        <p:spPr/>
        <p:txBody>
          <a:body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3296778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idx="1"/>
          </p:nvPr>
        </p:nvSpPr>
        <p:spPr/>
        <p:txBody>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695977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1328" y="4372217"/>
            <a:ext cx="10344309" cy="1351355"/>
          </a:xfrm>
        </p:spPr>
        <p:txBody>
          <a:bodyPr anchor="t"/>
          <a:lstStyle>
            <a:lvl1pPr algn="l">
              <a:defRPr sz="4000" b="1" cap="all"/>
            </a:lvl1pPr>
          </a:lstStyle>
          <a:p>
            <a:r>
              <a:rPr lang="uk-UA" smtClean="0"/>
              <a:t>Зразок заголовка</a:t>
            </a:r>
            <a:endParaRPr lang="uk-UA"/>
          </a:p>
        </p:txBody>
      </p:sp>
      <p:sp>
        <p:nvSpPr>
          <p:cNvPr id="3" name="Місце для тексту 2"/>
          <p:cNvSpPr>
            <a:spLocks noGrp="1"/>
          </p:cNvSpPr>
          <p:nvPr>
            <p:ph type="body" idx="1"/>
          </p:nvPr>
        </p:nvSpPr>
        <p:spPr>
          <a:xfrm>
            <a:off x="961328" y="2883837"/>
            <a:ext cx="10344309" cy="148838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Зразок тексту</a:t>
            </a:r>
          </a:p>
        </p:txBody>
      </p:sp>
      <p:sp>
        <p:nvSpPr>
          <p:cNvPr id="4" name="Місце для дати 3"/>
          <p:cNvSpPr>
            <a:spLocks noGrp="1"/>
          </p:cNvSpPr>
          <p:nvPr>
            <p:ph type="dt" sz="half" idx="10"/>
          </p:nvPr>
        </p:nvSpPr>
        <p:spPr/>
        <p:txBody>
          <a:body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390561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місту 2"/>
          <p:cNvSpPr>
            <a:spLocks noGrp="1"/>
          </p:cNvSpPr>
          <p:nvPr>
            <p:ph sz="half" idx="1"/>
          </p:nvPr>
        </p:nvSpPr>
        <p:spPr>
          <a:xfrm>
            <a:off x="608489" y="1587606"/>
            <a:ext cx="5374984" cy="4490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вмісту 3"/>
          <p:cNvSpPr>
            <a:spLocks noGrp="1"/>
          </p:cNvSpPr>
          <p:nvPr>
            <p:ph sz="half" idx="2"/>
          </p:nvPr>
        </p:nvSpPr>
        <p:spPr>
          <a:xfrm>
            <a:off x="6186302" y="1587606"/>
            <a:ext cx="5374984" cy="449034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дати 4"/>
          <p:cNvSpPr>
            <a:spLocks noGrp="1"/>
          </p:cNvSpPr>
          <p:nvPr>
            <p:ph type="dt" sz="half" idx="10"/>
          </p:nvPr>
        </p:nvSpPr>
        <p:spPr/>
        <p:txBody>
          <a:bodyPr/>
          <a:lstStyle/>
          <a:p>
            <a:fld id="{98C4ADCE-1E02-4CA2-89C6-5ADFE07D5FEB}" type="datetimeFigureOut">
              <a:rPr lang="uk-UA" smtClean="0"/>
              <a:t>14.09.2026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11617623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uk-UA" smtClean="0"/>
              <a:t>Зразок заголовка</a:t>
            </a:r>
            <a:endParaRPr lang="uk-UA"/>
          </a:p>
        </p:txBody>
      </p:sp>
      <p:sp>
        <p:nvSpPr>
          <p:cNvPr id="3" name="Місце для тексту 2"/>
          <p:cNvSpPr>
            <a:spLocks noGrp="1"/>
          </p:cNvSpPr>
          <p:nvPr>
            <p:ph type="body" idx="1"/>
          </p:nvPr>
        </p:nvSpPr>
        <p:spPr>
          <a:xfrm>
            <a:off x="608489" y="1523031"/>
            <a:ext cx="5377097" cy="63472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4" name="Місце для вмісту 3"/>
          <p:cNvSpPr>
            <a:spLocks noGrp="1"/>
          </p:cNvSpPr>
          <p:nvPr>
            <p:ph sz="half" idx="2"/>
          </p:nvPr>
        </p:nvSpPr>
        <p:spPr>
          <a:xfrm>
            <a:off x="608489" y="2157758"/>
            <a:ext cx="5377097" cy="39201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5" name="Місце для тексту 4"/>
          <p:cNvSpPr>
            <a:spLocks noGrp="1"/>
          </p:cNvSpPr>
          <p:nvPr>
            <p:ph type="body" sz="quarter" idx="3"/>
          </p:nvPr>
        </p:nvSpPr>
        <p:spPr>
          <a:xfrm>
            <a:off x="6182077" y="1523031"/>
            <a:ext cx="5379210" cy="63472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Зразок тексту</a:t>
            </a:r>
          </a:p>
        </p:txBody>
      </p:sp>
      <p:sp>
        <p:nvSpPr>
          <p:cNvPr id="6" name="Місце для вмісту 5"/>
          <p:cNvSpPr>
            <a:spLocks noGrp="1"/>
          </p:cNvSpPr>
          <p:nvPr>
            <p:ph sz="quarter" idx="4"/>
          </p:nvPr>
        </p:nvSpPr>
        <p:spPr>
          <a:xfrm>
            <a:off x="6182077" y="2157758"/>
            <a:ext cx="5379210" cy="392019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7" name="Місце для дати 6"/>
          <p:cNvSpPr>
            <a:spLocks noGrp="1"/>
          </p:cNvSpPr>
          <p:nvPr>
            <p:ph type="dt" sz="half" idx="10"/>
          </p:nvPr>
        </p:nvSpPr>
        <p:spPr/>
        <p:txBody>
          <a:bodyPr/>
          <a:lstStyle/>
          <a:p>
            <a:fld id="{98C4ADCE-1E02-4CA2-89C6-5ADFE07D5FEB}" type="datetimeFigureOut">
              <a:rPr lang="uk-UA" smtClean="0"/>
              <a:t>14.09.2026</a:t>
            </a:fld>
            <a:endParaRPr lang="uk-UA"/>
          </a:p>
        </p:txBody>
      </p:sp>
      <p:sp>
        <p:nvSpPr>
          <p:cNvPr id="8" name="Місце для нижнього колонтитула 7"/>
          <p:cNvSpPr>
            <a:spLocks noGrp="1"/>
          </p:cNvSpPr>
          <p:nvPr>
            <p:ph type="ftr" sz="quarter" idx="11"/>
          </p:nvPr>
        </p:nvSpPr>
        <p:spPr/>
        <p:txBody>
          <a:bodyPr/>
          <a:lstStyle/>
          <a:p>
            <a:endParaRPr lang="uk-UA"/>
          </a:p>
        </p:txBody>
      </p:sp>
      <p:sp>
        <p:nvSpPr>
          <p:cNvPr id="9" name="Місце для номера слайда 8"/>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6045173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дати 2"/>
          <p:cNvSpPr>
            <a:spLocks noGrp="1"/>
          </p:cNvSpPr>
          <p:nvPr>
            <p:ph type="dt" sz="half" idx="10"/>
          </p:nvPr>
        </p:nvSpPr>
        <p:spPr/>
        <p:txBody>
          <a:bodyPr/>
          <a:lstStyle/>
          <a:p>
            <a:fld id="{98C4ADCE-1E02-4CA2-89C6-5ADFE07D5FEB}" type="datetimeFigureOut">
              <a:rPr lang="uk-UA" smtClean="0"/>
              <a:t>14.09.2026</a:t>
            </a:fld>
            <a:endParaRPr lang="uk-UA"/>
          </a:p>
        </p:txBody>
      </p:sp>
      <p:sp>
        <p:nvSpPr>
          <p:cNvPr id="4" name="Місце для нижнього колонтитула 3"/>
          <p:cNvSpPr>
            <a:spLocks noGrp="1"/>
          </p:cNvSpPr>
          <p:nvPr>
            <p:ph type="ftr" sz="quarter" idx="11"/>
          </p:nvPr>
        </p:nvSpPr>
        <p:spPr/>
        <p:txBody>
          <a:bodyPr/>
          <a:lstStyle/>
          <a:p>
            <a:endParaRPr lang="uk-UA"/>
          </a:p>
        </p:txBody>
      </p:sp>
      <p:sp>
        <p:nvSpPr>
          <p:cNvPr id="5" name="Місце для номера слайда 4"/>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38220333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p:cNvSpPr>
            <a:spLocks noGrp="1"/>
          </p:cNvSpPr>
          <p:nvPr>
            <p:ph type="dt" sz="half" idx="10"/>
          </p:nvPr>
        </p:nvSpPr>
        <p:spPr/>
        <p:txBody>
          <a:bodyPr/>
          <a:lstStyle/>
          <a:p>
            <a:fld id="{98C4ADCE-1E02-4CA2-89C6-5ADFE07D5FEB}" type="datetimeFigureOut">
              <a:rPr lang="uk-UA" smtClean="0"/>
              <a:t>14.09.2026</a:t>
            </a:fld>
            <a:endParaRPr lang="uk-UA"/>
          </a:p>
        </p:txBody>
      </p:sp>
      <p:sp>
        <p:nvSpPr>
          <p:cNvPr id="3" name="Місце для нижнього колонтитула 2"/>
          <p:cNvSpPr>
            <a:spLocks noGrp="1"/>
          </p:cNvSpPr>
          <p:nvPr>
            <p:ph type="ftr" sz="quarter" idx="11"/>
          </p:nvPr>
        </p:nvSpPr>
        <p:spPr/>
        <p:txBody>
          <a:bodyPr/>
          <a:lstStyle/>
          <a:p>
            <a:endParaRPr lang="uk-UA"/>
          </a:p>
        </p:txBody>
      </p:sp>
      <p:sp>
        <p:nvSpPr>
          <p:cNvPr id="4" name="Місце для номера слайда 3"/>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1116997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8489" y="270901"/>
            <a:ext cx="4003772" cy="1152904"/>
          </a:xfrm>
        </p:spPr>
        <p:txBody>
          <a:bodyPr anchor="b"/>
          <a:lstStyle>
            <a:lvl1pPr algn="l">
              <a:defRPr sz="2000" b="1"/>
            </a:lvl1pPr>
          </a:lstStyle>
          <a:p>
            <a:r>
              <a:rPr lang="uk-UA" smtClean="0"/>
              <a:t>Зразок заголовка</a:t>
            </a:r>
            <a:endParaRPr lang="uk-UA"/>
          </a:p>
        </p:txBody>
      </p:sp>
      <p:sp>
        <p:nvSpPr>
          <p:cNvPr id="3" name="Місце для вмісту 2"/>
          <p:cNvSpPr>
            <a:spLocks noGrp="1"/>
          </p:cNvSpPr>
          <p:nvPr>
            <p:ph idx="1"/>
          </p:nvPr>
        </p:nvSpPr>
        <p:spPr>
          <a:xfrm>
            <a:off x="4758044" y="270901"/>
            <a:ext cx="6803242" cy="58070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тексту 3"/>
          <p:cNvSpPr>
            <a:spLocks noGrp="1"/>
          </p:cNvSpPr>
          <p:nvPr>
            <p:ph type="body" sz="half" idx="2"/>
          </p:nvPr>
        </p:nvSpPr>
        <p:spPr>
          <a:xfrm>
            <a:off x="608489" y="1423806"/>
            <a:ext cx="4003772" cy="465414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4"/>
          <p:cNvSpPr>
            <a:spLocks noGrp="1"/>
          </p:cNvSpPr>
          <p:nvPr>
            <p:ph type="dt" sz="half" idx="10"/>
          </p:nvPr>
        </p:nvSpPr>
        <p:spPr/>
        <p:txBody>
          <a:bodyPr/>
          <a:lstStyle/>
          <a:p>
            <a:fld id="{98C4ADCE-1E02-4CA2-89C6-5ADFE07D5FEB}" type="datetimeFigureOut">
              <a:rPr lang="uk-UA" smtClean="0"/>
              <a:t>14.09.2026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130417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5361" y="4762817"/>
            <a:ext cx="7301865" cy="562278"/>
          </a:xfrm>
        </p:spPr>
        <p:txBody>
          <a:bodyPr anchor="b"/>
          <a:lstStyle>
            <a:lvl1pPr algn="l">
              <a:defRPr sz="2000" b="1"/>
            </a:lvl1pPr>
          </a:lstStyle>
          <a:p>
            <a:r>
              <a:rPr lang="uk-UA" smtClean="0"/>
              <a:t>Зразок заголовка</a:t>
            </a:r>
            <a:endParaRPr lang="uk-UA"/>
          </a:p>
        </p:txBody>
      </p:sp>
      <p:sp>
        <p:nvSpPr>
          <p:cNvPr id="3" name="Місце для зображення 2"/>
          <p:cNvSpPr>
            <a:spLocks noGrp="1"/>
          </p:cNvSpPr>
          <p:nvPr>
            <p:ph type="pic" idx="1"/>
          </p:nvPr>
        </p:nvSpPr>
        <p:spPr>
          <a:xfrm>
            <a:off x="2385361" y="607952"/>
            <a:ext cx="7301865" cy="40824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p:cNvSpPr>
            <a:spLocks noGrp="1"/>
          </p:cNvSpPr>
          <p:nvPr>
            <p:ph type="body" sz="half" idx="2"/>
          </p:nvPr>
        </p:nvSpPr>
        <p:spPr>
          <a:xfrm>
            <a:off x="2385361" y="5325095"/>
            <a:ext cx="7301865" cy="79852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Зразок тексту</a:t>
            </a:r>
          </a:p>
        </p:txBody>
      </p:sp>
      <p:sp>
        <p:nvSpPr>
          <p:cNvPr id="5" name="Місце для дати 4"/>
          <p:cNvSpPr>
            <a:spLocks noGrp="1"/>
          </p:cNvSpPr>
          <p:nvPr>
            <p:ph type="dt" sz="half" idx="10"/>
          </p:nvPr>
        </p:nvSpPr>
        <p:spPr/>
        <p:txBody>
          <a:bodyPr/>
          <a:lstStyle/>
          <a:p>
            <a:fld id="{98C4ADCE-1E02-4CA2-89C6-5ADFE07D5FEB}" type="datetimeFigureOut">
              <a:rPr lang="uk-UA" smtClean="0"/>
              <a:t>14.09.2026</a:t>
            </a:fld>
            <a:endParaRPr lang="uk-UA"/>
          </a:p>
        </p:txBody>
      </p:sp>
      <p:sp>
        <p:nvSpPr>
          <p:cNvPr id="6" name="Місце для нижнього колонтитула 5"/>
          <p:cNvSpPr>
            <a:spLocks noGrp="1"/>
          </p:cNvSpPr>
          <p:nvPr>
            <p:ph type="ftr" sz="quarter" idx="11"/>
          </p:nvPr>
        </p:nvSpPr>
        <p:spPr/>
        <p:txBody>
          <a:bodyPr/>
          <a:lstStyle/>
          <a:p>
            <a:endParaRPr lang="uk-UA"/>
          </a:p>
        </p:txBody>
      </p:sp>
      <p:sp>
        <p:nvSpPr>
          <p:cNvPr id="7" name="Місце для номера слайда 6"/>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900280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553523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p:cNvSpPr>
            <a:spLocks noGrp="1"/>
          </p:cNvSpPr>
          <p:nvPr>
            <p:ph type="title" orient="vert"/>
          </p:nvPr>
        </p:nvSpPr>
        <p:spPr>
          <a:xfrm>
            <a:off x="8823087" y="272477"/>
            <a:ext cx="2738199" cy="5805471"/>
          </a:xfrm>
        </p:spPr>
        <p:txBody>
          <a:bodyPr vert="eaVert"/>
          <a:lstStyle/>
          <a:p>
            <a:r>
              <a:rPr lang="uk-UA" smtClean="0"/>
              <a:t>Зразок заголовка</a:t>
            </a:r>
            <a:endParaRPr lang="uk-UA"/>
          </a:p>
        </p:txBody>
      </p:sp>
      <p:sp>
        <p:nvSpPr>
          <p:cNvPr id="3" name="Місце для вертикального тексту 2"/>
          <p:cNvSpPr>
            <a:spLocks noGrp="1"/>
          </p:cNvSpPr>
          <p:nvPr>
            <p:ph type="body" orient="vert" idx="1"/>
          </p:nvPr>
        </p:nvSpPr>
        <p:spPr>
          <a:xfrm>
            <a:off x="608489" y="272477"/>
            <a:ext cx="8011769" cy="5805471"/>
          </a:xfrm>
        </p:spPr>
        <p:txBody>
          <a:bodyPr vert="eaVert"/>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10"/>
          </p:nvPr>
        </p:nvSpPr>
        <p:spPr/>
        <p:txBody>
          <a:body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11"/>
          </p:nvPr>
        </p:nvSpPr>
        <p:spPr/>
        <p:txBody>
          <a:bodyPr/>
          <a:lstStyle/>
          <a:p>
            <a:endParaRPr lang="uk-UA"/>
          </a:p>
        </p:txBody>
      </p:sp>
      <p:sp>
        <p:nvSpPr>
          <p:cNvPr id="6" name="Місце для номера слайда 5"/>
          <p:cNvSpPr>
            <a:spLocks noGrp="1"/>
          </p:cNvSpPr>
          <p:nvPr>
            <p:ph type="sldNum" sz="quarter" idx="12"/>
          </p:nvPr>
        </p:nvSpPr>
        <p:spPr/>
        <p:txBody>
          <a:bodyPr/>
          <a:lstStyle/>
          <a:p>
            <a:fld id="{31A9A7E2-A02F-4432-81D7-5DEF60802475}" type="slidenum">
              <a:rPr lang="uk-UA" smtClean="0"/>
              <a:t>‹№›</a:t>
            </a:fld>
            <a:endParaRPr lang="uk-UA"/>
          </a:p>
        </p:txBody>
      </p:sp>
    </p:spTree>
    <p:extLst>
      <p:ext uri="{BB962C8B-B14F-4D97-AF65-F5344CB8AC3E}">
        <p14:creationId xmlns:p14="http://schemas.microsoft.com/office/powerpoint/2010/main" val="276977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p:cNvSpPr>
            <a:spLocks noGrp="1"/>
          </p:cNvSpPr>
          <p:nvPr>
            <p:ph type="title"/>
          </p:nvPr>
        </p:nvSpPr>
        <p:spPr>
          <a:xfrm>
            <a:off x="608489" y="272477"/>
            <a:ext cx="10952798" cy="1134004"/>
          </a:xfrm>
          <a:prstGeom prst="rect">
            <a:avLst/>
          </a:prstGeom>
        </p:spPr>
        <p:txBody>
          <a:bodyPr vert="horz" lIns="91440" tIns="45720" rIns="91440" bIns="45720" rtlCol="0" anchor="ctr">
            <a:normAutofit/>
          </a:bodyPr>
          <a:lstStyle/>
          <a:p>
            <a:r>
              <a:rPr lang="uk-UA" smtClean="0"/>
              <a:t>Зразок заголовка</a:t>
            </a:r>
            <a:endParaRPr lang="uk-UA"/>
          </a:p>
        </p:txBody>
      </p:sp>
      <p:sp>
        <p:nvSpPr>
          <p:cNvPr id="3" name="Місце для тексту 2"/>
          <p:cNvSpPr>
            <a:spLocks noGrp="1"/>
          </p:cNvSpPr>
          <p:nvPr>
            <p:ph type="body" idx="1"/>
          </p:nvPr>
        </p:nvSpPr>
        <p:spPr>
          <a:xfrm>
            <a:off x="608489" y="1587606"/>
            <a:ext cx="10952798" cy="4490342"/>
          </a:xfrm>
          <a:prstGeom prst="rect">
            <a:avLst/>
          </a:prstGeom>
        </p:spPr>
        <p:txBody>
          <a:bodyPr vert="horz" lIns="91440" tIns="45720" rIns="91440" bIns="45720" rtlCol="0">
            <a:normAutofit/>
          </a:bodyPr>
          <a:lstStyle/>
          <a:p>
            <a:pPr lvl="0"/>
            <a:r>
              <a:rPr lang="uk-UA" smtClean="0"/>
              <a:t>Зразок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uk-UA"/>
          </a:p>
        </p:txBody>
      </p:sp>
      <p:sp>
        <p:nvSpPr>
          <p:cNvPr id="4" name="Місце для дати 3"/>
          <p:cNvSpPr>
            <a:spLocks noGrp="1"/>
          </p:cNvSpPr>
          <p:nvPr>
            <p:ph type="dt" sz="half" idx="2"/>
          </p:nvPr>
        </p:nvSpPr>
        <p:spPr>
          <a:xfrm>
            <a:off x="608489" y="6306324"/>
            <a:ext cx="2839614" cy="362251"/>
          </a:xfrm>
          <a:prstGeom prst="rect">
            <a:avLst/>
          </a:prstGeom>
        </p:spPr>
        <p:txBody>
          <a:bodyPr vert="horz" lIns="91440" tIns="45720" rIns="91440" bIns="45720" rtlCol="0" anchor="ctr"/>
          <a:lstStyle>
            <a:lvl1pPr algn="l">
              <a:defRPr sz="1200">
                <a:solidFill>
                  <a:schemeClr val="tx1">
                    <a:tint val="75000"/>
                  </a:schemeClr>
                </a:solidFill>
              </a:defRPr>
            </a:lvl1pPr>
          </a:lstStyle>
          <a:p>
            <a:fld id="{98C4ADCE-1E02-4CA2-89C6-5ADFE07D5FEB}" type="datetimeFigureOut">
              <a:rPr lang="uk-UA" smtClean="0"/>
              <a:t>14.09.2026</a:t>
            </a:fld>
            <a:endParaRPr lang="uk-UA"/>
          </a:p>
        </p:txBody>
      </p:sp>
      <p:sp>
        <p:nvSpPr>
          <p:cNvPr id="5" name="Місце для нижнього колонтитула 4"/>
          <p:cNvSpPr>
            <a:spLocks noGrp="1"/>
          </p:cNvSpPr>
          <p:nvPr>
            <p:ph type="ftr" sz="quarter" idx="3"/>
          </p:nvPr>
        </p:nvSpPr>
        <p:spPr>
          <a:xfrm>
            <a:off x="4158007" y="6306324"/>
            <a:ext cx="3853762" cy="36225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p:cNvSpPr>
            <a:spLocks noGrp="1"/>
          </p:cNvSpPr>
          <p:nvPr>
            <p:ph type="sldNum" sz="quarter" idx="4"/>
          </p:nvPr>
        </p:nvSpPr>
        <p:spPr>
          <a:xfrm>
            <a:off x="8721672" y="6306324"/>
            <a:ext cx="2839614" cy="362251"/>
          </a:xfrm>
          <a:prstGeom prst="rect">
            <a:avLst/>
          </a:prstGeom>
        </p:spPr>
        <p:txBody>
          <a:bodyPr vert="horz" lIns="91440" tIns="45720" rIns="91440" bIns="45720" rtlCol="0" anchor="ctr"/>
          <a:lstStyle>
            <a:lvl1pPr algn="r">
              <a:defRPr sz="1200">
                <a:solidFill>
                  <a:schemeClr val="tx1">
                    <a:tint val="75000"/>
                  </a:schemeClr>
                </a:solidFill>
              </a:defRPr>
            </a:lvl1pPr>
          </a:lstStyle>
          <a:p>
            <a:fld id="{31A9A7E2-A02F-4432-81D7-5DEF60802475}" type="slidenum">
              <a:rPr lang="uk-UA" smtClean="0"/>
              <a:t>‹№›</a:t>
            </a:fld>
            <a:endParaRPr lang="uk-UA"/>
          </a:p>
        </p:txBody>
      </p:sp>
    </p:spTree>
    <p:extLst>
      <p:ext uri="{BB962C8B-B14F-4D97-AF65-F5344CB8AC3E}">
        <p14:creationId xmlns:p14="http://schemas.microsoft.com/office/powerpoint/2010/main" val="3176685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hyperlink" Target="mailto:mail_gl@ukr.net" TargetMode="Externa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8263" y="233661"/>
            <a:ext cx="8712968" cy="1440159"/>
          </a:xfrm>
        </p:spPr>
        <p:txBody>
          <a:bodyPr>
            <a:normAutofit/>
          </a:bodyPr>
          <a:lstStyle/>
          <a:p>
            <a:r>
              <a:rPr lang="uk-UA" sz="1800" b="1" cap="all" dirty="0"/>
              <a:t>IDENTIFICATION OF SEEDLING RESISTANCE TO LEAF RUST IN EUROPEAN WINTER WHEAT CULTIVARS</a:t>
            </a:r>
            <a:r>
              <a:rPr lang="uk-UA" sz="1800" dirty="0"/>
              <a:t/>
            </a:r>
            <a:br>
              <a:rPr lang="uk-UA" sz="1800" dirty="0"/>
            </a:br>
            <a:r>
              <a:rPr lang="en-GB" sz="1400" u="sng" dirty="0" err="1"/>
              <a:t>Halyna</a:t>
            </a:r>
            <a:r>
              <a:rPr lang="en-GB" sz="1400" u="sng" dirty="0"/>
              <a:t> </a:t>
            </a:r>
            <a:r>
              <a:rPr lang="en-GB" sz="1400" u="sng" dirty="0" err="1" smtClean="0"/>
              <a:t>Lisova</a:t>
            </a:r>
            <a:r>
              <a:rPr lang="en-GB" sz="1400" dirty="0" smtClean="0"/>
              <a:t>, </a:t>
            </a:r>
            <a:r>
              <a:rPr lang="en-GB" sz="1400" dirty="0"/>
              <a:t>ORCID </a:t>
            </a:r>
            <a:r>
              <a:rPr lang="en-GB" sz="1400" dirty="0" smtClean="0"/>
              <a:t>0000-0002-2045-4857, </a:t>
            </a:r>
            <a:r>
              <a:rPr lang="en-GB" sz="1400" i="1" u="sng" dirty="0" smtClean="0">
                <a:hlinkClick r:id="rId2"/>
              </a:rPr>
              <a:t>mail_gl@ukr.net</a:t>
            </a:r>
            <a:r>
              <a:rPr lang="uk-UA" sz="1400" dirty="0"/>
              <a:t/>
            </a:r>
            <a:br>
              <a:rPr lang="uk-UA" sz="1400" dirty="0"/>
            </a:br>
            <a:r>
              <a:rPr lang="en-GB" sz="1400" u="sng" dirty="0" err="1"/>
              <a:t>Svitlana</a:t>
            </a:r>
            <a:r>
              <a:rPr lang="en-GB" sz="1400" u="sng" dirty="0"/>
              <a:t> </a:t>
            </a:r>
            <a:r>
              <a:rPr lang="en-GB" sz="1400" u="sng" dirty="0" err="1" smtClean="0"/>
              <a:t>Konovalova</a:t>
            </a:r>
            <a:r>
              <a:rPr lang="en-GB" sz="1400" dirty="0" smtClean="0"/>
              <a:t>, </a:t>
            </a:r>
            <a:r>
              <a:rPr lang="en-GB" sz="1400" dirty="0"/>
              <a:t>ORCID 0009-0009-8234-9049</a:t>
            </a:r>
            <a:r>
              <a:rPr lang="uk-UA" sz="1400" dirty="0"/>
              <a:t/>
            </a:r>
            <a:br>
              <a:rPr lang="uk-UA" sz="1400" dirty="0"/>
            </a:br>
            <a:r>
              <a:rPr lang="en-GB" sz="1400" i="1" dirty="0" smtClean="0"/>
              <a:t>Institute </a:t>
            </a:r>
            <a:r>
              <a:rPr lang="en-GB" sz="1400" i="1" dirty="0"/>
              <a:t>of Plant Protection, National Academy of Agrarian Sciences of Ukraine, Kyiv, </a:t>
            </a:r>
            <a:r>
              <a:rPr lang="en-GB" sz="1400" i="1" dirty="0" smtClean="0"/>
              <a:t>Ukraine</a:t>
            </a:r>
            <a:endParaRPr lang="uk-UA" sz="1600" dirty="0"/>
          </a:p>
        </p:txBody>
      </p:sp>
      <p:sp>
        <p:nvSpPr>
          <p:cNvPr id="4" name="Прямокутник 3"/>
          <p:cNvSpPr/>
          <p:nvPr/>
        </p:nvSpPr>
        <p:spPr>
          <a:xfrm>
            <a:off x="188389" y="1601812"/>
            <a:ext cx="9712922" cy="5170646"/>
          </a:xfrm>
          <a:prstGeom prst="rect">
            <a:avLst/>
          </a:prstGeom>
        </p:spPr>
        <p:txBody>
          <a:bodyPr wrap="square">
            <a:spAutoFit/>
          </a:bodyPr>
          <a:lstStyle/>
          <a:p>
            <a:pPr algn="just" eaLnBrk="0" hangingPunct="0"/>
            <a:r>
              <a:rPr lang="en-GB" sz="1500" b="1" u="sng" dirty="0"/>
              <a:t>Aim of the </a:t>
            </a:r>
            <a:r>
              <a:rPr lang="en-GB" sz="1500" b="1" u="sng" dirty="0" smtClean="0"/>
              <a:t>Study </a:t>
            </a:r>
            <a:r>
              <a:rPr lang="en-US" sz="1500" dirty="0"/>
              <a:t>was to determine seedling resistance in winter wheat cultivars of European origin against a leaf rust population typical of the Right-Bank Forest-Steppe zone of Ukraine. </a:t>
            </a:r>
            <a:endParaRPr lang="en-US" sz="1500" dirty="0" smtClean="0"/>
          </a:p>
          <a:p>
            <a:pPr algn="just" eaLnBrk="0" hangingPunct="0"/>
            <a:r>
              <a:rPr lang="en-US" sz="1500" b="1" u="sng" dirty="0" smtClean="0"/>
              <a:t>Materials </a:t>
            </a:r>
            <a:r>
              <a:rPr lang="en-US" sz="1500" b="1" u="sng" dirty="0"/>
              <a:t>and Methods.</a:t>
            </a:r>
            <a:r>
              <a:rPr lang="en-US" sz="1500" dirty="0"/>
              <a:t> The study included 18 winter wheat cultivars of European breeding obtained from the collection of the National Center for Plant Genetic Resources of Ukraine at the V</a:t>
            </a:r>
            <a:r>
              <a:rPr lang="en-US" sz="1500" dirty="0" smtClean="0"/>
              <a:t>. </a:t>
            </a:r>
            <a:r>
              <a:rPr lang="en-US" sz="1500" dirty="0" err="1" smtClean="0"/>
              <a:t>Ya</a:t>
            </a:r>
            <a:r>
              <a:rPr lang="en-US" sz="1500" dirty="0"/>
              <a:t>. </a:t>
            </a:r>
            <a:r>
              <a:rPr lang="en-US" sz="1500" dirty="0" err="1"/>
              <a:t>Yuriev</a:t>
            </a:r>
            <a:r>
              <a:rPr lang="en-US" sz="1500" dirty="0"/>
              <a:t> Institute of Plant Production of the NAAS of Ukraine. The Ukrainian cultivar </a:t>
            </a:r>
            <a:r>
              <a:rPr lang="en-US" sz="1500" dirty="0" err="1"/>
              <a:t>Podolianka</a:t>
            </a:r>
            <a:r>
              <a:rPr lang="en-US" sz="1500" dirty="0"/>
              <a:t> was used as a susceptible control. Seeds were grown under greenhouse conditions until the second-leaf stage. Inoculation was carried out using a mixture of the most prevalent and virulent races of leaf rust. Disease assessment was conducted 14 days after inoculation according to the E.B. Mains and H.S. Jackson scale, where 0 = immune, 0; = nearly immune, 1 = resistant, 2 = moderately resistant, X = heterogeneous, 3 = moderately susceptible, and 4 = susceptible</a:t>
            </a:r>
            <a:r>
              <a:rPr lang="en-US" sz="1500" dirty="0" smtClean="0"/>
              <a:t>.</a:t>
            </a:r>
          </a:p>
          <a:p>
            <a:pPr algn="just" eaLnBrk="0" hangingPunct="0"/>
            <a:r>
              <a:rPr lang="en-US" sz="1500" dirty="0" smtClean="0"/>
              <a:t> </a:t>
            </a:r>
            <a:r>
              <a:rPr lang="en-US" sz="1500" b="1" u="sng" dirty="0"/>
              <a:t>Results.</a:t>
            </a:r>
            <a:r>
              <a:rPr lang="en-US" sz="1500" dirty="0"/>
              <a:t> The control cultivar </a:t>
            </a:r>
            <a:r>
              <a:rPr lang="en-US" sz="1500" dirty="0" smtClean="0"/>
              <a:t>‘</a:t>
            </a:r>
            <a:r>
              <a:rPr lang="en-US" sz="1500" dirty="0" err="1" smtClean="0"/>
              <a:t>Podolianka</a:t>
            </a:r>
            <a:r>
              <a:rPr lang="en-US" sz="1500" dirty="0" smtClean="0"/>
              <a:t>’ </a:t>
            </a:r>
            <a:r>
              <a:rPr lang="en-US" sz="1500" dirty="0"/>
              <a:t>exhibited a susceptible reaction type of 4, indicating the absence of resistance to the most virulent leaf rust races. Among the evaluated cultivars, only </a:t>
            </a:r>
            <a:r>
              <a:rPr lang="en-US" sz="1500" dirty="0" smtClean="0"/>
              <a:t>‘</a:t>
            </a:r>
            <a:r>
              <a:rPr lang="en-US" sz="1500" dirty="0" err="1" smtClean="0"/>
              <a:t>Semnal</a:t>
            </a:r>
            <a:r>
              <a:rPr lang="en-US" sz="1500" dirty="0" smtClean="0"/>
              <a:t>’(ROU</a:t>
            </a:r>
            <a:r>
              <a:rPr lang="en-US" sz="1500" dirty="0"/>
              <a:t>) demonstrated immunity (reaction type 0). Cultivars </a:t>
            </a:r>
            <a:r>
              <a:rPr lang="en-US" sz="1500" dirty="0" smtClean="0"/>
              <a:t>‘</a:t>
            </a:r>
            <a:r>
              <a:rPr lang="en-US" sz="1500" dirty="0" err="1" smtClean="0"/>
              <a:t>Voinik</a:t>
            </a:r>
            <a:r>
              <a:rPr lang="en-US" sz="1500" dirty="0" smtClean="0"/>
              <a:t>’ </a:t>
            </a:r>
            <a:r>
              <a:rPr lang="en-US" sz="1500" dirty="0"/>
              <a:t>(ROU), </a:t>
            </a:r>
            <a:r>
              <a:rPr lang="en-US" sz="1500" dirty="0" smtClean="0"/>
              <a:t>‘MV </a:t>
            </a:r>
            <a:r>
              <a:rPr lang="en-US" sz="1500" dirty="0" err="1" smtClean="0"/>
              <a:t>Mente</a:t>
            </a:r>
            <a:r>
              <a:rPr lang="en-US" sz="1500" dirty="0" smtClean="0"/>
              <a:t>’ </a:t>
            </a:r>
            <a:r>
              <a:rPr lang="en-US" sz="1500" dirty="0"/>
              <a:t>(HUN), and </a:t>
            </a:r>
            <a:r>
              <a:rPr lang="en-US" sz="1500" dirty="0" smtClean="0"/>
              <a:t>‘</a:t>
            </a:r>
            <a:r>
              <a:rPr lang="en-US" sz="1500" dirty="0" err="1" smtClean="0"/>
              <a:t>Futurum</a:t>
            </a:r>
            <a:r>
              <a:rPr lang="en-US" sz="1500" dirty="0" smtClean="0"/>
              <a:t>’ </a:t>
            </a:r>
            <a:r>
              <a:rPr lang="en-US" sz="1500" dirty="0"/>
              <a:t>(DEU) expressed resistance at reaction type 1. A moderately resistant response (reaction type 2) was observed </a:t>
            </a:r>
            <a:r>
              <a:rPr lang="en-US" sz="1500" dirty="0" smtClean="0"/>
              <a:t>in </a:t>
            </a:r>
            <a:r>
              <a:rPr lang="en-US" sz="1500" dirty="0" err="1" smtClean="0"/>
              <a:t>cvs</a:t>
            </a:r>
            <a:r>
              <a:rPr lang="en-US" sz="1500" dirty="0" smtClean="0"/>
              <a:t> ‘</a:t>
            </a:r>
            <a:r>
              <a:rPr lang="en-US" sz="1500" dirty="0" err="1" smtClean="0"/>
              <a:t>Producent</a:t>
            </a:r>
            <a:r>
              <a:rPr lang="en-US" sz="1500" dirty="0" smtClean="0"/>
              <a:t>’(</a:t>
            </a:r>
            <a:r>
              <a:rPr lang="en-US" sz="1500" dirty="0"/>
              <a:t>DEU), </a:t>
            </a:r>
            <a:r>
              <a:rPr lang="en-US" sz="1500" dirty="0" smtClean="0"/>
              <a:t>‘Malibu’ </a:t>
            </a:r>
            <a:r>
              <a:rPr lang="en-US" sz="1500" dirty="0"/>
              <a:t>(DEU), and </a:t>
            </a:r>
            <a:r>
              <a:rPr lang="en-US" sz="1500" dirty="0" smtClean="0"/>
              <a:t>‘</a:t>
            </a:r>
            <a:r>
              <a:rPr lang="en-US" sz="1500" dirty="0" err="1" smtClean="0"/>
              <a:t>Evklid</a:t>
            </a:r>
            <a:r>
              <a:rPr lang="en-US" sz="1500" dirty="0" smtClean="0"/>
              <a:t>’ </a:t>
            </a:r>
            <a:r>
              <a:rPr lang="en-US" sz="1500" dirty="0"/>
              <a:t>(FRA), suggesting the possible presence of effective seedling resistance genes in their genomes. Moderate susceptibility (reaction type 3) was recorded for </a:t>
            </a:r>
            <a:r>
              <a:rPr lang="en-US" sz="1500" dirty="0" smtClean="0"/>
              <a:t>‘</a:t>
            </a:r>
            <a:r>
              <a:rPr lang="en-US" sz="1500" dirty="0" err="1" smtClean="0"/>
              <a:t>Pitar</a:t>
            </a:r>
            <a:r>
              <a:rPr lang="en-US" sz="1500" dirty="0" smtClean="0"/>
              <a:t>’ </a:t>
            </a:r>
            <a:r>
              <a:rPr lang="en-US" sz="1500" dirty="0"/>
              <a:t>(ROU), </a:t>
            </a:r>
            <a:r>
              <a:rPr lang="en-US" sz="1500" dirty="0" smtClean="0"/>
              <a:t>‘FGMUT293’ </a:t>
            </a:r>
            <a:r>
              <a:rPr lang="en-US" sz="1500" dirty="0"/>
              <a:t>(ROU), </a:t>
            </a:r>
            <a:r>
              <a:rPr lang="en-US" sz="1500" dirty="0" smtClean="0"/>
              <a:t>‘MV </a:t>
            </a:r>
            <a:r>
              <a:rPr lang="en-US" sz="1500" dirty="0" err="1" smtClean="0"/>
              <a:t>Kepe</a:t>
            </a:r>
            <a:r>
              <a:rPr lang="en-US" sz="1500" dirty="0" smtClean="0"/>
              <a:t>’ </a:t>
            </a:r>
            <a:r>
              <a:rPr lang="en-US" sz="1500" dirty="0"/>
              <a:t>(HUN), </a:t>
            </a:r>
            <a:r>
              <a:rPr lang="en-US" sz="1500" dirty="0" smtClean="0"/>
              <a:t>‘MV </a:t>
            </a:r>
            <a:r>
              <a:rPr lang="en-US" sz="1500" dirty="0" err="1" smtClean="0"/>
              <a:t>Bojtar</a:t>
            </a:r>
            <a:r>
              <a:rPr lang="en-US" sz="1500" dirty="0" smtClean="0"/>
              <a:t>’ </a:t>
            </a:r>
            <a:r>
              <a:rPr lang="en-US" sz="1500" dirty="0"/>
              <a:t>(HUN), </a:t>
            </a:r>
            <a:r>
              <a:rPr lang="en-US" sz="1500" dirty="0" smtClean="0"/>
              <a:t>‘</a:t>
            </a:r>
            <a:r>
              <a:rPr lang="en-US" sz="1500" dirty="0" err="1" smtClean="0"/>
              <a:t>Nordika</a:t>
            </a:r>
            <a:r>
              <a:rPr lang="en-US" sz="1500" dirty="0" smtClean="0"/>
              <a:t>’ </a:t>
            </a:r>
            <a:r>
              <a:rPr lang="en-US" sz="1500" dirty="0"/>
              <a:t>(CZE), </a:t>
            </a:r>
            <a:r>
              <a:rPr lang="en-US" sz="1500" dirty="0" smtClean="0"/>
              <a:t>‘</a:t>
            </a:r>
            <a:r>
              <a:rPr lang="en-US" sz="1500" dirty="0" err="1" smtClean="0"/>
              <a:t>Praktik</a:t>
            </a:r>
            <a:r>
              <a:rPr lang="en-US" sz="1500" dirty="0" smtClean="0"/>
              <a:t>’ </a:t>
            </a:r>
            <a:r>
              <a:rPr lang="en-US" sz="1500" dirty="0"/>
              <a:t>(DEU), and </a:t>
            </a:r>
            <a:r>
              <a:rPr lang="en-US" sz="1500" dirty="0" smtClean="0"/>
              <a:t>‘</a:t>
            </a:r>
            <a:r>
              <a:rPr lang="en-US" sz="1500" dirty="0" err="1" smtClean="0"/>
              <a:t>Matchball</a:t>
            </a:r>
            <a:r>
              <a:rPr lang="en-US" sz="1500" dirty="0" smtClean="0"/>
              <a:t>’ </a:t>
            </a:r>
            <a:r>
              <a:rPr lang="en-US" sz="1500" dirty="0"/>
              <a:t>(FRA), indicating the absence of effective seedling resistance genes against the local pathogen population. Susceptibility (reaction type 3–4) to the most virulent races was observed in </a:t>
            </a:r>
            <a:r>
              <a:rPr lang="en-US" sz="1500" dirty="0" smtClean="0"/>
              <a:t>‘</a:t>
            </a:r>
            <a:r>
              <a:rPr lang="en-US" sz="1500" dirty="0" err="1" smtClean="0"/>
              <a:t>Zamolxe</a:t>
            </a:r>
            <a:r>
              <a:rPr lang="en-US" sz="1500" dirty="0" smtClean="0"/>
              <a:t>’ </a:t>
            </a:r>
            <a:r>
              <a:rPr lang="en-US" sz="1500" dirty="0"/>
              <a:t>(ROU), </a:t>
            </a:r>
            <a:r>
              <a:rPr lang="en-US" sz="1500" dirty="0" smtClean="0"/>
              <a:t>‘</a:t>
            </a:r>
            <a:r>
              <a:rPr lang="en-US" sz="1500" dirty="0" err="1" smtClean="0"/>
              <a:t>Turanus</a:t>
            </a:r>
            <a:r>
              <a:rPr lang="en-US" sz="1500" dirty="0" smtClean="0"/>
              <a:t>’ </a:t>
            </a:r>
            <a:r>
              <a:rPr lang="en-US" sz="1500" dirty="0"/>
              <a:t>(AUT), and </a:t>
            </a:r>
            <a:r>
              <a:rPr lang="en-US" sz="1500" dirty="0" smtClean="0"/>
              <a:t>‘RGT Reform’ </a:t>
            </a:r>
            <a:r>
              <a:rPr lang="en-US" sz="1500" dirty="0"/>
              <a:t>(FRA), which likewise lacked effective seedling resistance genes. </a:t>
            </a:r>
            <a:endParaRPr lang="en-US" sz="1500" dirty="0" smtClean="0"/>
          </a:p>
          <a:p>
            <a:pPr algn="just" eaLnBrk="0" hangingPunct="0"/>
            <a:r>
              <a:rPr lang="en-US" sz="1500" b="1" u="sng" dirty="0" smtClean="0"/>
              <a:t>Conclusions</a:t>
            </a:r>
            <a:r>
              <a:rPr lang="en-US" sz="1500" b="1" u="sng" dirty="0"/>
              <a:t>.</a:t>
            </a:r>
            <a:r>
              <a:rPr lang="en-US" sz="1500" dirty="0"/>
              <a:t> The study identified seedling resistance to leaf rust in seven winter wheat cultivars of European origin. These cultivars may serve as potential carriers of effective resistance genes against the local population of the leaf rust pathogen in the Right-Bank Forest-Steppe zone of Ukraine. Further research is required to identify and develop molecular markers for these resistance genes.</a:t>
            </a:r>
            <a:endParaRPr lang="uk-UA" sz="1500" dirty="0"/>
          </a:p>
        </p:txBody>
      </p:sp>
      <p:pic>
        <p:nvPicPr>
          <p:cNvPr id="6" name="Picture 4" descr="https://zkr.ipp.gov.ua/public/site/images/ojszkrippadmin/publish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3999" y="278991"/>
            <a:ext cx="1054216" cy="107003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878673" y="354586"/>
            <a:ext cx="1017858" cy="10135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10021536" y="1589643"/>
            <a:ext cx="1312246" cy="1889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677659" y="2897956"/>
            <a:ext cx="1419887" cy="1845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Рисунок 9" descr="C:\Users\206\AppData\Local\Microsoft\Windows\Temporary Internet Files\Content.Word\20221019_14592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0117335" y="4554140"/>
            <a:ext cx="1469669" cy="197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777487"/>
      </p:ext>
    </p:extLst>
  </p:cSld>
  <p:clrMapOvr>
    <a:masterClrMapping/>
  </p:clrMapOvr>
</p:sld>
</file>

<file path=ppt/theme/theme1.xml><?xml version="1.0" encoding="utf-8"?>
<a:theme xmlns:a="http://schemas.openxmlformats.org/drawingml/2006/main" name="Тема Office">
  <a:themeElements>
    <a:clrScheme name="Стандартна">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50</Words>
  <Application>Microsoft Office PowerPoint</Application>
  <PresentationFormat>Довільний</PresentationFormat>
  <Paragraphs>5</Paragraphs>
  <Slides>1</Slides>
  <Notes>0</Notes>
  <HiddenSlides>0</HiddenSlides>
  <MMClips>0</MMClips>
  <ScaleCrop>false</ScaleCrop>
  <HeadingPairs>
    <vt:vector size="4" baseType="variant">
      <vt:variant>
        <vt:lpstr>Тема</vt:lpstr>
      </vt:variant>
      <vt:variant>
        <vt:i4>1</vt:i4>
      </vt:variant>
      <vt:variant>
        <vt:lpstr>Заголовки слайдів</vt:lpstr>
      </vt:variant>
      <vt:variant>
        <vt:i4>1</vt:i4>
      </vt:variant>
    </vt:vector>
  </HeadingPairs>
  <TitlesOfParts>
    <vt:vector size="2" baseType="lpstr">
      <vt:lpstr>Тема Office</vt:lpstr>
      <vt:lpstr>IDENTIFICATION OF SEEDLING RESISTANCE TO LEAF RUST IN EUROPEAN WINTER WHEAT CULTIVARS Halyna Lisova, ORCID 0000-0002-2045-4857, mail_gl@ukr.net Svitlana Konovalova, ORCID 0009-0009-8234-9049 Institute of Plant Protection, National Academy of Agrarian Sciences of Ukraine, Kyiv, Ukraine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IDENTIFICATION OF RESISTANCE GENE Lr21 TO LEAF RUST IN WHEAT CULTIVARS AND LINES Halyna Lisova1*, ORCID 0000-0002-2045-4857 Liudmyla Velykozhon2, ORCID 0000-0002-5935-9363 Bogdan Morgun2, ORCID 0000-0001-7041-6894 1Institute of Plant Protection, NAAS of Ukraine, Kyiv, Ukraine, E-mail: mail_gl@ukr.net 2Institute of Cell Biology and Genetic Engineering, National Academy of Sciences of Ukraine, Kyiv, Ukraine</dc:title>
  <dc:creator>Galyna Lisova</dc:creator>
  <cp:lastModifiedBy>Galyna Lisova</cp:lastModifiedBy>
  <cp:revision>10</cp:revision>
  <dcterms:created xsi:type="dcterms:W3CDTF">2026-09-14T13:16:57Z</dcterms:created>
  <dcterms:modified xsi:type="dcterms:W3CDTF">2026-09-14T14:53:45Z</dcterms:modified>
</cp:coreProperties>
</file>