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</p:sldIdLst>
  <p:sldSz cx="12195175" cy="6859270"/>
  <p:notesSz cx="6858000" cy="9144000"/>
  <p:defaultTextStyle>
    <a:defPPr>
      <a:defRPr lang="ru-RU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41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61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666" y="-90"/>
      </p:cViewPr>
      <p:guideLst>
        <p:guide orient="horz" pos="2124"/>
        <p:guide pos="38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9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335" y="4407921"/>
            <a:ext cx="10365899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335" y="2907387"/>
            <a:ext cx="10365899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19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90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2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41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224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4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6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83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759" y="1600571"/>
            <a:ext cx="5386202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9214" y="1600571"/>
            <a:ext cx="5386202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195" indent="0">
              <a:buNone/>
              <a:defRPr sz="2400" b="1"/>
            </a:lvl2pPr>
            <a:lvl3pPr marL="1089025" indent="0">
              <a:buNone/>
              <a:defRPr sz="2100" b="1"/>
            </a:lvl3pPr>
            <a:lvl4pPr marL="1633220" indent="0">
              <a:buNone/>
              <a:defRPr sz="1900" b="1"/>
            </a:lvl4pPr>
            <a:lvl5pPr marL="2177415" indent="0">
              <a:buNone/>
              <a:defRPr sz="1900" b="1"/>
            </a:lvl5pPr>
            <a:lvl6pPr marL="2722245" indent="0">
              <a:buNone/>
              <a:defRPr sz="1900" b="1"/>
            </a:lvl6pPr>
            <a:lvl7pPr marL="3266440" indent="0">
              <a:buNone/>
              <a:defRPr sz="1900" b="1"/>
            </a:lvl7pPr>
            <a:lvl8pPr marL="3810635" indent="0">
              <a:buNone/>
              <a:defRPr sz="1900" b="1"/>
            </a:lvl8pPr>
            <a:lvl9pPr marL="4354830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759" y="2175379"/>
            <a:ext cx="538832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7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195" indent="0">
              <a:buNone/>
              <a:defRPr sz="2400" b="1"/>
            </a:lvl2pPr>
            <a:lvl3pPr marL="1089025" indent="0">
              <a:buNone/>
              <a:defRPr sz="2100" b="1"/>
            </a:lvl3pPr>
            <a:lvl4pPr marL="1633220" indent="0">
              <a:buNone/>
              <a:defRPr sz="1900" b="1"/>
            </a:lvl4pPr>
            <a:lvl5pPr marL="2177415" indent="0">
              <a:buNone/>
              <a:defRPr sz="1900" b="1"/>
            </a:lvl5pPr>
            <a:lvl6pPr marL="2722245" indent="0">
              <a:buNone/>
              <a:defRPr sz="1900" b="1"/>
            </a:lvl6pPr>
            <a:lvl7pPr marL="3266440" indent="0">
              <a:buNone/>
              <a:defRPr sz="1900" b="1"/>
            </a:lvl7pPr>
            <a:lvl8pPr marL="3810635" indent="0">
              <a:buNone/>
              <a:defRPr sz="1900" b="1"/>
            </a:lvl8pPr>
            <a:lvl9pPr marL="4354830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4980" y="2175379"/>
            <a:ext cx="5390437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3113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759" y="1435433"/>
            <a:ext cx="4012129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9025" indent="0">
              <a:buNone/>
              <a:defRPr sz="1200"/>
            </a:lvl3pPr>
            <a:lvl4pPr marL="1633220" indent="0">
              <a:buNone/>
              <a:defRPr sz="1100"/>
            </a:lvl4pPr>
            <a:lvl5pPr marL="2177415" indent="0">
              <a:buNone/>
              <a:defRPr sz="1100"/>
            </a:lvl5pPr>
            <a:lvl6pPr marL="2722245" indent="0">
              <a:buNone/>
              <a:defRPr sz="1100"/>
            </a:lvl6pPr>
            <a:lvl7pPr marL="3266440" indent="0">
              <a:buNone/>
              <a:defRPr sz="1100"/>
            </a:lvl7pPr>
            <a:lvl8pPr marL="3810635" indent="0">
              <a:buNone/>
              <a:defRPr sz="1100"/>
            </a:lvl8pPr>
            <a:lvl9pPr marL="4354830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300"/>
            </a:lvl2pPr>
            <a:lvl3pPr marL="1089025" indent="0">
              <a:buNone/>
              <a:defRPr sz="2900"/>
            </a:lvl3pPr>
            <a:lvl4pPr marL="1633220" indent="0">
              <a:buNone/>
              <a:defRPr sz="2400"/>
            </a:lvl4pPr>
            <a:lvl5pPr marL="2177415" indent="0">
              <a:buNone/>
              <a:defRPr sz="2400"/>
            </a:lvl5pPr>
            <a:lvl6pPr marL="2722245" indent="0">
              <a:buNone/>
              <a:defRPr sz="2400"/>
            </a:lvl6pPr>
            <a:lvl7pPr marL="3266440" indent="0">
              <a:buNone/>
              <a:defRPr sz="2400"/>
            </a:lvl7pPr>
            <a:lvl8pPr marL="3810635" indent="0">
              <a:buNone/>
              <a:defRPr sz="2400"/>
            </a:lvl8pPr>
            <a:lvl9pPr marL="4354830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195" indent="0">
              <a:buNone/>
              <a:defRPr sz="1400"/>
            </a:lvl2pPr>
            <a:lvl3pPr marL="1089025" indent="0">
              <a:buNone/>
              <a:defRPr sz="1200"/>
            </a:lvl3pPr>
            <a:lvl4pPr marL="1633220" indent="0">
              <a:buNone/>
              <a:defRPr sz="1100"/>
            </a:lvl4pPr>
            <a:lvl5pPr marL="2177415" indent="0">
              <a:buNone/>
              <a:defRPr sz="1100"/>
            </a:lvl5pPr>
            <a:lvl6pPr marL="2722245" indent="0">
              <a:buNone/>
              <a:defRPr sz="1100"/>
            </a:lvl6pPr>
            <a:lvl7pPr marL="3266440" indent="0">
              <a:buNone/>
              <a:defRPr sz="1100"/>
            </a:lvl7pPr>
            <a:lvl8pPr marL="3810635" indent="0">
              <a:buNone/>
              <a:defRPr sz="1100"/>
            </a:lvl8pPr>
            <a:lvl9pPr marL="4354830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41502" y="274702"/>
            <a:ext cx="27439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759" y="274702"/>
            <a:ext cx="8028490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  <a:prstGeom prst="rect">
            <a:avLst/>
          </a:prstGeom>
        </p:spPr>
        <p:txBody>
          <a:bodyPr vert="horz" lIns="108878" tIns="54439" rIns="108878" bIns="5443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600571"/>
            <a:ext cx="10975658" cy="4527011"/>
          </a:xfrm>
          <a:prstGeom prst="rect">
            <a:avLst/>
          </a:prstGeom>
        </p:spPr>
        <p:txBody>
          <a:bodyPr vert="horz" lIns="108878" tIns="54439" rIns="108878" bIns="5443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F0AAF-4463-40CC-97F7-0D0FD237FF5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60A8D-E5AB-4EF6-B637-4DB3D02641C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9025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555" indent="-340360" algn="l" defTabSz="1089025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805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635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830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025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220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3050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45" indent="-272415" algn="l" defTabSz="10890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902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22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41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224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44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63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83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hyperlink" Target="mailto:aliona.malii@sti.usm.m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6" y="0"/>
            <a:ext cx="12194257" cy="10791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3555" y="164465"/>
            <a:ext cx="11203305" cy="8242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sz="2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 BETWEEN SEED YIELD AND 1000-SEED WEIGHT</a:t>
            </a:r>
            <a:r>
              <a:rPr lang="ro-RO" sz="23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3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 MUTANT SOYBEAN GENOTYPES</a:t>
            </a:r>
            <a:endParaRPr sz="2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sz="2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715" y="1137920"/>
            <a:ext cx="10883265" cy="3302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sz="1400" b="1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Malii Aliona </a:t>
            </a:r>
            <a:endParaRPr sz="1400" b="1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975" y="1399291"/>
            <a:ext cx="10883375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of Genetics, Physiology and Plant Protection, Moldova State University, Chișinău, Republic of Moldova  •  </a:t>
            </a:r>
            <a:r>
              <a:rPr sz="1200" b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"/>
              </a:rPr>
              <a:t>aliona.malii@sti.usm.md</a:t>
            </a:r>
            <a:endParaRPr sz="1200" b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3555" y="1701165"/>
            <a:ext cx="11184890" cy="516890"/>
          </a:xfrm>
          <a:prstGeom prst="roundRect">
            <a:avLst/>
          </a:prstGeom>
          <a:solidFill>
            <a:srgbClr val="F6FAF6"/>
          </a:solidFill>
          <a:ln>
            <a:solidFill>
              <a:srgbClr val="CDE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48" tIns="73165" rIns="109748" bIns="54874" rtlCol="0" anchor="ctr"/>
          <a:lstStyle/>
          <a:p>
            <a:pPr algn="ctr"/>
            <a:r>
              <a:rPr sz="1200" b="1">
                <a:solidFill>
                  <a:srgbClr val="2470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STUDY</a:t>
            </a:r>
            <a:endParaRPr sz="1200" b="1">
              <a:solidFill>
                <a:srgbClr val="2470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sz="12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evaluate the relationship between seed yield per plant and 1000-seed weight in soybean mutant genotypes under field conditions.</a:t>
            </a:r>
            <a:endParaRPr sz="1200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8915" y="2459990"/>
            <a:ext cx="2470150" cy="3212465"/>
          </a:xfrm>
          <a:prstGeom prst="roundRect">
            <a:avLst/>
          </a:prstGeom>
          <a:solidFill>
            <a:srgbClr val="EFF7EF"/>
          </a:solidFill>
          <a:ln>
            <a:solidFill>
              <a:srgbClr val="CDE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48" tIns="73165" rIns="109748" bIns="54874" rtlCol="0" anchor="ctr"/>
          <a:lstStyle/>
          <a:p>
            <a:pPr algn="ctr"/>
            <a:r>
              <a:rPr sz="1200" b="1">
                <a:solidFill>
                  <a:srgbClr val="2470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AND METHODS</a:t>
            </a:r>
            <a:endParaRPr sz="1200" b="1">
              <a:solidFill>
                <a:srgbClr val="2470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sz="12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Field experiment conducted in 2025 at the experimental fields of the Institute of Genetics, Physiology and Plant Protection, MSU.</a:t>
            </a:r>
            <a:endParaRPr sz="1200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sz="12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Biological material: 10 soybean genotypes obtained through X-ray-induced mutagenesis.</a:t>
            </a:r>
            <a:endParaRPr sz="1200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sz="12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altLang="en-US" sz="12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Generation evaluated: M5.</a:t>
            </a:r>
            <a:endParaRPr sz="1200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sz="12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Traits evaluated: seed yield per plant and 1000-seed weight.</a:t>
            </a:r>
            <a:endParaRPr sz="1200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sz="12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Pearson correlation analysis was used.</a:t>
            </a:r>
            <a:endParaRPr sz="1200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94310" y="5800090"/>
            <a:ext cx="2388235" cy="664845"/>
          </a:xfrm>
          <a:prstGeom prst="roundRect">
            <a:avLst/>
          </a:prstGeom>
          <a:solidFill>
            <a:srgbClr val="F6FAF6"/>
          </a:solidFill>
          <a:ln>
            <a:solidFill>
              <a:srgbClr val="CDE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48" tIns="73165" rIns="109748" bIns="54874" rtlCol="0" anchor="ctr"/>
          <a:lstStyle/>
          <a:p>
            <a:pPr algn="ctr"/>
            <a:r>
              <a:rPr sz="1000" b="1">
                <a:solidFill>
                  <a:srgbClr val="2470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o-RO" sz="1000" b="1">
                <a:solidFill>
                  <a:srgbClr val="2470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eywords: </a:t>
            </a:r>
            <a:r>
              <a:rPr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soybean</a:t>
            </a:r>
            <a:r>
              <a:rPr lang="ro-RO"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mutagenesis</a:t>
            </a:r>
            <a:r>
              <a:rPr lang="ro-RO"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X-rays</a:t>
            </a:r>
            <a:r>
              <a:rPr lang="ro-RO"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 yield</a:t>
            </a:r>
            <a:r>
              <a:rPr lang="ro-RO"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 variability</a:t>
            </a:r>
            <a:endParaRPr sz="1000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2780" y="2357120"/>
            <a:ext cx="1040130" cy="3238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sz="1200" b="1">
                <a:solidFill>
                  <a:srgbClr val="2470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sz="1200" b="1">
              <a:solidFill>
                <a:srgbClr val="2470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yield_vari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50" y="2565400"/>
            <a:ext cx="3250565" cy="1877695"/>
          </a:xfrm>
          <a:prstGeom prst="rect">
            <a:avLst/>
          </a:prstGeom>
        </p:spPr>
      </p:pic>
      <p:pic>
        <p:nvPicPr>
          <p:cNvPr id="12" name="Picture 11" descr="weight_vari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270" y="2534920"/>
            <a:ext cx="3291840" cy="1957705"/>
          </a:xfrm>
          <a:prstGeom prst="rect">
            <a:avLst/>
          </a:prstGeom>
        </p:spPr>
      </p:pic>
      <p:pic>
        <p:nvPicPr>
          <p:cNvPr id="13" name="Picture 12" descr="relationship_scat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725" y="4406900"/>
            <a:ext cx="3155315" cy="17132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768377" y="3246721"/>
            <a:ext cx="1810847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p = 0.820  •  n.s.</a:t>
            </a:r>
            <a:endParaRPr sz="105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468110" y="5619115"/>
            <a:ext cx="2597150" cy="860425"/>
          </a:xfrm>
          <a:prstGeom prst="roundRect">
            <a:avLst/>
          </a:prstGeom>
          <a:solidFill>
            <a:srgbClr val="F6FAF6"/>
          </a:solidFill>
          <a:ln>
            <a:solidFill>
              <a:srgbClr val="CDE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48" tIns="73165" rIns="109748" bIns="54874" rtlCol="0" anchor="ctr"/>
          <a:lstStyle/>
          <a:p>
            <a:pPr algn="ctr"/>
            <a:r>
              <a:rPr sz="1200" b="1">
                <a:solidFill>
                  <a:srgbClr val="2470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</a:t>
            </a:r>
            <a:endParaRPr sz="1200" b="1">
              <a:solidFill>
                <a:srgbClr val="2470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sz="1200">
                <a:solidFill>
                  <a:srgbClr val="2337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two traits showed relative independence across the analyzed mutant genotypes.</a:t>
            </a:r>
            <a:endParaRPr sz="1200">
              <a:solidFill>
                <a:srgbClr val="2337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481820" y="2451735"/>
            <a:ext cx="2499995" cy="2923540"/>
          </a:xfrm>
          <a:prstGeom prst="roundRect">
            <a:avLst/>
          </a:prstGeom>
          <a:solidFill>
            <a:srgbClr val="F6FAF6"/>
          </a:solidFill>
          <a:ln>
            <a:solidFill>
              <a:srgbClr val="CDE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77832" tIns="152428" rIns="177832" bIns="127023" rtlCol="0" anchor="ctr"/>
          <a:lstStyle/>
          <a:p>
            <a:pPr algn="ctr">
              <a:defRPr sz="1600" b="1">
                <a:solidFill>
                  <a:srgbClr val="286437"/>
                </a:solidFill>
              </a:defRPr>
            </a:pPr>
            <a:r>
              <a:rPr sz="120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defRPr sz="1050">
                <a:solidFill>
                  <a:srgbClr val="1E1E1E"/>
                </a:solidFill>
              </a:defRPr>
            </a:pPr>
            <a:r>
              <a:rPr sz="120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1000-seed weight should not be considered the sole selection criterion for soybean productivity.</a:t>
            </a:r>
            <a:endParaRPr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defRPr sz="1050">
                <a:solidFill>
                  <a:srgbClr val="1E1E1E"/>
                </a:solidFill>
              </a:defRPr>
            </a:pPr>
            <a:r>
              <a:rPr sz="1200">
                <a:latin typeface="Arial" panose="020B0604020202020204" pitchFamily="34" charset="0"/>
                <a:cs typeface="Arial" panose="020B0604020202020204" pitchFamily="34" charset="0"/>
              </a:rPr>
              <a:t>• Selection for seed yield and seed weight should be performed differentially according to genotype.</a:t>
            </a:r>
            <a:endParaRPr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defRPr sz="1050">
                <a:solidFill>
                  <a:srgbClr val="1E1E1E"/>
                </a:solidFill>
              </a:defRPr>
            </a:pPr>
            <a:r>
              <a:rPr sz="1200">
                <a:latin typeface="Arial" panose="020B0604020202020204" pitchFamily="34" charset="0"/>
                <a:cs typeface="Arial" panose="020B0604020202020204" pitchFamily="34" charset="0"/>
              </a:rPr>
              <a:t>• The observed variability provides opportunities for identifying promising genotypes and broadening the genetic diversity of soybean breeding material.</a:t>
            </a:r>
            <a:endParaRPr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307830" y="5535295"/>
            <a:ext cx="2761615" cy="944245"/>
          </a:xfrm>
          <a:prstGeom prst="roundRect">
            <a:avLst/>
          </a:prstGeom>
          <a:solidFill>
            <a:srgbClr val="F6FAF6"/>
          </a:solidFill>
          <a:ln>
            <a:solidFill>
              <a:srgbClr val="CDE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48" tIns="73165" rIns="109748" bIns="54874" rtlCol="0" anchor="ctr"/>
          <a:lstStyle/>
          <a:p>
            <a:pPr algn="ctr"/>
            <a:r>
              <a:rPr sz="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  <a:endParaRPr sz="9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Research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conducted within subprogram 011102 </a:t>
            </a:r>
            <a:r>
              <a:rPr lang="ro-RO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“Expansion and conservation of genetic diversity and improvement of </a:t>
            </a:r>
            <a:r>
              <a:rPr lang="ro-RO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agricultural crop gene pools in the context of climate change” (2024–2027</a:t>
            </a:r>
            <a:r>
              <a:rPr lang="en-US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).</a:t>
            </a:r>
            <a:endParaRPr sz="900">
              <a:solidFill>
                <a:srgbClr val="233728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481445" y="4685030"/>
            <a:ext cx="2616835" cy="756285"/>
          </a:xfrm>
          <a:prstGeom prst="roundRect">
            <a:avLst/>
          </a:prstGeom>
          <a:solidFill>
            <a:srgbClr val="F6FAF6"/>
          </a:solidFill>
          <a:ln>
            <a:solidFill>
              <a:srgbClr val="CDE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48" tIns="73165" rIns="109748" bIns="54874" rtlCol="0" anchor="ctr"/>
          <a:lstStyle/>
          <a:p>
            <a:pPr algn="ctr"/>
            <a:endParaRPr sz="930">
              <a:solidFill>
                <a:srgbClr val="233728"/>
              </a:solidFill>
              <a:latin typeface="Aptos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6527800" y="4734560"/>
            <a:ext cx="2505710" cy="6578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</a:t>
            </a:r>
            <a:endParaRPr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 = 0.08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00000"/>
              </a:lnSpc>
            </a:pPr>
            <a:r>
              <a:rPr lang="ro-RO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</a:t>
            </a:r>
            <a:r>
              <a: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 = 0.820  </a:t>
            </a:r>
            <a:r>
              <a:rPr lang="en-US" alt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(not significant)</a:t>
            </a:r>
            <a:r>
              <a: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sz="1050" b="1">
              <a:solidFill>
                <a:schemeClr val="tx1"/>
              </a:solidFill>
              <a:latin typeface="Aptos"/>
            </a:endParaRPr>
          </a:p>
          <a:p>
            <a:pPr algn="ctr"/>
            <a:endParaRPr sz="1050" b="1">
              <a:solidFill>
                <a:schemeClr val="tx1"/>
              </a:solidFill>
              <a:latin typeface="Aptos"/>
            </a:endParaRPr>
          </a:p>
          <a:p>
            <a:pPr algn="ctr"/>
            <a:endParaRPr sz="1050" b="1">
              <a:solidFill>
                <a:schemeClr val="tx1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192780" y="6119495"/>
            <a:ext cx="2864485" cy="359410"/>
          </a:xfrm>
          <a:prstGeom prst="roundRect">
            <a:avLst/>
          </a:prstGeom>
          <a:solidFill>
            <a:srgbClr val="F6FAF6"/>
          </a:solidFill>
          <a:ln>
            <a:solidFill>
              <a:srgbClr val="CDE1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48" tIns="73165" rIns="109748" bIns="54874" rtlCol="0" anchor="ctr"/>
          <a:lstStyle/>
          <a:p>
            <a:pPr algn="ctr"/>
            <a:endParaRPr sz="930">
              <a:solidFill>
                <a:srgbClr val="233728"/>
              </a:solidFill>
              <a:latin typeface="Aptos"/>
            </a:endParaRPr>
          </a:p>
        </p:txBody>
      </p:sp>
      <p:sp>
        <p:nvSpPr>
          <p:cNvPr id="14" name="TextBox 20"/>
          <p:cNvSpPr txBox="1"/>
          <p:nvPr/>
        </p:nvSpPr>
        <p:spPr>
          <a:xfrm>
            <a:off x="3213735" y="6120130"/>
            <a:ext cx="2684145" cy="3594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 ranges: seed yield 5.5–7.5 g</a:t>
            </a:r>
            <a:r>
              <a:rPr lang="ro-RO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1000-seed weight 105.2–144.4 g</a:t>
            </a:r>
            <a:endParaRPr sz="1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1622</Words>
  <Application>WPS Presentation</Application>
  <PresentationFormat>Произвольный</PresentationFormat>
  <Paragraphs>44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Cambria Math</vt:lpstr>
      <vt:lpstr>Times New Roman</vt:lpstr>
      <vt:lpstr>Aptos</vt:lpstr>
      <vt:lpstr>Segoe UI</vt:lpstr>
      <vt:lpstr>Calibri</vt:lpstr>
      <vt:lpstr>Microsoft YaHei</vt:lpstr>
      <vt:lpstr>Arial Unicode MS</vt:lpstr>
      <vt:lpstr>Тема Office</vt:lpstr>
      <vt:lpstr>PowerPoint 演示文稿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RELATIONSHIP BETWEEN SEED YIELD AND 1000-SEED WEIGHT
IN MUTANT SOYBEAN GENOTYPES Malii Aliona    ORCID: 0000-0003-2674-000X              </dc:title>
  <dc:creator>Alena</dc:creator>
  <cp:lastModifiedBy>WPS_1778089651</cp:lastModifiedBy>
  <cp:revision>48</cp:revision>
  <dcterms:created xsi:type="dcterms:W3CDTF">2026-09-14T08:02:00Z</dcterms:created>
  <dcterms:modified xsi:type="dcterms:W3CDTF">2026-09-14T16:58:50Z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FBD8D20CA00243D7BBC6B93200869FB1_12</vt:lpwstr>
  </property>
</Properties>
</file>