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4610"/>
  </p:normalViewPr>
  <p:slideViewPr>
    <p:cSldViewPr snapToGrid="0" snapToObjects="1">
      <p:cViewPr>
        <p:scale>
          <a:sx n="160" d="100"/>
          <a:sy n="160" d="100"/>
        </p:scale>
        <p:origin x="-1632" y="-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299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9EF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56032"/>
            <a:ext cx="19659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9859975" y="256032"/>
            <a:ext cx="19659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324612"/>
            <a:ext cx="445562" cy="7315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0625577" y="347472"/>
            <a:ext cx="106319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3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MOLDOVA STATE UNIVERSITY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14600" y="182880"/>
            <a:ext cx="71624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3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FENTON OXIDATION OF RESORCINOL IN AQUEOUS SOLUTION. EFFECT OF INITIAL SUBSTRATE CONCENTRATION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2514600" y="914400"/>
            <a:ext cx="71624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Larisa MOCANU</a:t>
            </a:r>
            <a:r>
              <a:rPr lang="en-US" sz="1000" dirty="0">
                <a:solidFill>
                  <a:srgbClr val="3F5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(ORCID: 0000-0003-3306-5292)</a:t>
            </a:r>
            <a:r>
              <a:rPr lang="en-US" sz="140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Maria GONȚA</a:t>
            </a:r>
            <a:r>
              <a:rPr lang="en-US" sz="1000" dirty="0">
                <a:solidFill>
                  <a:srgbClr val="3F5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(ORCID: 0000-0003-3476-0967)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1298448"/>
            <a:ext cx="110916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3F5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Laboratory of Physical and Quantum Chemistry, Institute of Chemistry, Moldova State University, Chisinau, Republic of Moldova</a:t>
            </a:r>
            <a:r>
              <a:rPr lang="en-US" sz="1050" dirty="0">
                <a:solidFill>
                  <a:srgbClr val="A857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larisamocanu@usm.md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365760" y="1645920"/>
            <a:ext cx="3566160" cy="2157984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548640" y="1783080"/>
            <a:ext cx="347472" cy="347472"/>
          </a:xfrm>
          <a:prstGeom prst="ellipse">
            <a:avLst/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1856232"/>
            <a:ext cx="201168" cy="20116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987552" y="176479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3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Aim of the Study</a:t>
            </a:r>
            <a:endParaRPr lang="en-US" sz="15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5536" y="1709928"/>
            <a:ext cx="603504" cy="53035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48640" y="2249424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37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is resorcinol (RS) studied in the Republic of Moldova?</a:t>
            </a:r>
            <a:endParaRPr lang="en-US" sz="950" dirty="0"/>
          </a:p>
        </p:txBody>
      </p:sp>
      <p:sp>
        <p:nvSpPr>
          <p:cNvPr id="16" name="Shape 10"/>
          <p:cNvSpPr/>
          <p:nvPr/>
        </p:nvSpPr>
        <p:spPr>
          <a:xfrm>
            <a:off x="566928" y="2528316"/>
            <a:ext cx="54864" cy="54864"/>
          </a:xfrm>
          <a:prstGeom prst="rect">
            <a:avLst/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sp>
        <p:nvSpPr>
          <p:cNvPr id="17" name="Text 11"/>
          <p:cNvSpPr txBox="1"/>
          <p:nvPr/>
        </p:nvSpPr>
        <p:spPr>
          <a:xfrm>
            <a:off x="704088" y="2478024"/>
            <a:ext cx="174650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</a:t>
            </a:r>
            <a:r>
              <a:rPr lang="en-US" sz="9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endocrine disruptor</a:t>
            </a:r>
            <a:endParaRPr lang="en-US" sz="900" dirty="0"/>
          </a:p>
        </p:txBody>
      </p:sp>
      <p:sp>
        <p:nvSpPr>
          <p:cNvPr id="18" name="Shape 12"/>
          <p:cNvSpPr/>
          <p:nvPr/>
        </p:nvSpPr>
        <p:spPr>
          <a:xfrm>
            <a:off x="566928" y="2711196"/>
            <a:ext cx="54864" cy="54864"/>
          </a:xfrm>
          <a:prstGeom prst="rect">
            <a:avLst/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sp>
        <p:nvSpPr>
          <p:cNvPr id="19" name="Text 13"/>
          <p:cNvSpPr txBox="1"/>
          <p:nvPr/>
        </p:nvSpPr>
        <p:spPr>
          <a:xfrm>
            <a:off x="704088" y="2660904"/>
            <a:ext cx="174650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 to the cardiovascular/ nervous system</a:t>
            </a:r>
            <a:endParaRPr lang="en-US" sz="900" dirty="0"/>
          </a:p>
        </p:txBody>
      </p:sp>
      <p:sp>
        <p:nvSpPr>
          <p:cNvPr id="20" name="Shape 14"/>
          <p:cNvSpPr/>
          <p:nvPr/>
        </p:nvSpPr>
        <p:spPr>
          <a:xfrm>
            <a:off x="566928" y="3022092"/>
            <a:ext cx="54864" cy="54864"/>
          </a:xfrm>
          <a:prstGeom prst="rect">
            <a:avLst/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704088" y="2971800"/>
            <a:ext cx="174650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Persistent</a:t>
            </a:r>
            <a:endParaRPr lang="en-US" sz="900" dirty="0"/>
          </a:p>
        </p:txBody>
      </p:sp>
      <p:sp>
        <p:nvSpPr>
          <p:cNvPr id="22" name="Shape 16"/>
          <p:cNvSpPr/>
          <p:nvPr/>
        </p:nvSpPr>
        <p:spPr>
          <a:xfrm>
            <a:off x="566928" y="3204972"/>
            <a:ext cx="54864" cy="54864"/>
          </a:xfrm>
          <a:prstGeom prst="rect">
            <a:avLst/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sp>
        <p:nvSpPr>
          <p:cNvPr id="23" name="Text 17"/>
          <p:cNvSpPr txBox="1"/>
          <p:nvPr/>
        </p:nvSpPr>
        <p:spPr>
          <a:xfrm>
            <a:off x="704088" y="3154680"/>
            <a:ext cx="174650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meet discharge limits →</a:t>
            </a:r>
            <a:endParaRPr lang="en-US" sz="900" dirty="0"/>
          </a:p>
        </p:txBody>
      </p:sp>
      <p:sp>
        <p:nvSpPr>
          <p:cNvPr id="24" name="Shape 18"/>
          <p:cNvSpPr/>
          <p:nvPr/>
        </p:nvSpPr>
        <p:spPr>
          <a:xfrm>
            <a:off x="2560320" y="2468880"/>
            <a:ext cx="1188720" cy="411480"/>
          </a:xfrm>
          <a:prstGeom prst="roundRect">
            <a:avLst>
              <a:gd name="adj" fmla="val 11111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2560320" y="249631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37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0.1 mg/L</a:t>
            </a:r>
            <a:endParaRPr lang="en-US" sz="1200" dirty="0"/>
          </a:p>
        </p:txBody>
      </p:sp>
      <p:sp>
        <p:nvSpPr>
          <p:cNvPr id="26" name="Text 20"/>
          <p:cNvSpPr txBox="1"/>
          <p:nvPr/>
        </p:nvSpPr>
        <p:spPr>
          <a:xfrm>
            <a:off x="2606040" y="267919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NTPA-001: discharge into natural receivers</a:t>
            </a:r>
            <a:endParaRPr lang="en-US" sz="700" dirty="0"/>
          </a:p>
        </p:txBody>
      </p:sp>
      <p:sp>
        <p:nvSpPr>
          <p:cNvPr id="27" name="Shape 21"/>
          <p:cNvSpPr/>
          <p:nvPr/>
        </p:nvSpPr>
        <p:spPr>
          <a:xfrm>
            <a:off x="2560320" y="2916936"/>
            <a:ext cx="1188720" cy="411480"/>
          </a:xfrm>
          <a:prstGeom prst="roundRect">
            <a:avLst>
              <a:gd name="adj" fmla="val 11111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28" name="Text 22"/>
          <p:cNvSpPr txBox="1"/>
          <p:nvPr/>
        </p:nvSpPr>
        <p:spPr>
          <a:xfrm>
            <a:off x="2560320" y="2944368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37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 mg/L</a:t>
            </a:r>
            <a:endParaRPr lang="en-US" sz="1200" dirty="0"/>
          </a:p>
        </p:txBody>
      </p:sp>
      <p:sp>
        <p:nvSpPr>
          <p:cNvPr id="29" name="Text 23"/>
          <p:cNvSpPr txBox="1"/>
          <p:nvPr/>
        </p:nvSpPr>
        <p:spPr>
          <a:xfrm>
            <a:off x="2606040" y="312724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NTPA-002: discharge into sewer networks</a:t>
            </a:r>
            <a:endParaRPr lang="en-US" sz="700" dirty="0"/>
          </a:p>
        </p:txBody>
      </p:sp>
      <p:sp>
        <p:nvSpPr>
          <p:cNvPr id="30" name="Shape 24"/>
          <p:cNvSpPr/>
          <p:nvPr/>
        </p:nvSpPr>
        <p:spPr>
          <a:xfrm>
            <a:off x="548640" y="3429000"/>
            <a:ext cx="3200400" cy="292608"/>
          </a:xfrm>
          <a:prstGeom prst="roundRect">
            <a:avLst>
              <a:gd name="adj" fmla="val 18750"/>
            </a:avLst>
          </a:prstGeom>
          <a:solidFill>
            <a:srgbClr val="FDF1E4"/>
          </a:solidFill>
          <a:ln w="12700">
            <a:solidFill>
              <a:srgbClr val="FDF1E4"/>
            </a:solidFill>
            <a:prstDash val="solid"/>
          </a:ln>
        </p:spPr>
      </p:sp>
      <p:sp>
        <p:nvSpPr>
          <p:cNvPr id="31" name="Text 25"/>
          <p:cNvSpPr txBox="1"/>
          <p:nvPr/>
        </p:nvSpPr>
        <p:spPr>
          <a:xfrm>
            <a:off x="640080" y="34290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en-US" sz="90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</a:t>
            </a:r>
            <a:r>
              <a:rPr lang="en-US" sz="9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evaluate the effect of [RS]</a:t>
            </a:r>
            <a:r>
              <a:rPr lang="en-US" sz="900" baseline="-25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9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its Fenton degradation and to find the optimal substrate concentration.</a:t>
            </a:r>
            <a:endParaRPr lang="en-US" sz="900" dirty="0"/>
          </a:p>
        </p:txBody>
      </p:sp>
      <p:sp>
        <p:nvSpPr>
          <p:cNvPr id="32" name="Shape 26"/>
          <p:cNvSpPr/>
          <p:nvPr/>
        </p:nvSpPr>
        <p:spPr>
          <a:xfrm>
            <a:off x="365760" y="3986784"/>
            <a:ext cx="3566160" cy="2551176"/>
          </a:xfrm>
          <a:prstGeom prst="roundRect">
            <a:avLst>
              <a:gd name="adj" fmla="val 28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548640" y="4123944"/>
            <a:ext cx="347472" cy="347472"/>
          </a:xfrm>
          <a:prstGeom prst="ellipse">
            <a:avLst/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2" y="4197096"/>
            <a:ext cx="201168" cy="201168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987552" y="4105656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3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Materials and Methods</a:t>
            </a:r>
            <a:endParaRPr lang="en-US" sz="1500" dirty="0"/>
          </a:p>
        </p:txBody>
      </p:sp>
      <p:sp>
        <p:nvSpPr>
          <p:cNvPr id="36" name="Shape 29"/>
          <p:cNvSpPr/>
          <p:nvPr/>
        </p:nvSpPr>
        <p:spPr>
          <a:xfrm>
            <a:off x="548640" y="4498848"/>
            <a:ext cx="3200400" cy="1188720"/>
          </a:xfrm>
          <a:prstGeom prst="roundRect">
            <a:avLst>
              <a:gd name="adj" fmla="val 4615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37" name="Text 30"/>
          <p:cNvSpPr txBox="1"/>
          <p:nvPr/>
        </p:nvSpPr>
        <p:spPr>
          <a:xfrm>
            <a:off x="685800" y="4562856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1:</a:t>
            </a:r>
            <a:r>
              <a:rPr lang="en-US" sz="95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Fenton oxidation (batch, 60 min, 22 °C)</a:t>
            </a:r>
            <a:endParaRPr lang="en-US" sz="950" dirty="0"/>
          </a:p>
        </p:txBody>
      </p:sp>
      <p:sp>
        <p:nvSpPr>
          <p:cNvPr id="38" name="Text 31"/>
          <p:cNvSpPr txBox="1"/>
          <p:nvPr/>
        </p:nvSpPr>
        <p:spPr>
          <a:xfrm>
            <a:off x="548640" y="476402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r>
              <a:rPr lang="en-US" sz="1200" baseline="300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r>
              <a:rPr lang="en-US" sz="12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H</a:t>
            </a:r>
            <a:r>
              <a:rPr lang="en-US" sz="1200" baseline="-250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2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</a:t>
            </a:r>
            <a:r>
              <a:rPr lang="en-US" sz="1200" baseline="-250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</a:t>
            </a:r>
            <a:r>
              <a:rPr lang="en-US" sz="12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Fe</a:t>
            </a:r>
            <a:r>
              <a:rPr lang="en-US" sz="1200" baseline="300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</a:t>
            </a:r>
            <a:r>
              <a:rPr lang="en-US" sz="12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r>
              <a:rPr lang="en-US" sz="1200" b="1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•OH</a:t>
            </a:r>
            <a:r>
              <a:rPr lang="en-US" sz="12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OH</a:t>
            </a:r>
            <a:r>
              <a:rPr lang="en-US" sz="1200" baseline="300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</a:t>
            </a:r>
            <a:endParaRPr lang="en-US" sz="1200" dirty="0"/>
          </a:p>
        </p:txBody>
      </p:sp>
      <p:sp>
        <p:nvSpPr>
          <p:cNvPr id="39" name="Text 32"/>
          <p:cNvSpPr txBox="1"/>
          <p:nvPr/>
        </p:nvSpPr>
        <p:spPr>
          <a:xfrm>
            <a:off x="685800" y="5047488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[RS]</a:t>
            </a:r>
            <a:r>
              <a:rPr lang="en-US" sz="950" b="1" baseline="-25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(2.27–9.08)·10</a:t>
            </a:r>
            <a:r>
              <a:rPr lang="en-US" sz="950" baseline="3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</a:t>
            </a:r>
            <a:endParaRPr lang="en-US" sz="950" dirty="0"/>
          </a:p>
        </p:txBody>
      </p:sp>
      <p:sp>
        <p:nvSpPr>
          <p:cNvPr id="40" name="Text 33"/>
          <p:cNvSpPr txBox="1"/>
          <p:nvPr/>
        </p:nvSpPr>
        <p:spPr>
          <a:xfrm>
            <a:off x="2423160" y="5047488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2.5</a:t>
            </a:r>
            <a:endParaRPr lang="en-US" sz="950" dirty="0"/>
          </a:p>
        </p:txBody>
      </p:sp>
      <p:sp>
        <p:nvSpPr>
          <p:cNvPr id="41" name="Text 34"/>
          <p:cNvSpPr txBox="1"/>
          <p:nvPr/>
        </p:nvSpPr>
        <p:spPr>
          <a:xfrm>
            <a:off x="685800" y="5230368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[Fe</a:t>
            </a:r>
            <a:r>
              <a:rPr lang="en-US" sz="950" b="1" baseline="3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</a:t>
            </a:r>
            <a:r>
              <a:rPr lang="en-US" sz="950" b="1" baseline="-4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1·10</a:t>
            </a:r>
            <a:r>
              <a:rPr lang="en-US" sz="950" baseline="3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</a:t>
            </a:r>
            <a:endParaRPr lang="en-US" sz="950" dirty="0"/>
          </a:p>
        </p:txBody>
      </p:sp>
      <p:sp>
        <p:nvSpPr>
          <p:cNvPr id="42" name="Text 35"/>
          <p:cNvSpPr txBox="1"/>
          <p:nvPr/>
        </p:nvSpPr>
        <p:spPr>
          <a:xfrm>
            <a:off x="2423160" y="5230368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</a:t>
            </a:r>
            <a:r>
              <a:rPr lang="en-US" sz="10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r>
              <a:rPr lang="en-US" sz="1000" baseline="-250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0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</a:t>
            </a:r>
            <a:r>
              <a:rPr lang="en-US" sz="1000" baseline="-2500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</a:t>
            </a:r>
            <a:r>
              <a:rPr lang="en-US" sz="950" b="1" baseline="-4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1·10</a:t>
            </a:r>
            <a:r>
              <a:rPr lang="en-US" sz="950" baseline="3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</a:t>
            </a:r>
            <a:endParaRPr lang="en-US" sz="950" dirty="0"/>
          </a:p>
        </p:txBody>
      </p:sp>
      <p:sp>
        <p:nvSpPr>
          <p:cNvPr id="43" name="Text 36"/>
          <p:cNvSpPr txBox="1"/>
          <p:nvPr/>
        </p:nvSpPr>
        <p:spPr>
          <a:xfrm>
            <a:off x="685800" y="5449824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2:</a:t>
            </a:r>
            <a:r>
              <a:rPr lang="en-US" sz="950" dirty="0">
                <a:solidFill>
                  <a:srgbClr val="0E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adsorption on activated carbon</a:t>
            </a:r>
            <a:endParaRPr lang="en-US" sz="950" dirty="0"/>
          </a:p>
        </p:txBody>
      </p:sp>
      <p:sp>
        <p:nvSpPr>
          <p:cNvPr id="44" name="Shape 37"/>
          <p:cNvSpPr/>
          <p:nvPr/>
        </p:nvSpPr>
        <p:spPr>
          <a:xfrm>
            <a:off x="548640" y="5788152"/>
            <a:ext cx="292608" cy="292608"/>
          </a:xfrm>
          <a:prstGeom prst="ellipse">
            <a:avLst/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pic>
        <p:nvPicPr>
          <p:cNvPr id="4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5856732"/>
            <a:ext cx="155448" cy="155448"/>
          </a:xfrm>
          <a:prstGeom prst="rect">
            <a:avLst/>
          </a:prstGeom>
        </p:spPr>
      </p:pic>
      <p:sp>
        <p:nvSpPr>
          <p:cNvPr id="46" name="Text 38"/>
          <p:cNvSpPr txBox="1"/>
          <p:nvPr/>
        </p:nvSpPr>
        <p:spPr>
          <a:xfrm>
            <a:off x="932688" y="5769864"/>
            <a:ext cx="2816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Analysis: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RS by UV/Vis at λ = 275 nm (T80+; R</a:t>
            </a:r>
            <a:r>
              <a:rPr lang="en-US" sz="950" baseline="3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0.9995); COD at λ = 600 nm (R</a:t>
            </a:r>
            <a:r>
              <a:rPr lang="en-US" sz="950" baseline="3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0.9998)</a:t>
            </a:r>
            <a:endParaRPr lang="en-US" sz="950" dirty="0"/>
          </a:p>
        </p:txBody>
      </p:sp>
      <p:sp>
        <p:nvSpPr>
          <p:cNvPr id="47" name="Shape 39"/>
          <p:cNvSpPr/>
          <p:nvPr/>
        </p:nvSpPr>
        <p:spPr>
          <a:xfrm>
            <a:off x="548640" y="6172200"/>
            <a:ext cx="292608" cy="292608"/>
          </a:xfrm>
          <a:prstGeom prst="ellipse">
            <a:avLst/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pic>
        <p:nvPicPr>
          <p:cNvPr id="4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" y="6240780"/>
            <a:ext cx="155448" cy="155448"/>
          </a:xfrm>
          <a:prstGeom prst="rect">
            <a:avLst/>
          </a:prstGeom>
        </p:spPr>
      </p:pic>
      <p:sp>
        <p:nvSpPr>
          <p:cNvPr id="49" name="Text 40"/>
          <p:cNvSpPr txBox="1"/>
          <p:nvPr/>
        </p:nvSpPr>
        <p:spPr>
          <a:xfrm>
            <a:off x="932688" y="6153912"/>
            <a:ext cx="2816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Kinetics: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pseudo-first-order model; k (s</a:t>
            </a:r>
            <a:r>
              <a:rPr lang="en-US" sz="950" baseline="3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and t</a:t>
            </a:r>
            <a:r>
              <a:rPr lang="en-US" sz="950" baseline="-4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(s) from ln(C</a:t>
            </a:r>
            <a:r>
              <a:rPr lang="en-US" sz="950" baseline="-25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/C</a:t>
            </a:r>
            <a:r>
              <a:rPr lang="en-US" sz="950" baseline="-25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vs. t</a:t>
            </a:r>
            <a:endParaRPr lang="en-US" sz="950" dirty="0"/>
          </a:p>
        </p:txBody>
      </p:sp>
      <p:sp>
        <p:nvSpPr>
          <p:cNvPr id="50" name="Shape 41"/>
          <p:cNvSpPr/>
          <p:nvPr/>
        </p:nvSpPr>
        <p:spPr>
          <a:xfrm>
            <a:off x="4160520" y="1645920"/>
            <a:ext cx="7665415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1" name="Shape 42"/>
          <p:cNvSpPr/>
          <p:nvPr/>
        </p:nvSpPr>
        <p:spPr>
          <a:xfrm>
            <a:off x="4343400" y="1783080"/>
            <a:ext cx="347472" cy="347472"/>
          </a:xfrm>
          <a:prstGeom prst="ellipse">
            <a:avLst/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pic>
        <p:nvPicPr>
          <p:cNvPr id="52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6552" y="1856232"/>
            <a:ext cx="201168" cy="201168"/>
          </a:xfrm>
          <a:prstGeom prst="rect">
            <a:avLst/>
          </a:prstGeom>
        </p:spPr>
      </p:pic>
      <p:sp>
        <p:nvSpPr>
          <p:cNvPr id="53" name="Text 43"/>
          <p:cNvSpPr txBox="1"/>
          <p:nvPr/>
        </p:nvSpPr>
        <p:spPr>
          <a:xfrm>
            <a:off x="4782312" y="176479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3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</a:t>
            </a:r>
            <a:endParaRPr lang="en-US" sz="1500" dirty="0"/>
          </a:p>
        </p:txBody>
      </p:sp>
      <p:sp>
        <p:nvSpPr>
          <p:cNvPr id="54" name="Text 44"/>
          <p:cNvSpPr txBox="1"/>
          <p:nvPr/>
        </p:nvSpPr>
        <p:spPr>
          <a:xfrm>
            <a:off x="4343400" y="2176272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1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 concentration decreased over time at all [RS]</a:t>
            </a:r>
            <a:r>
              <a:rPr lang="en-US" sz="1000" baseline="-25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confirming effective Fenton degradation. The </a:t>
            </a:r>
            <a:r>
              <a:rPr lang="en-US" sz="100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degradation efficiency</a:t>
            </a:r>
            <a:r>
              <a:rPr lang="en-US" sz="1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was achieved at the </a:t>
            </a:r>
            <a:r>
              <a:rPr lang="en-US" sz="100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[RS]</a:t>
            </a:r>
            <a:r>
              <a:rPr lang="en-US" sz="1000" b="1" baseline="-25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00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</a:t>
            </a:r>
            <a:endParaRPr lang="en-US" sz="1000" b="1" dirty="0"/>
          </a:p>
        </p:txBody>
      </p:sp>
      <p:sp>
        <p:nvSpPr>
          <p:cNvPr id="55" name="Shape 45"/>
          <p:cNvSpPr/>
          <p:nvPr/>
        </p:nvSpPr>
        <p:spPr>
          <a:xfrm>
            <a:off x="4343400" y="2798064"/>
            <a:ext cx="1252728" cy="832104"/>
          </a:xfrm>
          <a:prstGeom prst="roundRect">
            <a:avLst>
              <a:gd name="adj" fmla="val 6593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56" name="Text 46"/>
          <p:cNvSpPr txBox="1"/>
          <p:nvPr/>
        </p:nvSpPr>
        <p:spPr>
          <a:xfrm>
            <a:off x="4343400" y="2834640"/>
            <a:ext cx="12527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37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57.6%</a:t>
            </a:r>
            <a:endParaRPr lang="en-US" sz="2200" dirty="0"/>
          </a:p>
        </p:txBody>
      </p:sp>
      <p:sp>
        <p:nvSpPr>
          <p:cNvPr id="57" name="Text 47"/>
          <p:cNvSpPr txBox="1"/>
          <p:nvPr/>
        </p:nvSpPr>
        <p:spPr>
          <a:xfrm>
            <a:off x="4398264" y="3227832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1: </a:t>
            </a:r>
          </a:p>
          <a:p>
            <a:pPr marL="0" indent="0" algn="ctr">
              <a:buNone/>
            </a:pPr>
            <a:r>
              <a:rPr lang="en-US" sz="8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Fenton oxidation, 60 min</a:t>
            </a:r>
            <a:endParaRPr lang="en-US" sz="850" dirty="0"/>
          </a:p>
        </p:txBody>
      </p:sp>
      <p:sp>
        <p:nvSpPr>
          <p:cNvPr id="58" name="Shape 48"/>
          <p:cNvSpPr/>
          <p:nvPr/>
        </p:nvSpPr>
        <p:spPr>
          <a:xfrm>
            <a:off x="5705856" y="2798064"/>
            <a:ext cx="1252728" cy="832104"/>
          </a:xfrm>
          <a:prstGeom prst="roundRect">
            <a:avLst>
              <a:gd name="adj" fmla="val 6593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59" name="Text 49"/>
          <p:cNvSpPr txBox="1"/>
          <p:nvPr/>
        </p:nvSpPr>
        <p:spPr>
          <a:xfrm>
            <a:off x="5705856" y="2834640"/>
            <a:ext cx="12527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37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91.2%</a:t>
            </a:r>
            <a:endParaRPr lang="en-US" sz="2200" dirty="0"/>
          </a:p>
        </p:txBody>
      </p:sp>
      <p:sp>
        <p:nvSpPr>
          <p:cNvPr id="60" name="Text 50"/>
          <p:cNvSpPr txBox="1"/>
          <p:nvPr/>
        </p:nvSpPr>
        <p:spPr>
          <a:xfrm>
            <a:off x="5760720" y="3227832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2: </a:t>
            </a:r>
          </a:p>
          <a:p>
            <a:pPr marL="0" indent="0" algn="ctr">
              <a:buNone/>
            </a:pPr>
            <a:r>
              <a:rPr lang="en-US" sz="8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activated carbon adsorption</a:t>
            </a:r>
            <a:endParaRPr lang="en-US" sz="850" dirty="0"/>
          </a:p>
        </p:txBody>
      </p:sp>
      <p:sp>
        <p:nvSpPr>
          <p:cNvPr id="61" name="Shape 51"/>
          <p:cNvSpPr/>
          <p:nvPr/>
        </p:nvSpPr>
        <p:spPr>
          <a:xfrm>
            <a:off x="7068312" y="2798064"/>
            <a:ext cx="1252728" cy="832104"/>
          </a:xfrm>
          <a:prstGeom prst="roundRect">
            <a:avLst>
              <a:gd name="adj" fmla="val 6593"/>
            </a:avLst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sp>
        <p:nvSpPr>
          <p:cNvPr id="62" name="Text 52"/>
          <p:cNvSpPr txBox="1"/>
          <p:nvPr/>
        </p:nvSpPr>
        <p:spPr>
          <a:xfrm>
            <a:off x="7068312" y="2834640"/>
            <a:ext cx="125272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37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82–91%</a:t>
            </a:r>
            <a:endParaRPr lang="en-US" sz="2200" dirty="0"/>
          </a:p>
        </p:txBody>
      </p:sp>
      <p:sp>
        <p:nvSpPr>
          <p:cNvPr id="63" name="Text 53"/>
          <p:cNvSpPr txBox="1"/>
          <p:nvPr/>
        </p:nvSpPr>
        <p:spPr>
          <a:xfrm>
            <a:off x="7123176" y="3227832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 reduction at all tested [RS]</a:t>
            </a:r>
            <a:r>
              <a:rPr lang="en-US" sz="850" baseline="-4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850" dirty="0"/>
          </a:p>
        </p:txBody>
      </p:sp>
      <p:pic>
        <p:nvPicPr>
          <p:cNvPr id="64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9120" y="3739896"/>
            <a:ext cx="164592" cy="164592"/>
          </a:xfrm>
          <a:prstGeom prst="rect">
            <a:avLst/>
          </a:prstGeom>
        </p:spPr>
      </p:pic>
      <p:sp>
        <p:nvSpPr>
          <p:cNvPr id="65" name="Text 54"/>
          <p:cNvSpPr txBox="1"/>
          <p:nvPr/>
        </p:nvSpPr>
        <p:spPr>
          <a:xfrm>
            <a:off x="4663440" y="3703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[RS]</a:t>
            </a:r>
            <a:r>
              <a:rPr lang="en-US" sz="950" baseline="-25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increased to 9.08·10</a:t>
            </a:r>
            <a:r>
              <a:rPr lang="en-US" sz="950" baseline="3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 → </a:t>
            </a:r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degradation (%) decreased</a:t>
            </a:r>
            <a:r>
              <a:rPr lang="en-US" sz="95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while the </a:t>
            </a:r>
            <a:r>
              <a:rPr lang="en-US" sz="95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 mass of RS removed increased</a:t>
            </a:r>
            <a:endParaRPr lang="en-US" sz="950" dirty="0"/>
          </a:p>
        </p:txBody>
      </p:sp>
      <p:sp>
        <p:nvSpPr>
          <p:cNvPr id="66" name="Shape 55"/>
          <p:cNvSpPr/>
          <p:nvPr/>
        </p:nvSpPr>
        <p:spPr>
          <a:xfrm>
            <a:off x="4343400" y="4087368"/>
            <a:ext cx="3977640" cy="329184"/>
          </a:xfrm>
          <a:prstGeom prst="roundRect">
            <a:avLst>
              <a:gd name="adj" fmla="val 50000"/>
            </a:avLst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sp>
        <p:nvSpPr>
          <p:cNvPr id="67" name="Text 56"/>
          <p:cNvSpPr txBox="1"/>
          <p:nvPr/>
        </p:nvSpPr>
        <p:spPr>
          <a:xfrm>
            <a:off x="4343400" y="4087368"/>
            <a:ext cx="3977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substrate concentration: </a:t>
            </a:r>
            <a:r>
              <a:rPr lang="en-US" sz="1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[RS]</a:t>
            </a:r>
            <a:r>
              <a:rPr lang="en-US" sz="1100" baseline="-25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2.27·10</a:t>
            </a:r>
            <a:r>
              <a:rPr lang="en-US" sz="1100" b="1" baseline="3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</a:t>
            </a: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</a:t>
            </a:r>
            <a:endParaRPr lang="en-US" sz="1100" dirty="0"/>
          </a:p>
        </p:txBody>
      </p:sp>
      <p:pic>
        <p:nvPicPr>
          <p:cNvPr id="68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49640" y="1920240"/>
            <a:ext cx="3139135" cy="1873204"/>
          </a:xfrm>
          <a:prstGeom prst="rect">
            <a:avLst/>
          </a:prstGeom>
        </p:spPr>
      </p:pic>
      <p:sp>
        <p:nvSpPr>
          <p:cNvPr id="69" name="Text 57"/>
          <p:cNvSpPr txBox="1"/>
          <p:nvPr/>
        </p:nvSpPr>
        <p:spPr>
          <a:xfrm>
            <a:off x="8653929" y="3866596"/>
            <a:ext cx="298912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850" b="1" i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Fig. 1.</a:t>
            </a:r>
            <a:r>
              <a:rPr lang="en-US" sz="850" i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Kinetic plots ln</a:t>
            </a:r>
            <a:r>
              <a:rPr lang="en-US" sz="900" i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</a:t>
            </a:r>
            <a:r>
              <a:rPr lang="en-US" sz="900" i="1" baseline="-25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900" i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/C</a:t>
            </a:r>
            <a:r>
              <a:rPr lang="en-US" sz="900" i="1" baseline="-25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r>
              <a:rPr lang="en-US" sz="9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en-US" sz="850" i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vs. time for RS degradation by Fenton and Fenton/UV (254 nm and 365 nm) processes.</a:t>
            </a:r>
            <a:endParaRPr lang="en-US" sz="850" dirty="0"/>
          </a:p>
        </p:txBody>
      </p:sp>
      <p:sp>
        <p:nvSpPr>
          <p:cNvPr id="70" name="Shape 58"/>
          <p:cNvSpPr/>
          <p:nvPr/>
        </p:nvSpPr>
        <p:spPr>
          <a:xfrm>
            <a:off x="4160520" y="4663440"/>
            <a:ext cx="45720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1" name="Shape 59"/>
          <p:cNvSpPr/>
          <p:nvPr/>
        </p:nvSpPr>
        <p:spPr>
          <a:xfrm>
            <a:off x="4343400" y="4800600"/>
            <a:ext cx="347472" cy="347472"/>
          </a:xfrm>
          <a:prstGeom prst="ellipse">
            <a:avLst/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pic>
        <p:nvPicPr>
          <p:cNvPr id="7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6552" y="4873752"/>
            <a:ext cx="201168" cy="201168"/>
          </a:xfrm>
          <a:prstGeom prst="rect">
            <a:avLst/>
          </a:prstGeom>
        </p:spPr>
      </p:pic>
      <p:sp>
        <p:nvSpPr>
          <p:cNvPr id="73" name="Text 60"/>
          <p:cNvSpPr txBox="1"/>
          <p:nvPr/>
        </p:nvSpPr>
        <p:spPr>
          <a:xfrm>
            <a:off x="4782312" y="478231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3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Conclusions</a:t>
            </a:r>
            <a:endParaRPr lang="en-US" sz="1500" dirty="0"/>
          </a:p>
        </p:txBody>
      </p:sp>
      <p:sp>
        <p:nvSpPr>
          <p:cNvPr id="74" name="Shape 61"/>
          <p:cNvSpPr/>
          <p:nvPr/>
        </p:nvSpPr>
        <p:spPr>
          <a:xfrm>
            <a:off x="4343400" y="5230368"/>
            <a:ext cx="292608" cy="292608"/>
          </a:xfrm>
          <a:prstGeom prst="ellipse">
            <a:avLst/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pic>
        <p:nvPicPr>
          <p:cNvPr id="75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11980" y="5298948"/>
            <a:ext cx="155448" cy="155448"/>
          </a:xfrm>
          <a:prstGeom prst="rect">
            <a:avLst/>
          </a:prstGeom>
        </p:spPr>
      </p:pic>
      <p:sp>
        <p:nvSpPr>
          <p:cNvPr id="76" name="Text 62"/>
          <p:cNvSpPr txBox="1"/>
          <p:nvPr/>
        </p:nvSpPr>
        <p:spPr>
          <a:xfrm>
            <a:off x="4727448" y="5212080"/>
            <a:ext cx="38221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</a:t>
            </a:r>
            <a:r>
              <a:rPr lang="en-US" sz="100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substrate concentration</a:t>
            </a:r>
            <a:r>
              <a:rPr lang="en-US" sz="1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significantly influences both degradation and mineralization efficiency.</a:t>
            </a:r>
            <a:endParaRPr lang="en-US" sz="1000" dirty="0"/>
          </a:p>
        </p:txBody>
      </p:sp>
      <p:sp>
        <p:nvSpPr>
          <p:cNvPr id="77" name="Shape 63"/>
          <p:cNvSpPr/>
          <p:nvPr/>
        </p:nvSpPr>
        <p:spPr>
          <a:xfrm>
            <a:off x="4343400" y="5632704"/>
            <a:ext cx="292608" cy="292608"/>
          </a:xfrm>
          <a:prstGeom prst="ellipse">
            <a:avLst/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pic>
        <p:nvPicPr>
          <p:cNvPr id="78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11980" y="5701284"/>
            <a:ext cx="155448" cy="155448"/>
          </a:xfrm>
          <a:prstGeom prst="rect">
            <a:avLst/>
          </a:prstGeom>
        </p:spPr>
      </p:pic>
      <p:sp>
        <p:nvSpPr>
          <p:cNvPr id="79" name="Text 64"/>
          <p:cNvSpPr txBox="1"/>
          <p:nvPr/>
        </p:nvSpPr>
        <p:spPr>
          <a:xfrm>
            <a:off x="4727448" y="5614416"/>
            <a:ext cx="38221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</a:t>
            </a:r>
            <a:r>
              <a:rPr lang="en-US" sz="100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tested concentration</a:t>
            </a:r>
            <a:r>
              <a:rPr lang="en-US" sz="1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gave the highest degradation rate under fixed Fenton reagent conditions.</a:t>
            </a:r>
            <a:endParaRPr lang="en-US" sz="1000" dirty="0"/>
          </a:p>
        </p:txBody>
      </p:sp>
      <p:sp>
        <p:nvSpPr>
          <p:cNvPr id="80" name="Shape 65"/>
          <p:cNvSpPr/>
          <p:nvPr/>
        </p:nvSpPr>
        <p:spPr>
          <a:xfrm>
            <a:off x="4343400" y="6035040"/>
            <a:ext cx="292608" cy="292608"/>
          </a:xfrm>
          <a:prstGeom prst="ellipse">
            <a:avLst/>
          </a:prstGeom>
          <a:solidFill>
            <a:srgbClr val="E6F2F3"/>
          </a:solidFill>
          <a:ln w="12700">
            <a:solidFill>
              <a:srgbClr val="E6F2F3"/>
            </a:solidFill>
            <a:prstDash val="solid"/>
          </a:ln>
        </p:spPr>
      </p:sp>
      <p:pic>
        <p:nvPicPr>
          <p:cNvPr id="81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11980" y="6103620"/>
            <a:ext cx="155448" cy="155448"/>
          </a:xfrm>
          <a:prstGeom prst="rect">
            <a:avLst/>
          </a:prstGeom>
        </p:spPr>
      </p:pic>
      <p:sp>
        <p:nvSpPr>
          <p:cNvPr id="82" name="Text 66"/>
          <p:cNvSpPr txBox="1"/>
          <p:nvPr/>
        </p:nvSpPr>
        <p:spPr>
          <a:xfrm>
            <a:off x="4727448" y="6016752"/>
            <a:ext cx="38221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Fenton oxidation can be applied to </a:t>
            </a:r>
            <a:r>
              <a:rPr lang="en-US" sz="1000" b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resorcinol-containing wastewaters</a:t>
            </a:r>
            <a:r>
              <a:rPr lang="en-US" sz="1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an optimized [RS]</a:t>
            </a:r>
            <a:r>
              <a:rPr lang="en-US" sz="1000" baseline="-40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0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enhances removal and mineralization.</a:t>
            </a:r>
            <a:endParaRPr lang="en-US" sz="1000" dirty="0"/>
          </a:p>
        </p:txBody>
      </p:sp>
      <p:sp>
        <p:nvSpPr>
          <p:cNvPr id="83" name="Shape 67"/>
          <p:cNvSpPr/>
          <p:nvPr/>
        </p:nvSpPr>
        <p:spPr>
          <a:xfrm>
            <a:off x="8915400" y="4663440"/>
            <a:ext cx="2910535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4" name="Shape 68"/>
          <p:cNvSpPr/>
          <p:nvPr/>
        </p:nvSpPr>
        <p:spPr>
          <a:xfrm>
            <a:off x="9098280" y="4800600"/>
            <a:ext cx="347472" cy="347472"/>
          </a:xfrm>
          <a:prstGeom prst="ellipse">
            <a:avLst/>
          </a:prstGeom>
          <a:solidFill>
            <a:srgbClr val="E8871E"/>
          </a:solidFill>
          <a:ln w="12700">
            <a:solidFill>
              <a:srgbClr val="E8871E"/>
            </a:solidFill>
            <a:prstDash val="solid"/>
          </a:ln>
        </p:spPr>
      </p:sp>
      <p:pic>
        <p:nvPicPr>
          <p:cNvPr id="85" name="Imag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71432" y="4873752"/>
            <a:ext cx="201168" cy="201168"/>
          </a:xfrm>
          <a:prstGeom prst="rect">
            <a:avLst/>
          </a:prstGeom>
        </p:spPr>
      </p:pic>
      <p:sp>
        <p:nvSpPr>
          <p:cNvPr id="86" name="Text 69"/>
          <p:cNvSpPr txBox="1"/>
          <p:nvPr/>
        </p:nvSpPr>
        <p:spPr>
          <a:xfrm>
            <a:off x="9537192" y="4782312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3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Acknowledgments</a:t>
            </a:r>
            <a:endParaRPr lang="en-US" sz="1500" dirty="0"/>
          </a:p>
        </p:txBody>
      </p:sp>
      <p:sp>
        <p:nvSpPr>
          <p:cNvPr id="87" name="Text 70"/>
          <p:cNvSpPr txBox="1"/>
          <p:nvPr/>
        </p:nvSpPr>
        <p:spPr>
          <a:xfrm>
            <a:off x="9098280" y="5212080"/>
            <a:ext cx="2544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9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study was supported by the research project No. 010603, </a:t>
            </a:r>
            <a:r>
              <a:rPr lang="en-US" sz="900" i="1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research in computational and ecological chemistry, identification of technological procedures for treatment, formation of water quality and quantity</a:t>
            </a:r>
            <a:r>
              <a:rPr lang="en-US" sz="900" dirty="0">
                <a:solidFill>
                  <a:srgbClr val="1B2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funded by NARD.</a:t>
            </a:r>
            <a:endParaRPr lang="en-US" sz="900" dirty="0"/>
          </a:p>
        </p:txBody>
      </p:sp>
      <p:sp>
        <p:nvSpPr>
          <p:cNvPr id="88" name="Text 71"/>
          <p:cNvSpPr txBox="1"/>
          <p:nvPr/>
        </p:nvSpPr>
        <p:spPr>
          <a:xfrm>
            <a:off x="9098280" y="6126480"/>
            <a:ext cx="25447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just">
              <a:buNone/>
            </a:pPr>
            <a:r>
              <a:rPr lang="en-US" sz="850" b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Keywords:</a:t>
            </a:r>
            <a:r>
              <a:rPr lang="en-US" sz="8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phenol, wastewaters, Fenton processes, advanced oxidation processes</a:t>
            </a:r>
            <a:endParaRPr lang="en-US" sz="850" dirty="0"/>
          </a:p>
        </p:txBody>
      </p:sp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6EE1AF-F39B-65D2-5CC1-4236F8CA50F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2" y="328678"/>
            <a:ext cx="641147" cy="585722"/>
          </a:xfrm>
          <a:prstGeom prst="rect">
            <a:avLst/>
          </a:prstGeom>
        </p:spPr>
      </p:pic>
      <p:sp>
        <p:nvSpPr>
          <p:cNvPr id="91" name="Text 2">
            <a:extLst>
              <a:ext uri="{FF2B5EF4-FFF2-40B4-BE49-F238E27FC236}">
                <a16:creationId xmlns:a16="http://schemas.microsoft.com/office/drawing/2014/main" id="{69E64BA5-1361-ADA9-0973-9C7E2B932F99}"/>
              </a:ext>
            </a:extLst>
          </p:cNvPr>
          <p:cNvSpPr txBox="1"/>
          <p:nvPr/>
        </p:nvSpPr>
        <p:spPr>
          <a:xfrm>
            <a:off x="1229759" y="282271"/>
            <a:ext cx="106319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E3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Faculty of Chemistry and Chemical Technology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493</Words>
  <Application>Microsoft Office PowerPoint</Application>
  <PresentationFormat>Широкоэкранный</PresentationFormat>
  <Paragraphs>47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Fenton oxidation of resorcinol — poster</dc:title>
  <dc:subject>PptxGenJS Presentation</dc:subject>
  <dc:creator>Larisa Mocanu, Maria Gonța</dc:creator>
  <cp:lastModifiedBy>User</cp:lastModifiedBy>
  <cp:revision>11</cp:revision>
  <dcterms:created xsi:type="dcterms:W3CDTF">2026-09-11T09:58:19Z</dcterms:created>
  <dcterms:modified xsi:type="dcterms:W3CDTF">2026-09-11T10:13:29Z</dcterms:modified>
</cp:coreProperties>
</file>