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74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7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27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707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70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2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002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04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91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64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71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B9C4C-0CD3-4754-8A27-22D4BFD35A86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297C3-1D10-4608-AC7F-035698A2B6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10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812" y="94320"/>
            <a:ext cx="6804248" cy="576064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760000"/>
                </a:solidFill>
              </a:rPr>
              <a:t>BIOCHEMICAL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>
                <a:solidFill>
                  <a:srgbClr val="760000"/>
                </a:solidFill>
              </a:rPr>
              <a:t>RESPONSES TO ABIOTIC ENVIRONMENTAL FACTORS IN  CORN </a:t>
            </a:r>
            <a:endParaRPr lang="ru-RU" sz="2200" dirty="0">
              <a:solidFill>
                <a:srgbClr val="76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958" y="1628800"/>
            <a:ext cx="9036496" cy="613979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1800" b="1" u="sng" dirty="0">
                <a:solidFill>
                  <a:srgbClr val="760000"/>
                </a:solidFill>
              </a:rPr>
              <a:t>The goal of </a:t>
            </a:r>
            <a:r>
              <a:rPr lang="en-US" sz="1800" b="1" u="sng" dirty="0" smtClean="0">
                <a:solidFill>
                  <a:srgbClr val="760000"/>
                </a:solidFill>
              </a:rPr>
              <a:t> the study </a:t>
            </a:r>
            <a:r>
              <a:rPr lang="en-US" sz="1800" b="1" dirty="0">
                <a:solidFill>
                  <a:schemeClr val="tx1"/>
                </a:solidFill>
              </a:rPr>
              <a:t>is to characterize protective reactions in corn genotypes in response to water deficit and heat shock with the aim to identify biochemical traits of  drought t</a:t>
            </a:r>
            <a:r>
              <a:rPr lang="en-US" sz="1800" b="1" dirty="0" smtClean="0">
                <a:solidFill>
                  <a:schemeClr val="tx1"/>
                </a:solidFill>
              </a:rPr>
              <a:t>olerance</a:t>
            </a:r>
            <a:r>
              <a:rPr lang="en-US" sz="1800" b="1" dirty="0" smtClean="0"/>
              <a:t>.</a:t>
            </a:r>
            <a:endParaRPr lang="ru-RU" sz="1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2116" y="770283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Olga</a:t>
            </a:r>
            <a:r>
              <a:rPr lang="en-US" b="1" dirty="0" smtClean="0">
                <a:solidFill>
                  <a:srgbClr val="002060"/>
                </a:solidFill>
              </a:rPr>
              <a:t> Molodchenkova</a:t>
            </a:r>
            <a:r>
              <a:rPr lang="en-US" b="1" baseline="30000" dirty="0" smtClean="0">
                <a:solidFill>
                  <a:srgbClr val="002060"/>
                </a:solidFill>
              </a:rPr>
              <a:t>1</a:t>
            </a:r>
            <a:r>
              <a:rPr lang="en-US" b="1" dirty="0" smtClean="0">
                <a:solidFill>
                  <a:srgbClr val="002060"/>
                </a:solidFill>
              </a:rPr>
              <a:t>,  Lidiya Mishchenko</a:t>
            </a:r>
            <a:r>
              <a:rPr lang="en-US" b="1" baseline="30000" dirty="0" smtClean="0">
                <a:solidFill>
                  <a:srgbClr val="002060"/>
                </a:solidFill>
              </a:rPr>
              <a:t>2</a:t>
            </a:r>
            <a:r>
              <a:rPr lang="en-US" b="1" dirty="0" smtClean="0">
                <a:solidFill>
                  <a:srgbClr val="002060"/>
                </a:solidFill>
              </a:rPr>
              <a:t>,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70283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Olga Ryshchakova</a:t>
            </a:r>
            <a:r>
              <a:rPr lang="en-US" b="1" baseline="30000" dirty="0" smtClean="0">
                <a:solidFill>
                  <a:srgbClr val="002060"/>
                </a:solidFill>
              </a:rPr>
              <a:t>1</a:t>
            </a:r>
            <a:r>
              <a:rPr lang="ru-RU" b="1" dirty="0" smtClean="0">
                <a:solidFill>
                  <a:srgbClr val="002060"/>
                </a:solidFill>
              </a:rPr>
              <a:t>,</a:t>
            </a:r>
            <a:r>
              <a:rPr lang="en-US" b="1" dirty="0">
                <a:solidFill>
                  <a:srgbClr val="002060"/>
                </a:solidFill>
              </a:rPr>
              <a:t> Lidiya </a:t>
            </a:r>
            <a:r>
              <a:rPr lang="en-US" b="1" dirty="0" smtClean="0">
                <a:solidFill>
                  <a:srgbClr val="002060"/>
                </a:solidFill>
              </a:rPr>
              <a:t>Bezkrovna</a:t>
            </a:r>
            <a:r>
              <a:rPr lang="en-US" b="1" baseline="30000" dirty="0" smtClean="0">
                <a:solidFill>
                  <a:srgbClr val="002060"/>
                </a:solidFill>
              </a:rPr>
              <a:t>1</a:t>
            </a:r>
            <a:r>
              <a:rPr lang="ru-RU" b="1" baseline="30000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062028"/>
            <a:ext cx="8773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baseline="30000" dirty="0">
                <a:solidFill>
                  <a:srgbClr val="339933"/>
                </a:solidFill>
              </a:rPr>
              <a:t>1</a:t>
            </a:r>
            <a:r>
              <a:rPr lang="en-US" b="1" i="1" dirty="0">
                <a:solidFill>
                  <a:srgbClr val="339933"/>
                </a:solidFill>
              </a:rPr>
              <a:t>Plant Breeding and Genetics Institute-National Center of Seed and Cultivar Investigation</a:t>
            </a:r>
            <a:endParaRPr lang="ru-RU" b="1" dirty="0">
              <a:solidFill>
                <a:srgbClr val="339933"/>
              </a:solidFill>
            </a:endParaRPr>
          </a:p>
          <a:p>
            <a:r>
              <a:rPr lang="uk-UA" b="1" i="1" baseline="30000" dirty="0" smtClean="0">
                <a:solidFill>
                  <a:srgbClr val="339933"/>
                </a:solidFill>
              </a:rPr>
              <a:t>		</a:t>
            </a:r>
            <a:r>
              <a:rPr lang="en-US" b="1" i="1" baseline="30000" dirty="0" smtClean="0">
                <a:solidFill>
                  <a:srgbClr val="339933"/>
                </a:solidFill>
              </a:rPr>
              <a:t>2</a:t>
            </a:r>
            <a:r>
              <a:rPr lang="en-US" b="1" i="1" dirty="0" smtClean="0">
                <a:solidFill>
                  <a:srgbClr val="339933"/>
                </a:solidFill>
              </a:rPr>
              <a:t>Taras </a:t>
            </a:r>
            <a:r>
              <a:rPr lang="en-US" b="1" i="1" dirty="0">
                <a:solidFill>
                  <a:srgbClr val="339933"/>
                </a:solidFill>
              </a:rPr>
              <a:t>Shevchenko National University of Kyiv</a:t>
            </a:r>
            <a:endParaRPr lang="ru-RU" b="1" dirty="0">
              <a:solidFill>
                <a:srgbClr val="339933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5812" y="2204864"/>
            <a:ext cx="888908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u="sng" dirty="0" smtClean="0">
                <a:solidFill>
                  <a:srgbClr val="760000"/>
                </a:solidFill>
              </a:rPr>
              <a:t>Materials and Methods</a:t>
            </a:r>
            <a:r>
              <a:rPr lang="en-US" sz="1400" b="1" dirty="0" smtClean="0">
                <a:solidFill>
                  <a:srgbClr val="760000"/>
                </a:solidFill>
              </a:rPr>
              <a:t>.</a:t>
            </a:r>
            <a:r>
              <a:rPr lang="en-US" sz="1400" dirty="0"/>
              <a:t> </a:t>
            </a:r>
            <a:r>
              <a:rPr lang="en-US" sz="1500" b="1" dirty="0"/>
              <a:t>Three-day seedling of corn lines with different levels of drought tolerance were used in the research. They  were let germinate on filter paper on a germination chamber at 25ºС  at  relative humidity 60</a:t>
            </a:r>
            <a:r>
              <a:rPr lang="en-US" sz="1500" b="1" dirty="0" smtClean="0"/>
              <a:t>%</a:t>
            </a:r>
            <a:r>
              <a:rPr lang="uk-UA" sz="1500" b="1" dirty="0" smtClean="0"/>
              <a:t>.  </a:t>
            </a:r>
            <a:r>
              <a:rPr lang="en-US" sz="1500" b="1" dirty="0" smtClean="0"/>
              <a:t>Water </a:t>
            </a:r>
            <a:r>
              <a:rPr lang="en-US" sz="1500" b="1" dirty="0"/>
              <a:t>deficit was created  by placing the seedlings in the chamber with relative humidity 35-40%.  Heat shock  was created by placing the seedlings in the germination chamber at 37ºC. Stress factors were applied for 6 hours. </a:t>
            </a:r>
            <a:r>
              <a:rPr lang="en-US" sz="1500" b="1" dirty="0" smtClean="0"/>
              <a:t>We </a:t>
            </a:r>
            <a:r>
              <a:rPr lang="en-US" sz="1500" b="1" dirty="0"/>
              <a:t>measured biochemical adaptive responses using spectrophotometry, protein electrophoresis, </a:t>
            </a:r>
            <a:r>
              <a:rPr lang="en-US" sz="1500" b="1" dirty="0" err="1"/>
              <a:t>hemagglutination</a:t>
            </a:r>
            <a:r>
              <a:rPr lang="en-US" sz="1500" b="1" dirty="0"/>
              <a:t> of </a:t>
            </a:r>
            <a:r>
              <a:rPr lang="en-US" sz="1500" b="1" dirty="0" err="1"/>
              <a:t>trypsinized</a:t>
            </a:r>
            <a:r>
              <a:rPr lang="en-US" sz="1500" b="1" dirty="0"/>
              <a:t> erythrocytes, gas chromatography. </a:t>
            </a:r>
            <a:endParaRPr lang="ru-RU" sz="1500" b="1" dirty="0">
              <a:solidFill>
                <a:srgbClr val="76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6384" y="3803178"/>
            <a:ext cx="45850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u="sng" dirty="0" smtClean="0">
                <a:solidFill>
                  <a:srgbClr val="760000"/>
                </a:solidFill>
              </a:rPr>
              <a:t>Results.</a:t>
            </a:r>
            <a:r>
              <a:rPr lang="en-US" sz="1600" dirty="0" smtClean="0"/>
              <a:t> </a:t>
            </a:r>
            <a:r>
              <a:rPr lang="en-US" sz="1600" b="1" dirty="0" smtClean="0"/>
              <a:t>Activation </a:t>
            </a:r>
            <a:r>
              <a:rPr lang="en-US" sz="1600" b="1" dirty="0"/>
              <a:t>of soluble </a:t>
            </a:r>
            <a:r>
              <a:rPr lang="en-US" sz="1600" b="1" dirty="0" smtClean="0"/>
              <a:t>lectins,  </a:t>
            </a:r>
            <a:r>
              <a:rPr lang="en-US" sz="1600" b="1" dirty="0"/>
              <a:t>sucrose-phosphate </a:t>
            </a:r>
            <a:r>
              <a:rPr lang="en-US" sz="1600" b="1" dirty="0" smtClean="0"/>
              <a:t>synthase, accumulation </a:t>
            </a:r>
            <a:r>
              <a:rPr lang="en-US" sz="1600" b="1" dirty="0"/>
              <a:t>of abscisic </a:t>
            </a:r>
            <a:r>
              <a:rPr lang="en-US" sz="1600" b="1" dirty="0" smtClean="0"/>
              <a:t>acid</a:t>
            </a:r>
            <a:r>
              <a:rPr lang="uk-UA" sz="1600" b="1" dirty="0" smtClean="0"/>
              <a:t>, </a:t>
            </a:r>
            <a:r>
              <a:rPr lang="en-US" sz="1600" b="1" dirty="0" smtClean="0"/>
              <a:t>reduced glutathione and </a:t>
            </a:r>
            <a:r>
              <a:rPr lang="en-US" sz="1600" b="1" dirty="0"/>
              <a:t>sucrose </a:t>
            </a:r>
            <a:r>
              <a:rPr lang="en-US" sz="1600" b="1" dirty="0" smtClean="0"/>
              <a:t> </a:t>
            </a:r>
            <a:r>
              <a:rPr lang="en-US" sz="1600" b="1" dirty="0"/>
              <a:t>under water deficit and </a:t>
            </a:r>
            <a:r>
              <a:rPr lang="en-US" sz="1600" b="1" dirty="0" smtClean="0"/>
              <a:t>heat </a:t>
            </a:r>
            <a:r>
              <a:rPr lang="en-US" sz="1600" b="1" dirty="0"/>
              <a:t>shock  </a:t>
            </a:r>
            <a:r>
              <a:rPr lang="en-US" sz="1600" b="1" dirty="0" smtClean="0"/>
              <a:t>compared </a:t>
            </a:r>
            <a:r>
              <a:rPr lang="en-US" sz="1600" b="1" dirty="0"/>
              <a:t>to the </a:t>
            </a:r>
            <a:r>
              <a:rPr lang="en-US" sz="1600" b="1" dirty="0" smtClean="0"/>
              <a:t>control</a:t>
            </a:r>
            <a:r>
              <a:rPr lang="uk-UA" sz="1600" b="1" dirty="0" smtClean="0"/>
              <a:t> </a:t>
            </a:r>
            <a:r>
              <a:rPr lang="en-US" sz="1600" b="1" dirty="0" smtClean="0"/>
              <a:t> </a:t>
            </a:r>
            <a:r>
              <a:rPr lang="en-US" sz="1600" b="1" dirty="0"/>
              <a:t>in the seedlings </a:t>
            </a:r>
            <a:r>
              <a:rPr lang="en-US" sz="1600" b="1" dirty="0" smtClean="0"/>
              <a:t>of  drought</a:t>
            </a:r>
            <a:r>
              <a:rPr lang="uk-UA" sz="1600" b="1" dirty="0" smtClean="0"/>
              <a:t> </a:t>
            </a:r>
            <a:r>
              <a:rPr lang="en-US" sz="1600" b="1" dirty="0" smtClean="0"/>
              <a:t> </a:t>
            </a:r>
            <a:r>
              <a:rPr lang="en-US" sz="1600" b="1" dirty="0"/>
              <a:t>tolerant lines and reduce these </a:t>
            </a:r>
            <a:r>
              <a:rPr lang="en-US" sz="1600" b="1" dirty="0" smtClean="0"/>
              <a:t> </a:t>
            </a:r>
            <a:r>
              <a:rPr lang="en-US" sz="1600" b="1" dirty="0"/>
              <a:t>characteristics in the  </a:t>
            </a:r>
            <a:r>
              <a:rPr lang="en-US" sz="1600" b="1" dirty="0" smtClean="0"/>
              <a:t>seedlings  </a:t>
            </a:r>
            <a:r>
              <a:rPr lang="en-US" sz="1600" b="1" dirty="0"/>
              <a:t>of </a:t>
            </a:r>
            <a:r>
              <a:rPr lang="en-US" sz="1600" b="1" dirty="0" smtClean="0"/>
              <a:t>non-drought</a:t>
            </a:r>
            <a:r>
              <a:rPr lang="uk-UA" sz="1600" b="1" dirty="0" smtClean="0"/>
              <a:t> </a:t>
            </a:r>
            <a:r>
              <a:rPr lang="en-US" sz="1600" b="1" dirty="0" smtClean="0"/>
              <a:t> tolerant </a:t>
            </a:r>
            <a:r>
              <a:rPr lang="en-US" sz="1600" b="1" dirty="0"/>
              <a:t>lines were shown. </a:t>
            </a:r>
            <a:endParaRPr lang="en-US" sz="1600" b="1" dirty="0" smtClean="0"/>
          </a:p>
          <a:p>
            <a:pPr algn="just"/>
            <a:r>
              <a:rPr lang="en-US" b="1" u="sng" dirty="0" smtClean="0">
                <a:solidFill>
                  <a:srgbClr val="760000"/>
                </a:solidFill>
              </a:rPr>
              <a:t>Conclusions</a:t>
            </a:r>
            <a:r>
              <a:rPr lang="en-US" b="1" dirty="0" smtClean="0">
                <a:solidFill>
                  <a:srgbClr val="760000"/>
                </a:solidFill>
              </a:rPr>
              <a:t>. </a:t>
            </a:r>
            <a:r>
              <a:rPr lang="en-US" sz="1600" b="1" dirty="0" smtClean="0"/>
              <a:t>These </a:t>
            </a:r>
            <a:r>
              <a:rPr lang="en-US" sz="1600" b="1" dirty="0"/>
              <a:t>findings can be used to select drought-tolerant corn genotypes and implement them in breeding programs to create lines and hybrids with improved drought resilience. </a:t>
            </a:r>
            <a:endParaRPr lang="ru-RU" sz="1600" b="1" dirty="0"/>
          </a:p>
        </p:txBody>
      </p:sp>
      <p:pic>
        <p:nvPicPr>
          <p:cNvPr id="1027" name="Picture 3" descr="D:\Публікації -2026\pngtree-corn-fields-image-image_164674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0"/>
            <a:ext cx="2339752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0" b="5711"/>
          <a:stretch/>
        </p:blipFill>
        <p:spPr bwMode="auto">
          <a:xfrm>
            <a:off x="4691474" y="3667520"/>
            <a:ext cx="4452526" cy="3133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0326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238</Words>
  <Application>Microsoft Office PowerPoint</Application>
  <PresentationFormat>Экран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BIOCHEMICAL RESPONSES TO ABIOTIC ENVIRONMENTAL FACTORS IN  CORN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BIOCHEMICAL RESPONSES TO ABIOTIC ENVIRONMENTAL FACTORS IN  CORN</dc:title>
  <dc:creator>Пользователь Windows</dc:creator>
  <cp:lastModifiedBy>Пользователь Windows</cp:lastModifiedBy>
  <cp:revision>7</cp:revision>
  <dcterms:created xsi:type="dcterms:W3CDTF">2026-09-12T18:33:41Z</dcterms:created>
  <dcterms:modified xsi:type="dcterms:W3CDTF">2026-09-13T13:40:33Z</dcterms:modified>
</cp:coreProperties>
</file>