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80" d="100"/>
          <a:sy n="80" d="100"/>
        </p:scale>
        <p:origin x="-774" y="-3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roundedCorners val="1"/>
  <c:chart>
    <c:title>
      <c:tx>
        <c:rich>
          <a:bodyPr/>
          <a:lstStyle/>
          <a:p>
            <a:r>
              <a:rPr lang="en-US" sz="1100"/>
              <a:t>Respiratory rate</a:t>
            </a:r>
          </a:p>
        </c:rich>
      </c:tx>
      <c:layout/>
    </c:title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Respiratory rate</c:v>
                </c:pt>
              </c:strCache>
            </c:strRef>
          </c:tx>
          <c:invertIfNegative val="1"/>
          <c:cat>
            <c:strRef>
              <c:f>Sheet1!$A$2:$A$5</c:f>
              <c:strCache>
                <c:ptCount val="4"/>
                <c:pt idx="0">
                  <c:v>Pre-exp.</c:v>
                </c:pt>
                <c:pt idx="1">
                  <c:v>0.5% • EG1</c:v>
                </c:pt>
                <c:pt idx="2">
                  <c:v>1.0% • EG1</c:v>
                </c:pt>
                <c:pt idx="3">
                  <c:v>1.0% • EG2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23.3</c:v>
                </c:pt>
                <c:pt idx="1">
                  <c:v>25.3</c:v>
                </c:pt>
                <c:pt idx="2">
                  <c:v>26.8</c:v>
                </c:pt>
                <c:pt idx="3">
                  <c:v>28.4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6388-4FCE-9C01-BFD7F38F7E5E}"/>
            </c:ext>
          </c:extLst>
        </c:ser>
        <c:dLbls/>
        <c:axId val="120781440"/>
        <c:axId val="140337920"/>
      </c:barChart>
      <c:catAx>
        <c:axId val="120781440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40337920"/>
        <c:crosses val="autoZero"/>
        <c:auto val="1"/>
        <c:lblAlgn val="ctr"/>
        <c:lblOffset val="100"/>
      </c:catAx>
      <c:valAx>
        <c:axId val="140337920"/>
        <c:scaling>
          <c:orientation val="minMax"/>
          <c:max val="30"/>
          <c:min val="20"/>
        </c:scaling>
        <c:axPos val="l"/>
        <c:majorGridlines/>
        <c:numFmt formatCode="General" sourceLinked="1"/>
        <c:tickLblPos val="nextTo"/>
        <c:crossAx val="120781440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roundedCorners val="1"/>
  <c:chart>
    <c:title>
      <c:tx>
        <c:rich>
          <a:bodyPr/>
          <a:lstStyle/>
          <a:p>
            <a:r>
              <a:rPr lang="en-US" sz="1100"/>
              <a:t>Heart rate</a:t>
            </a:r>
          </a:p>
        </c:rich>
      </c:tx>
      <c:layout/>
    </c:title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Heart rate</c:v>
                </c:pt>
              </c:strCache>
            </c:strRef>
          </c:tx>
          <c:invertIfNegative val="1"/>
          <c:cat>
            <c:strRef>
              <c:f>Sheet1!$A$2:$A$4</c:f>
              <c:strCache>
                <c:ptCount val="3"/>
                <c:pt idx="0">
                  <c:v>Pre-exp.</c:v>
                </c:pt>
                <c:pt idx="1">
                  <c:v>1.0% • EG1</c:v>
                </c:pt>
                <c:pt idx="2">
                  <c:v>1.0% • EG2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261.5</c:v>
                </c:pt>
                <c:pt idx="1">
                  <c:v>278.5</c:v>
                </c:pt>
                <c:pt idx="2">
                  <c:v>287.2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235-48DA-88E6-9445C93D34A8}"/>
            </c:ext>
          </c:extLst>
        </c:ser>
        <c:dLbls/>
        <c:axId val="140804864"/>
        <c:axId val="140806400"/>
      </c:barChart>
      <c:catAx>
        <c:axId val="140804864"/>
        <c:scaling>
          <c:orientation val="minMax"/>
        </c:scaling>
        <c:axPos val="b"/>
        <c:numFmt formatCode="General" sourceLinked="0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140806400"/>
        <c:crosses val="autoZero"/>
        <c:auto val="1"/>
        <c:lblAlgn val="ctr"/>
        <c:lblOffset val="100"/>
      </c:catAx>
      <c:valAx>
        <c:axId val="140806400"/>
        <c:scaling>
          <c:orientation val="minMax"/>
          <c:max val="300"/>
          <c:min val="240"/>
        </c:scaling>
        <c:axPos val="l"/>
        <c:majorGridlines/>
        <c:numFmt formatCode="General" sourceLinked="1"/>
        <c:tickLblPos val="nextTo"/>
        <c:crossAx val="140804864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ru-RU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999" cy="96012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>
              <a:ln>
                <a:solidFill>
                  <a:schemeClr val="tx2">
                    <a:lumMod val="20000"/>
                    <a:lumOff val="80000"/>
                  </a:schemeClr>
                </a:solidFill>
              </a:ln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82285" y="74103"/>
            <a:ext cx="10396949" cy="363176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ctr"/>
            <a:r>
              <a:rPr sz="2000" b="1" dirty="0">
                <a:solidFill>
                  <a:srgbClr val="FFFFFF"/>
                </a:solidFill>
                <a:latin typeface="Aptos"/>
              </a:rPr>
              <a:t>EFFECTS OF INCLUDING HELIANTHUS TUBEROSUS IN THE DIET OF LAYING HENS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19598" y="457322"/>
            <a:ext cx="10122323" cy="224677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ctr"/>
            <a:r>
              <a:rPr sz="1100" b="0" dirty="0" err="1">
                <a:solidFill>
                  <a:srgbClr val="FFFFFF"/>
                </a:solidFill>
                <a:latin typeface="Aptos"/>
              </a:rPr>
              <a:t>Moroz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FFFFFF"/>
                </a:solidFill>
                <a:latin typeface="Aptos"/>
              </a:rPr>
              <a:t>Mihail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* • </a:t>
            </a:r>
            <a:r>
              <a:rPr sz="1100" b="0" dirty="0" err="1">
                <a:solidFill>
                  <a:srgbClr val="FFFFFF"/>
                </a:solidFill>
                <a:latin typeface="Aptos"/>
              </a:rPr>
              <a:t>Balan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 Ion • </a:t>
            </a:r>
            <a:r>
              <a:rPr sz="1100" b="0" dirty="0" err="1">
                <a:solidFill>
                  <a:srgbClr val="FFFFFF"/>
                </a:solidFill>
                <a:latin typeface="Aptos"/>
              </a:rPr>
              <a:t>Cociu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FFFFFF"/>
                </a:solidFill>
                <a:latin typeface="Aptos"/>
              </a:rPr>
              <a:t>Valeriu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 • </a:t>
            </a:r>
            <a:r>
              <a:rPr sz="1100" b="0" dirty="0" err="1">
                <a:solidFill>
                  <a:srgbClr val="FFFFFF"/>
                </a:solidFill>
                <a:latin typeface="Aptos"/>
              </a:rPr>
              <a:t>Matencu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FFFFFF"/>
                </a:solidFill>
                <a:latin typeface="Aptos"/>
              </a:rPr>
              <a:t>Dmitrii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 • </a:t>
            </a:r>
            <a:r>
              <a:rPr sz="1100" b="0" dirty="0" err="1">
                <a:solidFill>
                  <a:srgbClr val="FFFFFF"/>
                </a:solidFill>
                <a:latin typeface="Aptos"/>
              </a:rPr>
              <a:t>Starciuc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FFFFFF"/>
                </a:solidFill>
                <a:latin typeface="Aptos"/>
              </a:rPr>
              <a:t>Nicolae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 • </a:t>
            </a:r>
            <a:r>
              <a:rPr sz="1100" b="0" dirty="0" err="1">
                <a:solidFill>
                  <a:srgbClr val="FFFFFF"/>
                </a:solidFill>
                <a:latin typeface="Aptos"/>
              </a:rPr>
              <a:t>Gurdis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FFFFFF"/>
                </a:solidFill>
                <a:latin typeface="Aptos"/>
              </a:rPr>
              <a:t>Viorica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 • </a:t>
            </a:r>
            <a:r>
              <a:rPr sz="1100" b="0" dirty="0" err="1">
                <a:solidFill>
                  <a:srgbClr val="FFFFFF"/>
                </a:solidFill>
                <a:latin typeface="Aptos"/>
              </a:rPr>
              <a:t>Ceban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 Elena • </a:t>
            </a:r>
            <a:r>
              <a:rPr sz="1100" b="0" dirty="0" err="1">
                <a:solidFill>
                  <a:srgbClr val="FFFFFF"/>
                </a:solidFill>
                <a:latin typeface="Aptos"/>
              </a:rPr>
              <a:t>Voinitchi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 </a:t>
            </a:r>
            <a:r>
              <a:rPr sz="1100" b="0" dirty="0" err="1">
                <a:solidFill>
                  <a:srgbClr val="FFFFFF"/>
                </a:solidFill>
                <a:latin typeface="Aptos"/>
              </a:rPr>
              <a:t>Eugen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 • </a:t>
            </a:r>
            <a:r>
              <a:rPr sz="1100" b="0" dirty="0" err="1">
                <a:solidFill>
                  <a:srgbClr val="FFFFFF"/>
                </a:solidFill>
                <a:latin typeface="Aptos"/>
              </a:rPr>
              <a:t>Cretu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 Roman • </a:t>
            </a:r>
            <a:r>
              <a:rPr sz="1100" b="0" dirty="0" err="1">
                <a:solidFill>
                  <a:srgbClr val="FFFFFF"/>
                </a:solidFill>
                <a:latin typeface="Aptos"/>
              </a:rPr>
              <a:t>Muntean</a:t>
            </a:r>
            <a:r>
              <a:rPr sz="1100" b="0" dirty="0">
                <a:solidFill>
                  <a:srgbClr val="FFFFFF"/>
                </a:solidFill>
                <a:latin typeface="Aptos"/>
              </a:rPr>
              <a:t> Tamara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67671" y="704210"/>
            <a:ext cx="3934731" cy="216982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ctr"/>
            <a:r>
              <a:rPr sz="1050" b="0" dirty="0">
                <a:solidFill>
                  <a:srgbClr val="FFFFFF"/>
                </a:solidFill>
                <a:latin typeface="Aptos"/>
              </a:rPr>
              <a:t>Technical University of Moldova, Chisinau, Republic of Moldova 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20040" y="1143000"/>
            <a:ext cx="2788920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0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502920" y="1262588"/>
            <a:ext cx="2423160" cy="22860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300" b="1" dirty="0">
                <a:solidFill>
                  <a:srgbClr val="1E374B"/>
                </a:solidFill>
                <a:latin typeface="Aptos"/>
              </a:rPr>
              <a:t>STUDY AIM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02920" y="1536013"/>
            <a:ext cx="2606040" cy="863313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50" b="0" dirty="0">
                <a:solidFill>
                  <a:srgbClr val="2D373C"/>
                </a:solidFill>
                <a:latin typeface="Aptos"/>
              </a:rPr>
              <a:t>To evaluate the clinical and physiological response of laying hens to dietary Jerusalem artichoke meal (Helianthus tuberosus) at 0.5% and 1.0% inclusion levels.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20040" y="2697480"/>
            <a:ext cx="2788920" cy="1417320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0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502920" y="2682593"/>
            <a:ext cx="2423160" cy="22860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300" b="1" dirty="0">
                <a:solidFill>
                  <a:srgbClr val="1E374B"/>
                </a:solidFill>
                <a:latin typeface="Aptos"/>
              </a:rPr>
              <a:t>MATERIALS &amp; METHODS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19" y="2903123"/>
            <a:ext cx="2606041" cy="1286506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00" b="0" dirty="0">
                <a:solidFill>
                  <a:srgbClr val="2D373C"/>
                </a:solidFill>
                <a:latin typeface="Aptos"/>
              </a:rPr>
              <a:t>Laying hens were monitored across a pre-experimental period and two experimental periods:
• Period I — 0.5% meal
• Period II — 1.0% meal
Indicators: body temperature, respiratory rate, heart rate, hydration, SpO₂ and overall clinical condition.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310128" y="1143000"/>
            <a:ext cx="8558784" cy="5089387"/>
          </a:xfrm>
          <a:prstGeom prst="roundRect">
            <a:avLst/>
          </a:prstGeom>
          <a:solidFill>
            <a:srgbClr val="FFFFFF"/>
          </a:solidFill>
          <a:ln w="8890">
            <a:solidFill>
              <a:srgbClr val="E0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078704" y="1307592"/>
            <a:ext cx="7561607" cy="301621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600" b="1" dirty="0">
                <a:solidFill>
                  <a:srgbClr val="1E374B"/>
                </a:solidFill>
                <a:latin typeface="Aptos"/>
              </a:rPr>
              <a:t>RESULTS</a:t>
            </a:r>
          </a:p>
        </p:txBody>
      </p:sp>
      <p:graphicFrame>
        <p:nvGraphicFramePr>
          <p:cNvPr id="14" name="Chart 13"/>
          <p:cNvGraphicFramePr>
            <a:graphicFrameLocks noGrp="1"/>
          </p:cNvGraphicFramePr>
          <p:nvPr/>
        </p:nvGraphicFramePr>
        <p:xfrm>
          <a:off x="3547872" y="1536013"/>
          <a:ext cx="3977639" cy="22587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Chart 14"/>
          <p:cNvGraphicFramePr>
            <a:graphicFrameLocks noGrp="1"/>
          </p:cNvGraphicFramePr>
          <p:nvPr/>
        </p:nvGraphicFramePr>
        <p:xfrm>
          <a:off x="7726679" y="1491189"/>
          <a:ext cx="3794760" cy="23035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6" name="Rounded Rectangle 15"/>
          <p:cNvSpPr/>
          <p:nvPr/>
        </p:nvSpPr>
        <p:spPr>
          <a:xfrm>
            <a:off x="3547872" y="3794760"/>
            <a:ext cx="3977639" cy="960120"/>
          </a:xfrm>
          <a:prstGeom prst="roundRect">
            <a:avLst/>
          </a:prstGeom>
          <a:solidFill>
            <a:srgbClr val="F4F7F2"/>
          </a:solidFill>
          <a:ln w="8890">
            <a:solidFill>
              <a:srgbClr val="E0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3703320" y="3913632"/>
            <a:ext cx="1600200" cy="22860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000" b="1">
                <a:solidFill>
                  <a:srgbClr val="1E374B"/>
                </a:solidFill>
                <a:latin typeface="Aptos"/>
              </a:rPr>
              <a:t>BODY TEMPERATURE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703320" y="4206240"/>
            <a:ext cx="3474720" cy="310896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800" b="1">
                <a:solidFill>
                  <a:srgbClr val="528252"/>
                </a:solidFill>
                <a:latin typeface="Aptos"/>
              </a:rPr>
              <a:t>41.4–41.5°C  →  41.7–41.8°C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703320" y="4544568"/>
            <a:ext cx="3474720" cy="164592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770" b="0" dirty="0">
                <a:solidFill>
                  <a:srgbClr val="2D373C"/>
                </a:solidFill>
                <a:latin typeface="Aptos"/>
              </a:rPr>
              <a:t>Minor, statistically insignificant variation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26679" y="3794760"/>
            <a:ext cx="3794760" cy="960120"/>
          </a:xfrm>
          <a:prstGeom prst="roundRect">
            <a:avLst/>
          </a:prstGeom>
          <a:solidFill>
            <a:srgbClr val="F4F7F2"/>
          </a:solidFill>
          <a:ln w="8890">
            <a:solidFill>
              <a:srgbClr val="E0E8E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882127" y="3913632"/>
            <a:ext cx="3474720" cy="228600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000" b="1">
                <a:solidFill>
                  <a:srgbClr val="1E374B"/>
                </a:solidFill>
                <a:latin typeface="Aptos"/>
              </a:rPr>
              <a:t>HYDRATION &amp; OXYGENATION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882127" y="4187952"/>
            <a:ext cx="3429000" cy="347472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350" b="1">
                <a:solidFill>
                  <a:srgbClr val="528252"/>
                </a:solidFill>
                <a:latin typeface="Aptos"/>
              </a:rPr>
              <a:t>Stable hydration  •  slight ↑ SpO₂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82127" y="4553712"/>
            <a:ext cx="2597827" cy="193899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lang="en-US" sz="900" b="0" dirty="0">
                <a:solidFill>
                  <a:srgbClr val="2D373C"/>
                </a:solidFill>
                <a:latin typeface="Aptos"/>
              </a:rPr>
              <a:t>No significant electrolyte imbalance was observed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3547872" y="4956048"/>
            <a:ext cx="7973568" cy="1143000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8890">
            <a:solidFill>
              <a:srgbClr val="1E37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3767328" y="5120640"/>
            <a:ext cx="7543800" cy="256032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100" b="1" dirty="0">
                <a:solidFill>
                  <a:srgbClr val="FFFFFF"/>
                </a:solidFill>
                <a:latin typeface="Aptos"/>
              </a:rPr>
              <a:t>KEY FINDINGS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3767328" y="5431536"/>
            <a:ext cx="7653707" cy="39395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100" b="0" dirty="0">
                <a:solidFill>
                  <a:srgbClr val="FFFFFF"/>
                </a:solidFill>
                <a:latin typeface="Aptos"/>
              </a:rPr>
              <a:t>Respiratory and heart rates increased at higher inclusion, with significant differences reported for experimental groups (P&lt;0.05). Despite these changes, body temperature remained stable and the overall clinical condition was rated GOOD.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320040" y="4244718"/>
            <a:ext cx="2788920" cy="211226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 w="8890">
            <a:solidFill>
              <a:srgbClr val="5282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521207" y="4454023"/>
            <a:ext cx="2377440" cy="256032"/>
          </a:xfrm>
          <a:prstGeom prst="rect">
            <a:avLst/>
          </a:prstGeom>
          <a:noFill/>
        </p:spPr>
        <p:txBody>
          <a:bodyPr wrap="none" lIns="45720" tIns="27432" rIns="45720" bIns="27432" anchor="t">
            <a:spAutoFit/>
          </a:bodyPr>
          <a:lstStyle/>
          <a:p>
            <a:pPr algn="l"/>
            <a:r>
              <a:rPr sz="1300" b="1" dirty="0">
                <a:solidFill>
                  <a:srgbClr val="FFFFFF"/>
                </a:solidFill>
                <a:latin typeface="Aptos"/>
              </a:rPr>
              <a:t>CONCLUSIONS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21206" y="4791993"/>
            <a:ext cx="2606041" cy="1440394"/>
          </a:xfrm>
          <a:prstGeom prst="rect">
            <a:avLst/>
          </a:prstGeom>
          <a:noFill/>
        </p:spPr>
        <p:txBody>
          <a:bodyPr wrap="square" lIns="45720" tIns="27432" rIns="45720" bIns="27432" anchor="t">
            <a:spAutoFit/>
          </a:bodyPr>
          <a:lstStyle/>
          <a:p>
            <a:pPr algn="l"/>
            <a:r>
              <a:rPr sz="1000" b="0" dirty="0">
                <a:solidFill>
                  <a:srgbClr val="FFFFFF"/>
                </a:solidFill>
                <a:latin typeface="Aptos"/>
              </a:rPr>
              <a:t>• Jerusalem artichoke meal was well tolerated at 0.5% and 1.0%.
• Stable temperature and hydration indicate preserved clinical homeostasis.
• Increased respiratory and heart rates suggest adaptive physiological responses, intensified metabolism and increased oxygen demand.
• Overall clinical condition remained GOOD.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302396" y="6380732"/>
            <a:ext cx="6589737" cy="363176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lIns="45720" tIns="27432" rIns="45720" bIns="27432" anchor="t">
            <a:spAutoFit/>
          </a:bodyPr>
          <a:lstStyle/>
          <a:p>
            <a:pPr algn="ctr"/>
            <a:r>
              <a:rPr sz="1000" b="0" dirty="0">
                <a:solidFill>
                  <a:srgbClr val="2D373C"/>
                </a:solidFill>
                <a:latin typeface="Aptos"/>
              </a:rPr>
              <a:t>Abbreviations: EG1/EG2 = experimental groups; SpO₂ = peripheral blood oxygen saturation. </a:t>
            </a:r>
            <a:endParaRPr lang="ro-RO" sz="1000" b="0" dirty="0" smtClean="0">
              <a:solidFill>
                <a:srgbClr val="2D373C"/>
              </a:solidFill>
              <a:latin typeface="Aptos"/>
            </a:endParaRPr>
          </a:p>
          <a:p>
            <a:pPr algn="ctr"/>
            <a:r>
              <a:rPr sz="1000" b="0" dirty="0" smtClean="0">
                <a:solidFill>
                  <a:srgbClr val="2D373C"/>
                </a:solidFill>
                <a:latin typeface="Aptos"/>
              </a:rPr>
              <a:t>Pre-experimental </a:t>
            </a:r>
            <a:r>
              <a:rPr sz="1000" b="0" dirty="0">
                <a:solidFill>
                  <a:srgbClr val="2D373C"/>
                </a:solidFill>
                <a:latin typeface="Aptos"/>
              </a:rPr>
              <a:t>respiratory and heart-rate values are shown as midpoints of the reported ranges.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209</Words>
  <Application>Microsoft Office PowerPoint</Application>
  <PresentationFormat>Произвольный</PresentationFormat>
  <Paragraphs>22</Paragraphs>
  <Slides>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2" baseType="lpstr">
      <vt:lpstr>Office Theme</vt:lpstr>
      <vt:lpstr>Слайд 1</vt:lpstr>
    </vt:vector>
  </TitlesOfParts>
  <Manager/>
  <Company/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subject/>
  <dc:creator/>
  <cp:keywords/>
  <dc:description>generated using python-pptx</dc:description>
  <cp:lastModifiedBy>User</cp:lastModifiedBy>
  <cp:revision>4</cp:revision>
  <dcterms:created xsi:type="dcterms:W3CDTF">2013-01-27T09:14:16Z</dcterms:created>
  <dcterms:modified xsi:type="dcterms:W3CDTF">2026-09-15T11:32:01Z</dcterms:modified>
  <cp:category/>
</cp:coreProperties>
</file>