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119" d="100"/>
          <a:sy n="119" d="100"/>
        </p:scale>
        <p:origin x="180"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23577F39-AFF7-6A30-DD66-7B00120AA2C8}"/>
              </a:ext>
            </a:extLst>
          </p:cNvPr>
          <p:cNvSpPr>
            <a:spLocks noGrp="1"/>
          </p:cNvSpPr>
          <p:nvPr>
            <p:ph type="ctrTitle"/>
          </p:nvPr>
        </p:nvSpPr>
        <p:spPr>
          <a:xfrm>
            <a:off x="1524000" y="1122363"/>
            <a:ext cx="9144000" cy="2387600"/>
          </a:xfrm>
        </p:spPr>
        <p:txBody>
          <a:bodyPr anchor="b"/>
          <a:lstStyle>
            <a:lvl1pPr algn="ctr">
              <a:defRPr sz="6000"/>
            </a:lvl1pPr>
          </a:lstStyle>
          <a:p>
            <a:r>
              <a:rPr lang="ro-RO"/>
              <a:t>Faceți clic pentru a edita stilul de titlu coordonator</a:t>
            </a:r>
          </a:p>
        </p:txBody>
      </p:sp>
      <p:sp>
        <p:nvSpPr>
          <p:cNvPr id="3" name="Subtitlu 2">
            <a:extLst>
              <a:ext uri="{FF2B5EF4-FFF2-40B4-BE49-F238E27FC236}">
                <a16:creationId xmlns:a16="http://schemas.microsoft.com/office/drawing/2014/main" id="{5FFE03B3-80B8-5FE3-53C9-8CF00A91894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o-RO"/>
              <a:t>Faceți clic pentru a edita stilul de subtitlu coordonator</a:t>
            </a:r>
          </a:p>
        </p:txBody>
      </p:sp>
      <p:sp>
        <p:nvSpPr>
          <p:cNvPr id="4" name="Substituent dată 3">
            <a:extLst>
              <a:ext uri="{FF2B5EF4-FFF2-40B4-BE49-F238E27FC236}">
                <a16:creationId xmlns:a16="http://schemas.microsoft.com/office/drawing/2014/main" id="{A002368A-40BC-1BD6-2A7D-F0CF26B7593D}"/>
              </a:ext>
            </a:extLst>
          </p:cNvPr>
          <p:cNvSpPr>
            <a:spLocks noGrp="1"/>
          </p:cNvSpPr>
          <p:nvPr>
            <p:ph type="dt" sz="half" idx="10"/>
          </p:nvPr>
        </p:nvSpPr>
        <p:spPr/>
        <p:txBody>
          <a:bodyPr/>
          <a:lstStyle/>
          <a:p>
            <a:fld id="{0124763E-92C5-414E-9A54-5B70B157CFE4}" type="datetimeFigureOut">
              <a:rPr lang="ro-RO" smtClean="0"/>
              <a:t>15.09.2026</a:t>
            </a:fld>
            <a:endParaRPr lang="ro-RO"/>
          </a:p>
        </p:txBody>
      </p:sp>
      <p:sp>
        <p:nvSpPr>
          <p:cNvPr id="5" name="Substituent subsol 4">
            <a:extLst>
              <a:ext uri="{FF2B5EF4-FFF2-40B4-BE49-F238E27FC236}">
                <a16:creationId xmlns:a16="http://schemas.microsoft.com/office/drawing/2014/main" id="{C882C9C6-3C46-49B8-AEB5-152B0D61589E}"/>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A6D5965A-092C-7708-1940-08A6799BFAC5}"/>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2027749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169F546D-1866-C43B-2138-73E4FEDD53A3}"/>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01ECCAC0-231C-1AE2-6BF3-D07C9D439254}"/>
              </a:ext>
            </a:extLst>
          </p:cNvPr>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818D02A9-3DA8-8F94-E866-1D8CE1AA97C7}"/>
              </a:ext>
            </a:extLst>
          </p:cNvPr>
          <p:cNvSpPr>
            <a:spLocks noGrp="1"/>
          </p:cNvSpPr>
          <p:nvPr>
            <p:ph type="dt" sz="half" idx="10"/>
          </p:nvPr>
        </p:nvSpPr>
        <p:spPr/>
        <p:txBody>
          <a:bodyPr/>
          <a:lstStyle/>
          <a:p>
            <a:fld id="{0124763E-92C5-414E-9A54-5B70B157CFE4}" type="datetimeFigureOut">
              <a:rPr lang="ro-RO" smtClean="0"/>
              <a:t>15.09.2026</a:t>
            </a:fld>
            <a:endParaRPr lang="ro-RO"/>
          </a:p>
        </p:txBody>
      </p:sp>
      <p:sp>
        <p:nvSpPr>
          <p:cNvPr id="5" name="Substituent subsol 4">
            <a:extLst>
              <a:ext uri="{FF2B5EF4-FFF2-40B4-BE49-F238E27FC236}">
                <a16:creationId xmlns:a16="http://schemas.microsoft.com/office/drawing/2014/main" id="{45962CCD-88BE-D6D7-2A1C-43C8C2DCAB23}"/>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EACC9EFB-7495-327C-D8F8-AEE69BC1A1A1}"/>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2056464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C5E37037-F779-6445-9612-70B488C72828}"/>
              </a:ext>
            </a:extLst>
          </p:cNvPr>
          <p:cNvSpPr>
            <a:spLocks noGrp="1"/>
          </p:cNvSpPr>
          <p:nvPr>
            <p:ph type="title"/>
          </p:nvPr>
        </p:nvSpPr>
        <p:spPr>
          <a:xfrm>
            <a:off x="831850" y="1709738"/>
            <a:ext cx="10515600" cy="2852737"/>
          </a:xfrm>
        </p:spPr>
        <p:txBody>
          <a:bodyPr anchor="b"/>
          <a:lstStyle>
            <a:lvl1pPr>
              <a:defRPr sz="6000"/>
            </a:lvl1pPr>
          </a:lstStyle>
          <a:p>
            <a:r>
              <a:rPr lang="ro-RO"/>
              <a:t>Faceți clic pentru a edita stilul de titlu coordonator</a:t>
            </a:r>
          </a:p>
        </p:txBody>
      </p:sp>
      <p:sp>
        <p:nvSpPr>
          <p:cNvPr id="3" name="Substituent text 2">
            <a:extLst>
              <a:ext uri="{FF2B5EF4-FFF2-40B4-BE49-F238E27FC236}">
                <a16:creationId xmlns:a16="http://schemas.microsoft.com/office/drawing/2014/main" id="{C556BD5F-D362-F560-3ABF-0C3797246D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o-RO"/>
              <a:t>Faceţi clic pentru a edita Master stiluri text</a:t>
            </a:r>
          </a:p>
        </p:txBody>
      </p:sp>
      <p:sp>
        <p:nvSpPr>
          <p:cNvPr id="4" name="Substituent dată 3">
            <a:extLst>
              <a:ext uri="{FF2B5EF4-FFF2-40B4-BE49-F238E27FC236}">
                <a16:creationId xmlns:a16="http://schemas.microsoft.com/office/drawing/2014/main" id="{FFB40EEE-CF76-292B-6A6B-08FAA01F2A20}"/>
              </a:ext>
            </a:extLst>
          </p:cNvPr>
          <p:cNvSpPr>
            <a:spLocks noGrp="1"/>
          </p:cNvSpPr>
          <p:nvPr>
            <p:ph type="dt" sz="half" idx="10"/>
          </p:nvPr>
        </p:nvSpPr>
        <p:spPr/>
        <p:txBody>
          <a:bodyPr/>
          <a:lstStyle/>
          <a:p>
            <a:fld id="{0124763E-92C5-414E-9A54-5B70B157CFE4}" type="datetimeFigureOut">
              <a:rPr lang="ro-RO" smtClean="0"/>
              <a:t>15.09.2026</a:t>
            </a:fld>
            <a:endParaRPr lang="ro-RO"/>
          </a:p>
        </p:txBody>
      </p:sp>
      <p:sp>
        <p:nvSpPr>
          <p:cNvPr id="5" name="Substituent subsol 4">
            <a:extLst>
              <a:ext uri="{FF2B5EF4-FFF2-40B4-BE49-F238E27FC236}">
                <a16:creationId xmlns:a16="http://schemas.microsoft.com/office/drawing/2014/main" id="{90F33D12-D217-9349-1016-2114326BDC60}"/>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EF45B637-6E67-034B-2B1A-264EE55E1ED2}"/>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1659911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801A490-AF97-63CE-3327-A33FD7B95371}"/>
              </a:ext>
            </a:extLst>
          </p:cNvPr>
          <p:cNvSpPr>
            <a:spLocks noGrp="1"/>
          </p:cNvSpPr>
          <p:nvPr>
            <p:ph type="title"/>
          </p:nvPr>
        </p:nvSpPr>
        <p:spPr/>
        <p:txBody>
          <a:body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2705A83A-12C3-8EC4-5AA8-10F6CA5FB4ED}"/>
              </a:ext>
            </a:extLst>
          </p:cNvPr>
          <p:cNvSpPr>
            <a:spLocks noGrp="1"/>
          </p:cNvSpPr>
          <p:nvPr>
            <p:ph sz="half" idx="1"/>
          </p:nvPr>
        </p:nvSpPr>
        <p:spPr>
          <a:xfrm>
            <a:off x="838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conținut 3">
            <a:extLst>
              <a:ext uri="{FF2B5EF4-FFF2-40B4-BE49-F238E27FC236}">
                <a16:creationId xmlns:a16="http://schemas.microsoft.com/office/drawing/2014/main" id="{6E719A8E-5D4C-ADB2-2B2C-A517D386016E}"/>
              </a:ext>
            </a:extLst>
          </p:cNvPr>
          <p:cNvSpPr>
            <a:spLocks noGrp="1"/>
          </p:cNvSpPr>
          <p:nvPr>
            <p:ph sz="half" idx="2"/>
          </p:nvPr>
        </p:nvSpPr>
        <p:spPr>
          <a:xfrm>
            <a:off x="6172200" y="1825625"/>
            <a:ext cx="5181600" cy="435133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dată 4">
            <a:extLst>
              <a:ext uri="{FF2B5EF4-FFF2-40B4-BE49-F238E27FC236}">
                <a16:creationId xmlns:a16="http://schemas.microsoft.com/office/drawing/2014/main" id="{E4E747B4-D955-05B2-1F7F-A56C2C169C40}"/>
              </a:ext>
            </a:extLst>
          </p:cNvPr>
          <p:cNvSpPr>
            <a:spLocks noGrp="1"/>
          </p:cNvSpPr>
          <p:nvPr>
            <p:ph type="dt" sz="half" idx="10"/>
          </p:nvPr>
        </p:nvSpPr>
        <p:spPr/>
        <p:txBody>
          <a:bodyPr/>
          <a:lstStyle/>
          <a:p>
            <a:fld id="{0124763E-92C5-414E-9A54-5B70B157CFE4}" type="datetimeFigureOut">
              <a:rPr lang="ro-RO" smtClean="0"/>
              <a:t>15.09.2026</a:t>
            </a:fld>
            <a:endParaRPr lang="ro-RO"/>
          </a:p>
        </p:txBody>
      </p:sp>
      <p:sp>
        <p:nvSpPr>
          <p:cNvPr id="6" name="Substituent subsol 5">
            <a:extLst>
              <a:ext uri="{FF2B5EF4-FFF2-40B4-BE49-F238E27FC236}">
                <a16:creationId xmlns:a16="http://schemas.microsoft.com/office/drawing/2014/main" id="{CAEF016C-8CF7-EEFA-1214-20F90369FC78}"/>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05D0B51C-5A50-7B44-469E-F9056C162100}"/>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4066435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2B198FD0-2207-B7FD-E945-E5567BADCF0C}"/>
              </a:ext>
            </a:extLst>
          </p:cNvPr>
          <p:cNvSpPr>
            <a:spLocks noGrp="1"/>
          </p:cNvSpPr>
          <p:nvPr>
            <p:ph type="title"/>
          </p:nvPr>
        </p:nvSpPr>
        <p:spPr>
          <a:xfrm>
            <a:off x="839788" y="365125"/>
            <a:ext cx="10515600" cy="1325563"/>
          </a:xfrm>
        </p:spPr>
        <p:txBody>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3E58CF6A-9111-6BF9-6321-A97824226A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Substituent conținut 3">
            <a:extLst>
              <a:ext uri="{FF2B5EF4-FFF2-40B4-BE49-F238E27FC236}">
                <a16:creationId xmlns:a16="http://schemas.microsoft.com/office/drawing/2014/main" id="{A37FB808-1F4D-7927-437E-9221D59DD1DA}"/>
              </a:ext>
            </a:extLst>
          </p:cNvPr>
          <p:cNvSpPr>
            <a:spLocks noGrp="1"/>
          </p:cNvSpPr>
          <p:nvPr>
            <p:ph sz="half" idx="2"/>
          </p:nvPr>
        </p:nvSpPr>
        <p:spPr>
          <a:xfrm>
            <a:off x="839788" y="2505075"/>
            <a:ext cx="5157787"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5" name="Substituent text 4">
            <a:extLst>
              <a:ext uri="{FF2B5EF4-FFF2-40B4-BE49-F238E27FC236}">
                <a16:creationId xmlns:a16="http://schemas.microsoft.com/office/drawing/2014/main" id="{5D6C541E-B857-EAAD-CF5D-86EBB17957D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Substituent conținut 5">
            <a:extLst>
              <a:ext uri="{FF2B5EF4-FFF2-40B4-BE49-F238E27FC236}">
                <a16:creationId xmlns:a16="http://schemas.microsoft.com/office/drawing/2014/main" id="{03BC93EF-B301-42BD-29A7-FAC71E7FB6E2}"/>
              </a:ext>
            </a:extLst>
          </p:cNvPr>
          <p:cNvSpPr>
            <a:spLocks noGrp="1"/>
          </p:cNvSpPr>
          <p:nvPr>
            <p:ph sz="quarter" idx="4"/>
          </p:nvPr>
        </p:nvSpPr>
        <p:spPr>
          <a:xfrm>
            <a:off x="6172200" y="2505075"/>
            <a:ext cx="5183188"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7" name="Substituent dată 6">
            <a:extLst>
              <a:ext uri="{FF2B5EF4-FFF2-40B4-BE49-F238E27FC236}">
                <a16:creationId xmlns:a16="http://schemas.microsoft.com/office/drawing/2014/main" id="{FA393CB9-2B9B-E17A-EE70-FC17A08330E7}"/>
              </a:ext>
            </a:extLst>
          </p:cNvPr>
          <p:cNvSpPr>
            <a:spLocks noGrp="1"/>
          </p:cNvSpPr>
          <p:nvPr>
            <p:ph type="dt" sz="half" idx="10"/>
          </p:nvPr>
        </p:nvSpPr>
        <p:spPr/>
        <p:txBody>
          <a:bodyPr/>
          <a:lstStyle/>
          <a:p>
            <a:fld id="{0124763E-92C5-414E-9A54-5B70B157CFE4}" type="datetimeFigureOut">
              <a:rPr lang="ro-RO" smtClean="0"/>
              <a:t>15.09.2026</a:t>
            </a:fld>
            <a:endParaRPr lang="ro-RO"/>
          </a:p>
        </p:txBody>
      </p:sp>
      <p:sp>
        <p:nvSpPr>
          <p:cNvPr id="8" name="Substituent subsol 7">
            <a:extLst>
              <a:ext uri="{FF2B5EF4-FFF2-40B4-BE49-F238E27FC236}">
                <a16:creationId xmlns:a16="http://schemas.microsoft.com/office/drawing/2014/main" id="{138373FF-6DA4-47D8-2787-C9499C4423AD}"/>
              </a:ext>
            </a:extLst>
          </p:cNvPr>
          <p:cNvSpPr>
            <a:spLocks noGrp="1"/>
          </p:cNvSpPr>
          <p:nvPr>
            <p:ph type="ftr" sz="quarter" idx="11"/>
          </p:nvPr>
        </p:nvSpPr>
        <p:spPr/>
        <p:txBody>
          <a:bodyPr/>
          <a:lstStyle/>
          <a:p>
            <a:endParaRPr lang="ro-RO"/>
          </a:p>
        </p:txBody>
      </p:sp>
      <p:sp>
        <p:nvSpPr>
          <p:cNvPr id="9" name="Substituent număr diapozitiv 8">
            <a:extLst>
              <a:ext uri="{FF2B5EF4-FFF2-40B4-BE49-F238E27FC236}">
                <a16:creationId xmlns:a16="http://schemas.microsoft.com/office/drawing/2014/main" id="{24BA958D-7B9A-0A4A-EBBB-67BB273A420B}"/>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10416477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958121C-2DC3-7E75-7A20-5E8E4BB0C12A}"/>
              </a:ext>
            </a:extLst>
          </p:cNvPr>
          <p:cNvSpPr>
            <a:spLocks noGrp="1"/>
          </p:cNvSpPr>
          <p:nvPr>
            <p:ph type="title"/>
          </p:nvPr>
        </p:nvSpPr>
        <p:spPr/>
        <p:txBody>
          <a:bodyPr/>
          <a:lstStyle/>
          <a:p>
            <a:r>
              <a:rPr lang="ro-RO"/>
              <a:t>Faceți clic pentru a edita stilul de titlu coordonator</a:t>
            </a:r>
          </a:p>
        </p:txBody>
      </p:sp>
      <p:sp>
        <p:nvSpPr>
          <p:cNvPr id="3" name="Substituent dată 2">
            <a:extLst>
              <a:ext uri="{FF2B5EF4-FFF2-40B4-BE49-F238E27FC236}">
                <a16:creationId xmlns:a16="http://schemas.microsoft.com/office/drawing/2014/main" id="{1E36F68D-BDD4-D449-9C6C-68152FF5F1F6}"/>
              </a:ext>
            </a:extLst>
          </p:cNvPr>
          <p:cNvSpPr>
            <a:spLocks noGrp="1"/>
          </p:cNvSpPr>
          <p:nvPr>
            <p:ph type="dt" sz="half" idx="10"/>
          </p:nvPr>
        </p:nvSpPr>
        <p:spPr/>
        <p:txBody>
          <a:bodyPr/>
          <a:lstStyle/>
          <a:p>
            <a:fld id="{0124763E-92C5-414E-9A54-5B70B157CFE4}" type="datetimeFigureOut">
              <a:rPr lang="ro-RO" smtClean="0"/>
              <a:t>15.09.2026</a:t>
            </a:fld>
            <a:endParaRPr lang="ro-RO"/>
          </a:p>
        </p:txBody>
      </p:sp>
      <p:sp>
        <p:nvSpPr>
          <p:cNvPr id="4" name="Substituent subsol 3">
            <a:extLst>
              <a:ext uri="{FF2B5EF4-FFF2-40B4-BE49-F238E27FC236}">
                <a16:creationId xmlns:a16="http://schemas.microsoft.com/office/drawing/2014/main" id="{6748C71A-9968-3A8B-6FFC-47D114FEE3F6}"/>
              </a:ext>
            </a:extLst>
          </p:cNvPr>
          <p:cNvSpPr>
            <a:spLocks noGrp="1"/>
          </p:cNvSpPr>
          <p:nvPr>
            <p:ph type="ftr" sz="quarter" idx="11"/>
          </p:nvPr>
        </p:nvSpPr>
        <p:spPr/>
        <p:txBody>
          <a:bodyPr/>
          <a:lstStyle/>
          <a:p>
            <a:endParaRPr lang="ro-RO"/>
          </a:p>
        </p:txBody>
      </p:sp>
      <p:sp>
        <p:nvSpPr>
          <p:cNvPr id="5" name="Substituent număr diapozitiv 4">
            <a:extLst>
              <a:ext uri="{FF2B5EF4-FFF2-40B4-BE49-F238E27FC236}">
                <a16:creationId xmlns:a16="http://schemas.microsoft.com/office/drawing/2014/main" id="{FD9CBCF1-9685-B1AE-C796-A535EA4111E4}"/>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75586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a:extLst>
              <a:ext uri="{FF2B5EF4-FFF2-40B4-BE49-F238E27FC236}">
                <a16:creationId xmlns:a16="http://schemas.microsoft.com/office/drawing/2014/main" id="{EFDE3D1D-F71C-4DD4-D12C-D3FEE8512E7D}"/>
              </a:ext>
            </a:extLst>
          </p:cNvPr>
          <p:cNvSpPr>
            <a:spLocks noGrp="1"/>
          </p:cNvSpPr>
          <p:nvPr>
            <p:ph type="dt" sz="half" idx="10"/>
          </p:nvPr>
        </p:nvSpPr>
        <p:spPr/>
        <p:txBody>
          <a:bodyPr/>
          <a:lstStyle/>
          <a:p>
            <a:fld id="{0124763E-92C5-414E-9A54-5B70B157CFE4}" type="datetimeFigureOut">
              <a:rPr lang="ro-RO" smtClean="0"/>
              <a:t>15.09.2026</a:t>
            </a:fld>
            <a:endParaRPr lang="ro-RO"/>
          </a:p>
        </p:txBody>
      </p:sp>
      <p:sp>
        <p:nvSpPr>
          <p:cNvPr id="3" name="Substituent subsol 2">
            <a:extLst>
              <a:ext uri="{FF2B5EF4-FFF2-40B4-BE49-F238E27FC236}">
                <a16:creationId xmlns:a16="http://schemas.microsoft.com/office/drawing/2014/main" id="{B4972BC5-4FEB-1E07-BC1A-5A999DB8DBBA}"/>
              </a:ext>
            </a:extLst>
          </p:cNvPr>
          <p:cNvSpPr>
            <a:spLocks noGrp="1"/>
          </p:cNvSpPr>
          <p:nvPr>
            <p:ph type="ftr" sz="quarter" idx="11"/>
          </p:nvPr>
        </p:nvSpPr>
        <p:spPr/>
        <p:txBody>
          <a:bodyPr/>
          <a:lstStyle/>
          <a:p>
            <a:endParaRPr lang="ro-RO"/>
          </a:p>
        </p:txBody>
      </p:sp>
      <p:sp>
        <p:nvSpPr>
          <p:cNvPr id="4" name="Substituent număr diapozitiv 3">
            <a:extLst>
              <a:ext uri="{FF2B5EF4-FFF2-40B4-BE49-F238E27FC236}">
                <a16:creationId xmlns:a16="http://schemas.microsoft.com/office/drawing/2014/main" id="{60B83218-DB1B-31F7-A5BD-04CF1F67C3C3}"/>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8461463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E39E3E30-9C4D-D1C5-631B-6C7F924C5F48}"/>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conținut 2">
            <a:extLst>
              <a:ext uri="{FF2B5EF4-FFF2-40B4-BE49-F238E27FC236}">
                <a16:creationId xmlns:a16="http://schemas.microsoft.com/office/drawing/2014/main" id="{CCB336B7-72EC-E1C4-1E8B-BC7369EF8F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text 3">
            <a:extLst>
              <a:ext uri="{FF2B5EF4-FFF2-40B4-BE49-F238E27FC236}">
                <a16:creationId xmlns:a16="http://schemas.microsoft.com/office/drawing/2014/main" id="{2C575677-AEB4-4AC4-5CC0-72A32A9FA1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92607C5F-94E8-2734-767F-901B52381E7C}"/>
              </a:ext>
            </a:extLst>
          </p:cNvPr>
          <p:cNvSpPr>
            <a:spLocks noGrp="1"/>
          </p:cNvSpPr>
          <p:nvPr>
            <p:ph type="dt" sz="half" idx="10"/>
          </p:nvPr>
        </p:nvSpPr>
        <p:spPr/>
        <p:txBody>
          <a:bodyPr/>
          <a:lstStyle/>
          <a:p>
            <a:fld id="{0124763E-92C5-414E-9A54-5B70B157CFE4}" type="datetimeFigureOut">
              <a:rPr lang="ro-RO" smtClean="0"/>
              <a:t>15.09.2026</a:t>
            </a:fld>
            <a:endParaRPr lang="ro-RO"/>
          </a:p>
        </p:txBody>
      </p:sp>
      <p:sp>
        <p:nvSpPr>
          <p:cNvPr id="6" name="Substituent subsol 5">
            <a:extLst>
              <a:ext uri="{FF2B5EF4-FFF2-40B4-BE49-F238E27FC236}">
                <a16:creationId xmlns:a16="http://schemas.microsoft.com/office/drawing/2014/main" id="{F423E4DE-0BBF-5C74-03A5-A439E2B0947C}"/>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E7C1B8B0-F160-7F76-7158-396C4BC8C0DF}"/>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7173429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8D9B1F73-01B8-1A17-78C1-D6AD203210F8}"/>
              </a:ext>
            </a:extLst>
          </p:cNvPr>
          <p:cNvSpPr>
            <a:spLocks noGrp="1"/>
          </p:cNvSpPr>
          <p:nvPr>
            <p:ph type="title"/>
          </p:nvPr>
        </p:nvSpPr>
        <p:spPr>
          <a:xfrm>
            <a:off x="839788" y="457200"/>
            <a:ext cx="3932237" cy="1600200"/>
          </a:xfrm>
        </p:spPr>
        <p:txBody>
          <a:bodyPr anchor="b"/>
          <a:lstStyle>
            <a:lvl1pPr>
              <a:defRPr sz="3200"/>
            </a:lvl1pPr>
          </a:lstStyle>
          <a:p>
            <a:r>
              <a:rPr lang="ro-RO"/>
              <a:t>Faceți clic pentru a edita stilul de titlu coordonator</a:t>
            </a:r>
          </a:p>
        </p:txBody>
      </p:sp>
      <p:sp>
        <p:nvSpPr>
          <p:cNvPr id="3" name="Substituent imagine 2">
            <a:extLst>
              <a:ext uri="{FF2B5EF4-FFF2-40B4-BE49-F238E27FC236}">
                <a16:creationId xmlns:a16="http://schemas.microsoft.com/office/drawing/2014/main" id="{F55E3B01-FD5D-66CC-9BA4-E5BDE12A1D9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o-RO"/>
          </a:p>
        </p:txBody>
      </p:sp>
      <p:sp>
        <p:nvSpPr>
          <p:cNvPr id="4" name="Substituent text 3">
            <a:extLst>
              <a:ext uri="{FF2B5EF4-FFF2-40B4-BE49-F238E27FC236}">
                <a16:creationId xmlns:a16="http://schemas.microsoft.com/office/drawing/2014/main" id="{B3390556-399F-F840-3745-44FC25AB31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EB2549B5-CD6E-6898-599D-982F8CDF5F7C}"/>
              </a:ext>
            </a:extLst>
          </p:cNvPr>
          <p:cNvSpPr>
            <a:spLocks noGrp="1"/>
          </p:cNvSpPr>
          <p:nvPr>
            <p:ph type="dt" sz="half" idx="10"/>
          </p:nvPr>
        </p:nvSpPr>
        <p:spPr/>
        <p:txBody>
          <a:bodyPr/>
          <a:lstStyle/>
          <a:p>
            <a:fld id="{0124763E-92C5-414E-9A54-5B70B157CFE4}" type="datetimeFigureOut">
              <a:rPr lang="ro-RO" smtClean="0"/>
              <a:t>15.09.2026</a:t>
            </a:fld>
            <a:endParaRPr lang="ro-RO"/>
          </a:p>
        </p:txBody>
      </p:sp>
      <p:sp>
        <p:nvSpPr>
          <p:cNvPr id="6" name="Substituent subsol 5">
            <a:extLst>
              <a:ext uri="{FF2B5EF4-FFF2-40B4-BE49-F238E27FC236}">
                <a16:creationId xmlns:a16="http://schemas.microsoft.com/office/drawing/2014/main" id="{470BF290-ECCF-2343-3CF0-5313918AA147}"/>
              </a:ext>
            </a:extLst>
          </p:cNvPr>
          <p:cNvSpPr>
            <a:spLocks noGrp="1"/>
          </p:cNvSpPr>
          <p:nvPr>
            <p:ph type="ftr" sz="quarter" idx="11"/>
          </p:nvPr>
        </p:nvSpPr>
        <p:spPr/>
        <p:txBody>
          <a:bodyPr/>
          <a:lstStyle/>
          <a:p>
            <a:endParaRPr lang="ro-RO"/>
          </a:p>
        </p:txBody>
      </p:sp>
      <p:sp>
        <p:nvSpPr>
          <p:cNvPr id="7" name="Substituent număr diapozitiv 6">
            <a:extLst>
              <a:ext uri="{FF2B5EF4-FFF2-40B4-BE49-F238E27FC236}">
                <a16:creationId xmlns:a16="http://schemas.microsoft.com/office/drawing/2014/main" id="{21F8F388-8AED-0D60-6E40-F8E68FBF7591}"/>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3019079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EF971CD0-0598-4A52-9ECB-168F9AA2A7EE}"/>
              </a:ext>
            </a:extLst>
          </p:cNvPr>
          <p:cNvSpPr>
            <a:spLocks noGrp="1"/>
          </p:cNvSpPr>
          <p:nvPr>
            <p:ph type="title"/>
          </p:nvPr>
        </p:nvSpPr>
        <p:spPr/>
        <p:txBody>
          <a:bodyPr/>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84363A61-99A4-A488-E1F8-E028265729A0}"/>
              </a:ext>
            </a:extLst>
          </p:cNvPr>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5A4627B6-EB2C-C7AC-44DD-14429B8FE99C}"/>
              </a:ext>
            </a:extLst>
          </p:cNvPr>
          <p:cNvSpPr>
            <a:spLocks noGrp="1"/>
          </p:cNvSpPr>
          <p:nvPr>
            <p:ph type="dt" sz="half" idx="10"/>
          </p:nvPr>
        </p:nvSpPr>
        <p:spPr/>
        <p:txBody>
          <a:bodyPr/>
          <a:lstStyle/>
          <a:p>
            <a:fld id="{0124763E-92C5-414E-9A54-5B70B157CFE4}" type="datetimeFigureOut">
              <a:rPr lang="ro-RO" smtClean="0"/>
              <a:t>15.09.2026</a:t>
            </a:fld>
            <a:endParaRPr lang="ro-RO"/>
          </a:p>
        </p:txBody>
      </p:sp>
      <p:sp>
        <p:nvSpPr>
          <p:cNvPr id="5" name="Substituent subsol 4">
            <a:extLst>
              <a:ext uri="{FF2B5EF4-FFF2-40B4-BE49-F238E27FC236}">
                <a16:creationId xmlns:a16="http://schemas.microsoft.com/office/drawing/2014/main" id="{2EA0FDF8-DB32-F655-6836-93DDE0B3BA97}"/>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CF7638FE-98DD-D84E-EC0E-A1FB0CA887A3}"/>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33103509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a:extLst>
              <a:ext uri="{FF2B5EF4-FFF2-40B4-BE49-F238E27FC236}">
                <a16:creationId xmlns:a16="http://schemas.microsoft.com/office/drawing/2014/main" id="{9D5E0B4C-1479-4E55-63AC-6FFBCB70BFA9}"/>
              </a:ext>
            </a:extLst>
          </p:cNvPr>
          <p:cNvSpPr>
            <a:spLocks noGrp="1"/>
          </p:cNvSpPr>
          <p:nvPr>
            <p:ph type="title" orient="vert"/>
          </p:nvPr>
        </p:nvSpPr>
        <p:spPr>
          <a:xfrm>
            <a:off x="8724900" y="365125"/>
            <a:ext cx="2628900" cy="5811838"/>
          </a:xfrm>
        </p:spPr>
        <p:txBody>
          <a:bodyPr vert="eaVert"/>
          <a:lstStyle/>
          <a:p>
            <a:r>
              <a:rPr lang="ro-RO"/>
              <a:t>Faceți clic pentru a edita stilul de titlu coordonator</a:t>
            </a:r>
          </a:p>
        </p:txBody>
      </p:sp>
      <p:sp>
        <p:nvSpPr>
          <p:cNvPr id="3" name="Substituent text vertical 2">
            <a:extLst>
              <a:ext uri="{FF2B5EF4-FFF2-40B4-BE49-F238E27FC236}">
                <a16:creationId xmlns:a16="http://schemas.microsoft.com/office/drawing/2014/main" id="{0D75D539-CA7A-F72E-D7BE-5CD2B2F3E7E4}"/>
              </a:ext>
            </a:extLst>
          </p:cNvPr>
          <p:cNvSpPr>
            <a:spLocks noGrp="1"/>
          </p:cNvSpPr>
          <p:nvPr>
            <p:ph type="body" orient="vert" idx="1"/>
          </p:nvPr>
        </p:nvSpPr>
        <p:spPr>
          <a:xfrm>
            <a:off x="838200" y="365125"/>
            <a:ext cx="7734300" cy="5811838"/>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A1A709D8-2391-84C7-C775-7CD69E9338B2}"/>
              </a:ext>
            </a:extLst>
          </p:cNvPr>
          <p:cNvSpPr>
            <a:spLocks noGrp="1"/>
          </p:cNvSpPr>
          <p:nvPr>
            <p:ph type="dt" sz="half" idx="10"/>
          </p:nvPr>
        </p:nvSpPr>
        <p:spPr/>
        <p:txBody>
          <a:bodyPr/>
          <a:lstStyle/>
          <a:p>
            <a:fld id="{0124763E-92C5-414E-9A54-5B70B157CFE4}" type="datetimeFigureOut">
              <a:rPr lang="ro-RO" smtClean="0"/>
              <a:t>15.09.2026</a:t>
            </a:fld>
            <a:endParaRPr lang="ro-RO"/>
          </a:p>
        </p:txBody>
      </p:sp>
      <p:sp>
        <p:nvSpPr>
          <p:cNvPr id="5" name="Substituent subsol 4">
            <a:extLst>
              <a:ext uri="{FF2B5EF4-FFF2-40B4-BE49-F238E27FC236}">
                <a16:creationId xmlns:a16="http://schemas.microsoft.com/office/drawing/2014/main" id="{C2E0235B-0081-42D2-17D3-E7E4976EB0AF}"/>
              </a:ext>
            </a:extLst>
          </p:cNvPr>
          <p:cNvSpPr>
            <a:spLocks noGrp="1"/>
          </p:cNvSpPr>
          <p:nvPr>
            <p:ph type="ftr" sz="quarter" idx="11"/>
          </p:nvPr>
        </p:nvSpPr>
        <p:spPr/>
        <p:txBody>
          <a:bodyPr/>
          <a:lstStyle/>
          <a:p>
            <a:endParaRPr lang="ro-RO"/>
          </a:p>
        </p:txBody>
      </p:sp>
      <p:sp>
        <p:nvSpPr>
          <p:cNvPr id="6" name="Substituent număr diapozitiv 5">
            <a:extLst>
              <a:ext uri="{FF2B5EF4-FFF2-40B4-BE49-F238E27FC236}">
                <a16:creationId xmlns:a16="http://schemas.microsoft.com/office/drawing/2014/main" id="{46435E6F-C063-3008-CA0E-BDBB2042C6BB}"/>
              </a:ext>
            </a:extLst>
          </p:cNvPr>
          <p:cNvSpPr>
            <a:spLocks noGrp="1"/>
          </p:cNvSpPr>
          <p:nvPr>
            <p:ph type="sldNum" sz="quarter" idx="12"/>
          </p:nvPr>
        </p:nvSpPr>
        <p:spPr/>
        <p:txBody>
          <a:bodyPr/>
          <a:lstStyle/>
          <a:p>
            <a:fld id="{5CF45447-FF65-4366-A88E-55F09405925D}" type="slidenum">
              <a:rPr lang="ro-RO" smtClean="0"/>
              <a:t>‹#›</a:t>
            </a:fld>
            <a:endParaRPr lang="ro-RO"/>
          </a:p>
        </p:txBody>
      </p:sp>
    </p:spTree>
    <p:extLst>
      <p:ext uri="{BB962C8B-B14F-4D97-AF65-F5344CB8AC3E}">
        <p14:creationId xmlns:p14="http://schemas.microsoft.com/office/powerpoint/2010/main" val="39555717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ubstituent titlu 1">
            <a:extLst>
              <a:ext uri="{FF2B5EF4-FFF2-40B4-BE49-F238E27FC236}">
                <a16:creationId xmlns:a16="http://schemas.microsoft.com/office/drawing/2014/main" id="{81484ADF-9DE0-B981-A835-1B0EA326C5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o-RO"/>
              <a:t>Faceți clic pentru a edita stilul de titlu coordonator</a:t>
            </a:r>
          </a:p>
        </p:txBody>
      </p:sp>
      <p:sp>
        <p:nvSpPr>
          <p:cNvPr id="3" name="Substituent text 2">
            <a:extLst>
              <a:ext uri="{FF2B5EF4-FFF2-40B4-BE49-F238E27FC236}">
                <a16:creationId xmlns:a16="http://schemas.microsoft.com/office/drawing/2014/main" id="{33DC2FCB-9B32-84DB-DFC8-E43179CF29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p>
        </p:txBody>
      </p:sp>
      <p:sp>
        <p:nvSpPr>
          <p:cNvPr id="4" name="Substituent dată 3">
            <a:extLst>
              <a:ext uri="{FF2B5EF4-FFF2-40B4-BE49-F238E27FC236}">
                <a16:creationId xmlns:a16="http://schemas.microsoft.com/office/drawing/2014/main" id="{23479AE4-527E-C9FF-46F3-437E7C6178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24763E-92C5-414E-9A54-5B70B157CFE4}" type="datetimeFigureOut">
              <a:rPr lang="ro-RO" smtClean="0"/>
              <a:t>15.09.2026</a:t>
            </a:fld>
            <a:endParaRPr lang="ro-RO"/>
          </a:p>
        </p:txBody>
      </p:sp>
      <p:sp>
        <p:nvSpPr>
          <p:cNvPr id="5" name="Substituent subsol 4">
            <a:extLst>
              <a:ext uri="{FF2B5EF4-FFF2-40B4-BE49-F238E27FC236}">
                <a16:creationId xmlns:a16="http://schemas.microsoft.com/office/drawing/2014/main" id="{4AFD80D3-2157-B298-5058-211CF8C39D4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o-RO"/>
          </a:p>
        </p:txBody>
      </p:sp>
      <p:sp>
        <p:nvSpPr>
          <p:cNvPr id="6" name="Substituent număr diapozitiv 5">
            <a:extLst>
              <a:ext uri="{FF2B5EF4-FFF2-40B4-BE49-F238E27FC236}">
                <a16:creationId xmlns:a16="http://schemas.microsoft.com/office/drawing/2014/main" id="{65CF13DC-4A79-3C11-7294-9751286654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F45447-FF65-4366-A88E-55F09405925D}" type="slidenum">
              <a:rPr lang="ro-RO" smtClean="0"/>
              <a:t>‹#›</a:t>
            </a:fld>
            <a:endParaRPr lang="ro-RO"/>
          </a:p>
        </p:txBody>
      </p:sp>
    </p:spTree>
    <p:extLst>
      <p:ext uri="{BB962C8B-B14F-4D97-AF65-F5344CB8AC3E}">
        <p14:creationId xmlns:p14="http://schemas.microsoft.com/office/powerpoint/2010/main" val="17242723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o-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4D1150E6-A289-1EFE-F450-8D7C30FF5656}"/>
              </a:ext>
            </a:extLst>
          </p:cNvPr>
          <p:cNvSpPr>
            <a:spLocks noGrp="1"/>
          </p:cNvSpPr>
          <p:nvPr>
            <p:ph type="ctrTitle"/>
          </p:nvPr>
        </p:nvSpPr>
        <p:spPr>
          <a:xfrm>
            <a:off x="1126882" y="408806"/>
            <a:ext cx="9938236" cy="389864"/>
          </a:xfrm>
        </p:spPr>
        <p:txBody>
          <a:bodyPr>
            <a:noAutofit/>
          </a:bodyPr>
          <a:lstStyle/>
          <a:p>
            <a:r>
              <a:rPr lang="en-US" sz="2000" b="1" dirty="0">
                <a:latin typeface="Arial" panose="020B0604020202020204" pitchFamily="34" charset="0"/>
                <a:cs typeface="Arial" panose="020B0604020202020204" pitchFamily="34" charset="0"/>
              </a:rPr>
              <a:t>IMPACT OF THE GROWTH REGULATOR ON YIELD AND QUALITY OF SOUR CHERRIES FRUITS</a:t>
            </a:r>
            <a:endParaRPr lang="ro-RO" sz="2000" b="1" dirty="0">
              <a:latin typeface="Arial" panose="020B0604020202020204" pitchFamily="34" charset="0"/>
              <a:cs typeface="Arial" panose="020B0604020202020204" pitchFamily="34" charset="0"/>
            </a:endParaRPr>
          </a:p>
        </p:txBody>
      </p:sp>
      <p:sp>
        <p:nvSpPr>
          <p:cNvPr id="3" name="Subtitlu 2">
            <a:extLst>
              <a:ext uri="{FF2B5EF4-FFF2-40B4-BE49-F238E27FC236}">
                <a16:creationId xmlns:a16="http://schemas.microsoft.com/office/drawing/2014/main" id="{DC82ED57-52BF-D372-D139-095626AABD76}"/>
              </a:ext>
            </a:extLst>
          </p:cNvPr>
          <p:cNvSpPr>
            <a:spLocks noGrp="1"/>
          </p:cNvSpPr>
          <p:nvPr>
            <p:ph type="subTitle" idx="1"/>
          </p:nvPr>
        </p:nvSpPr>
        <p:spPr>
          <a:xfrm>
            <a:off x="295834" y="1436128"/>
            <a:ext cx="5800166" cy="490567"/>
          </a:xfrm>
        </p:spPr>
        <p:txBody>
          <a:bodyPr>
            <a:noAutofit/>
          </a:bodyPr>
          <a:lstStyle/>
          <a:p>
            <a:pPr algn="just"/>
            <a:r>
              <a:rPr lang="ro-RO" sz="1050" dirty="0"/>
              <a:t> </a:t>
            </a:r>
            <a:r>
              <a:rPr lang="en-US" sz="1050" b="1" dirty="0">
                <a:cs typeface="Arial" panose="020B0604020202020204" pitchFamily="34" charset="0"/>
              </a:rPr>
              <a:t>Aim of the </a:t>
            </a:r>
            <a:r>
              <a:rPr lang="ro-RO" sz="1050" b="1" dirty="0">
                <a:cs typeface="Arial" panose="020B0604020202020204" pitchFamily="34" charset="0"/>
              </a:rPr>
              <a:t>s</a:t>
            </a:r>
            <a:r>
              <a:rPr lang="en-US" sz="1050" b="1" dirty="0">
                <a:cs typeface="Arial" panose="020B0604020202020204" pitchFamily="34" charset="0"/>
              </a:rPr>
              <a:t>tudy</a:t>
            </a:r>
            <a:r>
              <a:rPr lang="ro-RO" sz="1050" b="1" dirty="0">
                <a:cs typeface="Arial" panose="020B0604020202020204" pitchFamily="34" charset="0"/>
              </a:rPr>
              <a:t> </a:t>
            </a:r>
            <a:r>
              <a:rPr lang="en-US" sz="1050" dirty="0">
                <a:cs typeface="Arial" panose="020B0604020202020204" pitchFamily="34" charset="0"/>
              </a:rPr>
              <a:t>was to determine the effect of the product Pilarhance SL as a growth regulator in the crowns of sour cherry trees of the Erdi Botermo variety, to maintain a physiological balance between growth, fruiting, and obtaining consistent high-quality yields. .</a:t>
            </a:r>
            <a:endParaRPr lang="ro-RO" sz="1050" dirty="0">
              <a:cs typeface="Arial" panose="020B0604020202020204" pitchFamily="34" charset="0"/>
            </a:endParaRPr>
          </a:p>
        </p:txBody>
      </p:sp>
      <p:sp>
        <p:nvSpPr>
          <p:cNvPr id="6" name="CasetăText 5">
            <a:extLst>
              <a:ext uri="{FF2B5EF4-FFF2-40B4-BE49-F238E27FC236}">
                <a16:creationId xmlns:a16="http://schemas.microsoft.com/office/drawing/2014/main" id="{F21D845E-BB42-6187-6816-F2D9E4893532}"/>
              </a:ext>
            </a:extLst>
          </p:cNvPr>
          <p:cNvSpPr txBox="1"/>
          <p:nvPr/>
        </p:nvSpPr>
        <p:spPr>
          <a:xfrm>
            <a:off x="2519083" y="719838"/>
            <a:ext cx="6096000" cy="656590"/>
          </a:xfrm>
          <a:prstGeom prst="rect">
            <a:avLst/>
          </a:prstGeom>
          <a:noFill/>
        </p:spPr>
        <p:txBody>
          <a:bodyPr wrap="square">
            <a:spAutoFit/>
          </a:bodyPr>
          <a:lstStyle/>
          <a:p>
            <a:pPr algn="ctr">
              <a:spcAft>
                <a:spcPts val="800"/>
              </a:spcAft>
              <a:buNone/>
            </a:pPr>
            <a:r>
              <a:rPr lang="en-US" sz="1600" b="1" dirty="0">
                <a:ea typeface="Calibri" panose="020F0502020204030204" pitchFamily="34" charset="0"/>
                <a:cs typeface="Times New Roman" panose="02020603050405020304" pitchFamily="18" charset="0"/>
              </a:rPr>
              <a:t>PEȘTEANU Ananie</a:t>
            </a:r>
            <a:endParaRPr lang="ro-RO" sz="1600" b="1" dirty="0">
              <a:ea typeface="Calibri" panose="020F0502020204030204" pitchFamily="34" charset="0"/>
              <a:cs typeface="Times New Roman" panose="02020603050405020304" pitchFamily="18" charset="0"/>
            </a:endParaRPr>
          </a:p>
          <a:p>
            <a:pPr algn="ctr">
              <a:spcAft>
                <a:spcPts val="800"/>
              </a:spcAft>
              <a:buNone/>
            </a:pPr>
            <a:r>
              <a:rPr lang="en-US" sz="1400" b="1" dirty="0">
                <a:ea typeface="Calibri" panose="020F0502020204030204" pitchFamily="34" charset="0"/>
                <a:cs typeface="Times New Roman" panose="02020603050405020304" pitchFamily="18" charset="0"/>
              </a:rPr>
              <a:t>Technical </a:t>
            </a:r>
            <a:r>
              <a:rPr lang="en-US" sz="1400" b="1" dirty="0">
                <a:effectLst/>
                <a:ea typeface="Calibri" panose="020F0502020204030204" pitchFamily="34" charset="0"/>
                <a:cs typeface="Times New Roman" panose="02020603050405020304" pitchFamily="18" charset="0"/>
              </a:rPr>
              <a:t>University of Moldova</a:t>
            </a:r>
            <a:endParaRPr lang="ro-RO" sz="1400" b="1" dirty="0">
              <a:effectLst/>
              <a:ea typeface="Calibri" panose="020F0502020204030204" pitchFamily="34" charset="0"/>
              <a:cs typeface="Times New Roman" panose="02020603050405020304" pitchFamily="18" charset="0"/>
            </a:endParaRPr>
          </a:p>
        </p:txBody>
      </p:sp>
      <p:sp>
        <p:nvSpPr>
          <p:cNvPr id="8" name="CasetăText 7">
            <a:extLst>
              <a:ext uri="{FF2B5EF4-FFF2-40B4-BE49-F238E27FC236}">
                <a16:creationId xmlns:a16="http://schemas.microsoft.com/office/drawing/2014/main" id="{8E9A2053-2840-E823-BCD1-6EA882951217}"/>
              </a:ext>
            </a:extLst>
          </p:cNvPr>
          <p:cNvSpPr txBox="1"/>
          <p:nvPr/>
        </p:nvSpPr>
        <p:spPr>
          <a:xfrm>
            <a:off x="295834" y="1926695"/>
            <a:ext cx="5800166" cy="1231106"/>
          </a:xfrm>
          <a:prstGeom prst="rect">
            <a:avLst/>
          </a:prstGeom>
          <a:noFill/>
        </p:spPr>
        <p:txBody>
          <a:bodyPr wrap="square">
            <a:spAutoFit/>
          </a:bodyPr>
          <a:lstStyle/>
          <a:p>
            <a:pPr algn="just"/>
            <a:r>
              <a:rPr lang="en-US" sz="1100" b="1" dirty="0"/>
              <a:t>Material</a:t>
            </a:r>
            <a:r>
              <a:rPr lang="ro-RO" sz="1100" b="1" dirty="0"/>
              <a:t>s</a:t>
            </a:r>
            <a:r>
              <a:rPr lang="en-US" sz="1100" b="1" dirty="0"/>
              <a:t> and Method</a:t>
            </a:r>
            <a:r>
              <a:rPr lang="ro-RO" sz="1100" b="1" dirty="0"/>
              <a:t>s</a:t>
            </a:r>
            <a:endParaRPr lang="ro-RO" sz="1100" dirty="0"/>
          </a:p>
          <a:p>
            <a:pPr algn="just"/>
            <a:r>
              <a:rPr lang="ro-RO" sz="1050" dirty="0">
                <a:cs typeface="Arial" panose="020B0604020202020204" pitchFamily="34" charset="0"/>
              </a:rPr>
              <a:t>      </a:t>
            </a:r>
            <a:r>
              <a:rPr lang="en-US" sz="1050" dirty="0">
                <a:cs typeface="Arial" panose="020B0604020202020204" pitchFamily="34" charset="0"/>
              </a:rPr>
              <a:t>In the control variant, tree crowns were sprayed with water. In the second and third variants, two treatments were carried out with the product Pilarhance SL at a dose of 0.8 and 1.3 l/ha. The first treatment was carried out at the end of the flowering period (25.04.2025), and the second during the period when the fruit color changed from green to yellow (12.05.2025). The studies were conducted under field and laboratory conditions according to the accepted methodology for conducting experiments with fruit crops and growth regulators. </a:t>
            </a:r>
            <a:endParaRPr lang="ro-RO" sz="1050" dirty="0">
              <a:cs typeface="Arial" panose="020B0604020202020204" pitchFamily="34" charset="0"/>
            </a:endParaRPr>
          </a:p>
        </p:txBody>
      </p:sp>
      <p:sp>
        <p:nvSpPr>
          <p:cNvPr id="10" name="CasetăText 9">
            <a:extLst>
              <a:ext uri="{FF2B5EF4-FFF2-40B4-BE49-F238E27FC236}">
                <a16:creationId xmlns:a16="http://schemas.microsoft.com/office/drawing/2014/main" id="{2A899AD3-D73A-FDBA-2F15-5AD86DBE5355}"/>
              </a:ext>
            </a:extLst>
          </p:cNvPr>
          <p:cNvSpPr txBox="1"/>
          <p:nvPr/>
        </p:nvSpPr>
        <p:spPr>
          <a:xfrm>
            <a:off x="-130848" y="3054921"/>
            <a:ext cx="2348754" cy="265457"/>
          </a:xfrm>
          <a:prstGeom prst="rect">
            <a:avLst/>
          </a:prstGeom>
          <a:noFill/>
        </p:spPr>
        <p:txBody>
          <a:bodyPr wrap="square">
            <a:spAutoFit/>
          </a:bodyPr>
          <a:lstStyle/>
          <a:p>
            <a:pPr indent="457200">
              <a:lnSpc>
                <a:spcPct val="107000"/>
              </a:lnSpc>
              <a:spcAft>
                <a:spcPts val="800"/>
              </a:spcAft>
              <a:buNone/>
            </a:pPr>
            <a:r>
              <a:rPr lang="en-US" sz="1100" b="1" dirty="0">
                <a:effectLst/>
                <a:ea typeface="Calibri" panose="020F0502020204030204" pitchFamily="34" charset="0"/>
                <a:cs typeface="Times New Roman" panose="02020603050405020304" pitchFamily="18" charset="0"/>
              </a:rPr>
              <a:t>Results</a:t>
            </a:r>
            <a:endParaRPr lang="ro-RO" sz="1100" dirty="0">
              <a:effectLst/>
              <a:ea typeface="Calibri" panose="020F0502020204030204" pitchFamily="34" charset="0"/>
              <a:cs typeface="Times New Roman" panose="02020603050405020304" pitchFamily="18" charset="0"/>
            </a:endParaRPr>
          </a:p>
        </p:txBody>
      </p:sp>
      <p:sp>
        <p:nvSpPr>
          <p:cNvPr id="12" name="CasetăText 11">
            <a:extLst>
              <a:ext uri="{FF2B5EF4-FFF2-40B4-BE49-F238E27FC236}">
                <a16:creationId xmlns:a16="http://schemas.microsoft.com/office/drawing/2014/main" id="{F8D733C8-067A-F366-2D59-FACBD7FDFC5F}"/>
              </a:ext>
            </a:extLst>
          </p:cNvPr>
          <p:cNvSpPr txBox="1"/>
          <p:nvPr/>
        </p:nvSpPr>
        <p:spPr>
          <a:xfrm>
            <a:off x="490819" y="3242008"/>
            <a:ext cx="5683625" cy="446597"/>
          </a:xfrm>
          <a:prstGeom prst="rect">
            <a:avLst/>
          </a:prstGeom>
          <a:noFill/>
        </p:spPr>
        <p:txBody>
          <a:bodyPr wrap="square">
            <a:spAutoFit/>
          </a:bodyPr>
          <a:lstStyle/>
          <a:p>
            <a:pPr algn="ctr">
              <a:lnSpc>
                <a:spcPct val="107000"/>
              </a:lnSpc>
              <a:spcAft>
                <a:spcPts val="800"/>
              </a:spcAft>
              <a:buNone/>
            </a:pPr>
            <a:r>
              <a:rPr lang="en-US" sz="1100" b="1" dirty="0">
                <a:effectLst/>
                <a:ea typeface="Times New Roman" panose="02020603050405020304" pitchFamily="18" charset="0"/>
                <a:cs typeface="Times New Roman" panose="02020603050405020304" pitchFamily="18" charset="0"/>
              </a:rPr>
              <a:t>Table 1.</a:t>
            </a:r>
            <a:r>
              <a:rPr lang="en-US" sz="1100" b="1" dirty="0">
                <a:ea typeface="Times New Roman" panose="02020603050405020304" pitchFamily="18" charset="0"/>
                <a:cs typeface="Times New Roman" panose="02020603050405020304" pitchFamily="18" charset="0"/>
              </a:rPr>
              <a:t> Effect of Pilarhance, SL growth regulator on leaf area and annual growth in the crown of Erdi Botermo sour cherry trees</a:t>
            </a:r>
            <a:endParaRPr lang="ro-RO" sz="1100" dirty="0">
              <a:effectLst/>
              <a:ea typeface="Calibri" panose="020F0502020204030204" pitchFamily="34" charset="0"/>
              <a:cs typeface="Times New Roman" panose="02020603050405020304" pitchFamily="18" charset="0"/>
            </a:endParaRPr>
          </a:p>
        </p:txBody>
      </p:sp>
      <p:sp>
        <p:nvSpPr>
          <p:cNvPr id="15" name="CasetăText 14">
            <a:extLst>
              <a:ext uri="{FF2B5EF4-FFF2-40B4-BE49-F238E27FC236}">
                <a16:creationId xmlns:a16="http://schemas.microsoft.com/office/drawing/2014/main" id="{CF0F1574-EE05-8E18-FDC9-7B318A0813E4}"/>
              </a:ext>
            </a:extLst>
          </p:cNvPr>
          <p:cNvSpPr txBox="1"/>
          <p:nvPr/>
        </p:nvSpPr>
        <p:spPr>
          <a:xfrm>
            <a:off x="6214784" y="1444902"/>
            <a:ext cx="5680263" cy="413318"/>
          </a:xfrm>
          <a:prstGeom prst="rect">
            <a:avLst/>
          </a:prstGeom>
          <a:noFill/>
        </p:spPr>
        <p:txBody>
          <a:bodyPr wrap="square">
            <a:spAutoFit/>
          </a:bodyPr>
          <a:lstStyle/>
          <a:p>
            <a:pPr algn="ctr">
              <a:lnSpc>
                <a:spcPct val="107000"/>
              </a:lnSpc>
              <a:spcAft>
                <a:spcPts val="800"/>
              </a:spcAft>
              <a:buNone/>
            </a:pPr>
            <a:r>
              <a:rPr lang="en-US" sz="1000" b="1" dirty="0">
                <a:effectLst/>
                <a:ea typeface="Times New Roman" panose="02020603050405020304" pitchFamily="18" charset="0"/>
                <a:cs typeface="Times New Roman" panose="02020603050405020304" pitchFamily="18" charset="0"/>
              </a:rPr>
              <a:t>Table </a:t>
            </a:r>
            <a:r>
              <a:rPr lang="ro-RO" sz="1000" b="1" dirty="0">
                <a:effectLst/>
                <a:ea typeface="Times New Roman" panose="02020603050405020304" pitchFamily="18" charset="0"/>
                <a:cs typeface="Times New Roman" panose="02020603050405020304" pitchFamily="18" charset="0"/>
              </a:rPr>
              <a:t>3</a:t>
            </a:r>
            <a:r>
              <a:rPr lang="en-US" sz="1000" b="1" dirty="0">
                <a:effectLst/>
                <a:ea typeface="Times New Roman" panose="02020603050405020304" pitchFamily="18" charset="0"/>
                <a:cs typeface="Times New Roman" panose="02020603050405020304" pitchFamily="18" charset="0"/>
              </a:rPr>
              <a:t>. </a:t>
            </a:r>
            <a:r>
              <a:rPr lang="en-US" sz="1000" b="1" dirty="0">
                <a:ea typeface="Times New Roman" panose="02020603050405020304" pitchFamily="18" charset="0"/>
                <a:cs typeface="Times New Roman" panose="02020603050405020304" pitchFamily="18" charset="0"/>
              </a:rPr>
              <a:t>The effect of the growth regulator Pilarhance, SL on the average weight and productivity of sour cherry trees of the Erdi Botermo variety</a:t>
            </a:r>
            <a:endParaRPr lang="ro-RO" sz="1100" dirty="0">
              <a:effectLst/>
              <a:ea typeface="Calibri" panose="020F0502020204030204" pitchFamily="34" charset="0"/>
              <a:cs typeface="Times New Roman" panose="02020603050405020304" pitchFamily="18" charset="0"/>
            </a:endParaRPr>
          </a:p>
        </p:txBody>
      </p:sp>
      <p:sp>
        <p:nvSpPr>
          <p:cNvPr id="21" name="CasetăText 20">
            <a:extLst>
              <a:ext uri="{FF2B5EF4-FFF2-40B4-BE49-F238E27FC236}">
                <a16:creationId xmlns:a16="http://schemas.microsoft.com/office/drawing/2014/main" id="{08840FB4-9AFD-904E-6A96-ABB32500E8B9}"/>
              </a:ext>
            </a:extLst>
          </p:cNvPr>
          <p:cNvSpPr txBox="1"/>
          <p:nvPr/>
        </p:nvSpPr>
        <p:spPr>
          <a:xfrm>
            <a:off x="295834" y="4907772"/>
            <a:ext cx="5721722" cy="446597"/>
          </a:xfrm>
          <a:prstGeom prst="rect">
            <a:avLst/>
          </a:prstGeom>
          <a:noFill/>
        </p:spPr>
        <p:txBody>
          <a:bodyPr wrap="square">
            <a:spAutoFit/>
          </a:bodyPr>
          <a:lstStyle/>
          <a:p>
            <a:pPr algn="ctr">
              <a:lnSpc>
                <a:spcPct val="107000"/>
              </a:lnSpc>
              <a:spcAft>
                <a:spcPts val="800"/>
              </a:spcAft>
              <a:buNone/>
            </a:pPr>
            <a:r>
              <a:rPr lang="en-US" sz="1100" b="1" dirty="0">
                <a:ea typeface="Times New Roman" panose="02020603050405020304" pitchFamily="18" charset="0"/>
                <a:cs typeface="Arial" panose="020B0604020202020204" pitchFamily="34" charset="0"/>
              </a:rPr>
              <a:t>Table </a:t>
            </a:r>
            <a:r>
              <a:rPr lang="ro-RO" sz="1100" b="1" dirty="0">
                <a:ea typeface="Times New Roman" panose="02020603050405020304" pitchFamily="18" charset="0"/>
                <a:cs typeface="Arial" panose="020B0604020202020204" pitchFamily="34" charset="0"/>
              </a:rPr>
              <a:t>2</a:t>
            </a:r>
            <a:r>
              <a:rPr lang="en-US" sz="1100" b="1" dirty="0">
                <a:ea typeface="Times New Roman" panose="02020603050405020304" pitchFamily="18" charset="0"/>
                <a:cs typeface="Arial" panose="020B0604020202020204" pitchFamily="34" charset="0"/>
              </a:rPr>
              <a:t>. The effect of the growth regulator Pilarhance, SL on the number of fruits and their percentage of fruit set in the crown of Erdi Botermo sour cherry trees</a:t>
            </a:r>
            <a:endParaRPr lang="ro-RO" sz="1100" dirty="0">
              <a:effectLst/>
              <a:ea typeface="Calibri" panose="020F0502020204030204" pitchFamily="34" charset="0"/>
              <a:cs typeface="Times New Roman" panose="02020603050405020304" pitchFamily="18" charset="0"/>
            </a:endParaRPr>
          </a:p>
        </p:txBody>
      </p:sp>
      <p:sp>
        <p:nvSpPr>
          <p:cNvPr id="23" name="CasetăText 22">
            <a:extLst>
              <a:ext uri="{FF2B5EF4-FFF2-40B4-BE49-F238E27FC236}">
                <a16:creationId xmlns:a16="http://schemas.microsoft.com/office/drawing/2014/main" id="{83BAB3CC-0B83-2C9E-C54A-5857CCE414AD}"/>
              </a:ext>
            </a:extLst>
          </p:cNvPr>
          <p:cNvSpPr txBox="1"/>
          <p:nvPr/>
        </p:nvSpPr>
        <p:spPr>
          <a:xfrm>
            <a:off x="6214783" y="5846948"/>
            <a:ext cx="5641041" cy="838819"/>
          </a:xfrm>
          <a:prstGeom prst="rect">
            <a:avLst/>
          </a:prstGeom>
          <a:noFill/>
        </p:spPr>
        <p:txBody>
          <a:bodyPr wrap="square">
            <a:spAutoFit/>
          </a:bodyPr>
          <a:lstStyle/>
          <a:p>
            <a:pPr algn="just">
              <a:lnSpc>
                <a:spcPct val="107000"/>
              </a:lnSpc>
              <a:spcAft>
                <a:spcPts val="800"/>
              </a:spcAft>
              <a:buNone/>
            </a:pPr>
            <a:r>
              <a:rPr lang="en-US" sz="1050" b="1" dirty="0">
                <a:effectLst/>
                <a:ea typeface="Times New Roman" panose="02020603050405020304" pitchFamily="18" charset="0"/>
                <a:cs typeface="Times New Roman" panose="02020603050405020304" pitchFamily="18" charset="0"/>
              </a:rPr>
              <a:t>Acknowledgments: </a:t>
            </a:r>
            <a:r>
              <a:rPr lang="en-US" sz="1050" dirty="0">
                <a:effectLst/>
                <a:ea typeface="Calibri" panose="020F0502020204030204" pitchFamily="34" charset="0"/>
                <a:cs typeface="Times New Roman" panose="02020603050405020304" pitchFamily="18" charset="0"/>
              </a:rPr>
              <a:t>The research was supported by the Institutional Project, subprogram 020407 „Development and implementation of good practices of sustainable agriculture and climate resilience” GREEN, implemented at the Technical University of Moldova.</a:t>
            </a:r>
            <a:endParaRPr lang="ro-RO" sz="1050" dirty="0">
              <a:effectLst/>
              <a:ea typeface="Calibri" panose="020F0502020204030204" pitchFamily="34" charset="0"/>
              <a:cs typeface="Times New Roman" panose="02020603050405020304" pitchFamily="18" charset="0"/>
            </a:endParaRPr>
          </a:p>
          <a:p>
            <a:pPr algn="just">
              <a:lnSpc>
                <a:spcPct val="107000"/>
              </a:lnSpc>
              <a:spcAft>
                <a:spcPts val="800"/>
              </a:spcAft>
              <a:buNone/>
            </a:pPr>
            <a:r>
              <a:rPr lang="en-US" sz="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ro-RO"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7" name="CasetăText 26">
            <a:extLst>
              <a:ext uri="{FF2B5EF4-FFF2-40B4-BE49-F238E27FC236}">
                <a16:creationId xmlns:a16="http://schemas.microsoft.com/office/drawing/2014/main" id="{9526484A-9B36-57BC-C0B7-DAE63ECF4CF4}"/>
              </a:ext>
            </a:extLst>
          </p:cNvPr>
          <p:cNvSpPr txBox="1"/>
          <p:nvPr/>
        </p:nvSpPr>
        <p:spPr>
          <a:xfrm>
            <a:off x="6214784" y="4397279"/>
            <a:ext cx="5680263" cy="1467581"/>
          </a:xfrm>
          <a:prstGeom prst="rect">
            <a:avLst/>
          </a:prstGeom>
          <a:noFill/>
        </p:spPr>
        <p:txBody>
          <a:bodyPr wrap="square">
            <a:spAutoFit/>
          </a:bodyPr>
          <a:lstStyle/>
          <a:p>
            <a:pPr indent="180340" algn="just">
              <a:lnSpc>
                <a:spcPct val="107000"/>
              </a:lnSpc>
              <a:buNone/>
            </a:pPr>
            <a:r>
              <a:rPr lang="en-US" sz="1050" dirty="0">
                <a:ea typeface="Calibri" panose="020F0502020204030204" pitchFamily="34" charset="0"/>
                <a:cs typeface="Times New Roman" panose="02020603050405020304" pitchFamily="18" charset="0"/>
              </a:rPr>
              <a:t>The effectiveness of using the growth regulator Pilarhance, SL at a dose of 0.8 l/ha to stimulate growth processes and fruit development was insignificantly higher than the control variant, while with an increase in the dose to 1.3 l/ha, the studied indicator was much higher compared to the other tested variants.</a:t>
            </a:r>
          </a:p>
          <a:p>
            <a:pPr indent="180340" algn="just">
              <a:lnSpc>
                <a:spcPct val="107000"/>
              </a:lnSpc>
              <a:buNone/>
            </a:pPr>
            <a:r>
              <a:rPr lang="en-US" sz="1050" dirty="0">
                <a:ea typeface="Calibri" panose="020F0502020204030204" pitchFamily="34" charset="0"/>
                <a:cs typeface="Times New Roman" panose="02020603050405020304" pitchFamily="18" charset="0"/>
              </a:rPr>
              <a:t>The greatest intensity of growth processes in the tree crown and sour cherry fruit development was recorded in the variant with Pilarhance, SL at a dose of 1.3 l/ha, treated twice by spraying. The first treatment should be carried out at the end of the flowering period, and the second during the period when the fruit color changes from green to yellow.</a:t>
            </a:r>
          </a:p>
        </p:txBody>
      </p:sp>
      <p:sp>
        <p:nvSpPr>
          <p:cNvPr id="29" name="CasetăText 28">
            <a:extLst>
              <a:ext uri="{FF2B5EF4-FFF2-40B4-BE49-F238E27FC236}">
                <a16:creationId xmlns:a16="http://schemas.microsoft.com/office/drawing/2014/main" id="{821C20E9-2A69-4D9B-3A61-3B701B50E1C1}"/>
              </a:ext>
            </a:extLst>
          </p:cNvPr>
          <p:cNvSpPr txBox="1"/>
          <p:nvPr/>
        </p:nvSpPr>
        <p:spPr>
          <a:xfrm>
            <a:off x="6214783" y="4205624"/>
            <a:ext cx="1084729" cy="261610"/>
          </a:xfrm>
          <a:prstGeom prst="rect">
            <a:avLst/>
          </a:prstGeom>
          <a:noFill/>
        </p:spPr>
        <p:txBody>
          <a:bodyPr wrap="square">
            <a:spAutoFit/>
          </a:bodyPr>
          <a:lstStyle/>
          <a:p>
            <a:r>
              <a:rPr kumimoji="0" lang="ro-RO" sz="1100" b="1" i="0" u="none" strike="noStrike" kern="1200" cap="none" spc="0" normalizeH="0" baseline="0" noProof="0" dirty="0">
                <a:ln>
                  <a:noFill/>
                </a:ln>
                <a:solidFill>
                  <a:prstClr val="black"/>
                </a:solidFill>
                <a:effectLst/>
                <a:uLnTx/>
                <a:uFillTx/>
                <a:latin typeface="Calibri" panose="020F0502020204030204"/>
                <a:ea typeface="+mn-ea"/>
                <a:cs typeface="+mn-cs"/>
              </a:rPr>
              <a:t>Conclusions</a:t>
            </a:r>
            <a:endParaRPr lang="ro-RO" sz="1100" b="1" dirty="0"/>
          </a:p>
        </p:txBody>
      </p:sp>
      <p:graphicFrame>
        <p:nvGraphicFramePr>
          <p:cNvPr id="5" name="Таблица 4">
            <a:extLst>
              <a:ext uri="{FF2B5EF4-FFF2-40B4-BE49-F238E27FC236}">
                <a16:creationId xmlns:a16="http://schemas.microsoft.com/office/drawing/2014/main" id="{3688DFDE-109E-4D4F-8467-921133A2AFDD}"/>
              </a:ext>
            </a:extLst>
          </p:cNvPr>
          <p:cNvGraphicFramePr>
            <a:graphicFrameLocks noGrp="1"/>
          </p:cNvGraphicFramePr>
          <p:nvPr>
            <p:extLst>
              <p:ext uri="{D42A27DB-BD31-4B8C-83A1-F6EECF244321}">
                <p14:modId xmlns:p14="http://schemas.microsoft.com/office/powerpoint/2010/main" val="4070321322"/>
              </p:ext>
            </p:extLst>
          </p:nvPr>
        </p:nvGraphicFramePr>
        <p:xfrm>
          <a:off x="609604" y="3722097"/>
          <a:ext cx="5059715" cy="1152182"/>
        </p:xfrm>
        <a:graphic>
          <a:graphicData uri="http://schemas.openxmlformats.org/drawingml/2006/table">
            <a:tbl>
              <a:tblPr firstRow="1" firstCol="1" bandRow="1"/>
              <a:tblGrid>
                <a:gridCol w="1552353">
                  <a:extLst>
                    <a:ext uri="{9D8B030D-6E8A-4147-A177-3AD203B41FA5}">
                      <a16:colId xmlns:a16="http://schemas.microsoft.com/office/drawing/2014/main" val="1251232304"/>
                    </a:ext>
                  </a:extLst>
                </a:gridCol>
                <a:gridCol w="929293">
                  <a:extLst>
                    <a:ext uri="{9D8B030D-6E8A-4147-A177-3AD203B41FA5}">
                      <a16:colId xmlns:a16="http://schemas.microsoft.com/office/drawing/2014/main" val="2146810528"/>
                    </a:ext>
                  </a:extLst>
                </a:gridCol>
                <a:gridCol w="929293">
                  <a:extLst>
                    <a:ext uri="{9D8B030D-6E8A-4147-A177-3AD203B41FA5}">
                      <a16:colId xmlns:a16="http://schemas.microsoft.com/office/drawing/2014/main" val="1670917664"/>
                    </a:ext>
                  </a:extLst>
                </a:gridCol>
                <a:gridCol w="824388">
                  <a:extLst>
                    <a:ext uri="{9D8B030D-6E8A-4147-A177-3AD203B41FA5}">
                      <a16:colId xmlns:a16="http://schemas.microsoft.com/office/drawing/2014/main" val="3716978973"/>
                    </a:ext>
                  </a:extLst>
                </a:gridCol>
                <a:gridCol w="824388">
                  <a:extLst>
                    <a:ext uri="{9D8B030D-6E8A-4147-A177-3AD203B41FA5}">
                      <a16:colId xmlns:a16="http://schemas.microsoft.com/office/drawing/2014/main" val="3541879576"/>
                    </a:ext>
                  </a:extLst>
                </a:gridCol>
              </a:tblGrid>
              <a:tr h="162696">
                <a:tc rowSpan="2">
                  <a:txBody>
                    <a:bodyPr/>
                    <a:lstStyle/>
                    <a:p>
                      <a:pPr algn="ctr">
                        <a:lnSpc>
                          <a:spcPct val="115000"/>
                        </a:lnSpc>
                        <a:spcAft>
                          <a:spcPts val="0"/>
                        </a:spcAft>
                      </a:pPr>
                      <a:r>
                        <a:rPr lang="en-GB" sz="1000" b="1" dirty="0">
                          <a:effectLst/>
                          <a:latin typeface="+mn-lt"/>
                          <a:ea typeface="Times New Roman" panose="02020603050405020304" pitchFamily="18" charset="0"/>
                          <a:cs typeface="Arial" panose="020B0604020202020204" pitchFamily="34" charset="0"/>
                        </a:rPr>
                        <a:t>Variants</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0"/>
                        </a:spcAft>
                      </a:pPr>
                      <a:r>
                        <a:rPr lang="en-GB" sz="1000" b="1" dirty="0">
                          <a:effectLst/>
                          <a:latin typeface="+mn-lt"/>
                          <a:ea typeface="Times New Roman" panose="02020603050405020304" pitchFamily="18" charset="0"/>
                          <a:cs typeface="Arial" panose="020B0604020202020204" pitchFamily="34" charset="0"/>
                        </a:rPr>
                        <a:t>Foliar surface</a:t>
                      </a:r>
                      <a:r>
                        <a:rPr lang="ro-RO" sz="1000" b="1" dirty="0">
                          <a:effectLst/>
                          <a:latin typeface="+mn-lt"/>
                          <a:ea typeface="Times New Roman" panose="02020603050405020304" pitchFamily="18" charset="0"/>
                          <a:cs typeface="Arial" panose="020B0604020202020204" pitchFamily="34" charset="0"/>
                        </a:rPr>
                        <a:t> </a:t>
                      </a:r>
                      <a:r>
                        <a:rPr lang="en-GB" sz="1000" b="1" dirty="0">
                          <a:effectLst/>
                          <a:latin typeface="+mn-lt"/>
                          <a:ea typeface="Times New Roman" panose="02020603050405020304" pitchFamily="18" charset="0"/>
                          <a:cs typeface="Arial" panose="020B0604020202020204" pitchFamily="34" charset="0"/>
                        </a:rPr>
                        <a:t>area</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o-RO"/>
                    </a:p>
                  </a:txBody>
                  <a:tcPr/>
                </a:tc>
                <a:tc gridSpan="2">
                  <a:txBody>
                    <a:bodyPr/>
                    <a:lstStyle/>
                    <a:p>
                      <a:pPr algn="ctr">
                        <a:lnSpc>
                          <a:spcPct val="115000"/>
                        </a:lnSpc>
                        <a:spcAft>
                          <a:spcPts val="0"/>
                        </a:spcAft>
                      </a:pPr>
                      <a:r>
                        <a:rPr lang="en-GB" sz="1000" b="1">
                          <a:effectLst/>
                          <a:latin typeface="+mn-lt"/>
                          <a:ea typeface="Times New Roman" panose="02020603050405020304" pitchFamily="18" charset="0"/>
                          <a:cs typeface="Arial" panose="020B0604020202020204" pitchFamily="34" charset="0"/>
                        </a:rPr>
                        <a:t>Length of annual growth</a:t>
                      </a:r>
                      <a:endParaRPr lang="ro-RO" sz="1000" b="1">
                        <a:effectLst/>
                        <a:latin typeface="+mn-lt"/>
                        <a:ea typeface="Times New Roman" panose="02020603050405020304" pitchFamily="18" charset="0"/>
                        <a:cs typeface="Arial" panose="020B0604020202020204"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o-RO"/>
                    </a:p>
                  </a:txBody>
                  <a:tcPr/>
                </a:tc>
                <a:extLst>
                  <a:ext uri="{0D108BD9-81ED-4DB2-BD59-A6C34878D82A}">
                    <a16:rowId xmlns:a16="http://schemas.microsoft.com/office/drawing/2014/main" val="3797656663"/>
                  </a:ext>
                </a:extLst>
              </a:tr>
              <a:tr h="327317">
                <a:tc vMerge="1">
                  <a:txBody>
                    <a:bodyPr/>
                    <a:lstStyle/>
                    <a:p>
                      <a:endParaRPr lang="ro-RO"/>
                    </a:p>
                  </a:txBody>
                  <a:tcPr/>
                </a:tc>
                <a:tc>
                  <a:txBody>
                    <a:bodyPr/>
                    <a:lstStyle/>
                    <a:p>
                      <a:pPr algn="ctr">
                        <a:lnSpc>
                          <a:spcPct val="115000"/>
                        </a:lnSpc>
                        <a:spcAft>
                          <a:spcPts val="0"/>
                        </a:spcAft>
                      </a:pPr>
                      <a:r>
                        <a:rPr lang="en-GB" sz="1000" b="1" dirty="0">
                          <a:effectLst/>
                          <a:latin typeface="+mn-lt"/>
                          <a:ea typeface="Times New Roman" panose="02020603050405020304" pitchFamily="18" charset="0"/>
                          <a:cs typeface="Arial" panose="020B0604020202020204" pitchFamily="34" charset="0"/>
                        </a:rPr>
                        <a:t>м</a:t>
                      </a:r>
                      <a:r>
                        <a:rPr lang="en-GB" sz="1000" b="1" baseline="30000" dirty="0">
                          <a:effectLst/>
                          <a:latin typeface="+mn-lt"/>
                          <a:ea typeface="Times New Roman" panose="02020603050405020304" pitchFamily="18" charset="0"/>
                          <a:cs typeface="Arial" panose="020B0604020202020204" pitchFamily="34" charset="0"/>
                        </a:rPr>
                        <a:t>2</a:t>
                      </a:r>
                      <a:r>
                        <a:rPr lang="en-GB" sz="1000" b="1" dirty="0">
                          <a:effectLst/>
                          <a:latin typeface="+mn-lt"/>
                          <a:ea typeface="Times New Roman" panose="02020603050405020304" pitchFamily="18" charset="0"/>
                          <a:cs typeface="Arial" panose="020B0604020202020204" pitchFamily="34" charset="0"/>
                        </a:rPr>
                        <a:t>/tree</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GB" sz="1000" b="1" dirty="0">
                          <a:effectLst/>
                          <a:latin typeface="+mn-lt"/>
                          <a:ea typeface="Times New Roman" panose="02020603050405020304" pitchFamily="18" charset="0"/>
                          <a:cs typeface="Arial" panose="020B0604020202020204" pitchFamily="34" charset="0"/>
                        </a:rPr>
                        <a:t>thousand</a:t>
                      </a:r>
                      <a:endParaRPr lang="ro-RO" sz="1000" b="1" dirty="0">
                        <a:effectLst/>
                        <a:latin typeface="+mn-lt"/>
                        <a:ea typeface="Times New Roman" panose="02020603050405020304" pitchFamily="18" charset="0"/>
                        <a:cs typeface="Arial" panose="020B0604020202020204" pitchFamily="34" charset="0"/>
                      </a:endParaRPr>
                    </a:p>
                    <a:p>
                      <a:pPr algn="ctr">
                        <a:lnSpc>
                          <a:spcPct val="100000"/>
                        </a:lnSpc>
                        <a:spcAft>
                          <a:spcPts val="0"/>
                        </a:spcAft>
                      </a:pPr>
                      <a:r>
                        <a:rPr lang="en-GB" sz="1000" b="1" dirty="0">
                          <a:effectLst/>
                          <a:latin typeface="+mn-lt"/>
                          <a:ea typeface="Times New Roman" panose="02020603050405020304" pitchFamily="18" charset="0"/>
                          <a:cs typeface="Arial" panose="020B0604020202020204" pitchFamily="34" charset="0"/>
                        </a:rPr>
                        <a:t>м</a:t>
                      </a:r>
                      <a:r>
                        <a:rPr lang="en-GB" sz="1000" b="1" baseline="30000" dirty="0">
                          <a:effectLst/>
                          <a:latin typeface="+mn-lt"/>
                          <a:ea typeface="Times New Roman" panose="02020603050405020304" pitchFamily="18" charset="0"/>
                          <a:cs typeface="Arial" panose="020B0604020202020204" pitchFamily="34" charset="0"/>
                        </a:rPr>
                        <a:t>2</a:t>
                      </a:r>
                      <a:r>
                        <a:rPr lang="en-GB" sz="1000" b="1" dirty="0">
                          <a:effectLst/>
                          <a:latin typeface="+mn-lt"/>
                          <a:ea typeface="Times New Roman" panose="02020603050405020304" pitchFamily="18" charset="0"/>
                          <a:cs typeface="Arial" panose="020B0604020202020204" pitchFamily="34" charset="0"/>
                        </a:rPr>
                        <a:t>/га</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b="1" dirty="0">
                          <a:effectLst/>
                          <a:latin typeface="+mn-lt"/>
                          <a:ea typeface="Times New Roman" panose="02020603050405020304" pitchFamily="18" charset="0"/>
                          <a:cs typeface="Arial" panose="020B0604020202020204" pitchFamily="34" charset="0"/>
                        </a:rPr>
                        <a:t>с</a:t>
                      </a:r>
                      <a:r>
                        <a:rPr lang="en-GB" sz="1000" b="1" dirty="0">
                          <a:effectLst/>
                          <a:latin typeface="+mn-lt"/>
                          <a:ea typeface="Times New Roman" panose="02020603050405020304" pitchFamily="18" charset="0"/>
                          <a:cs typeface="Arial" panose="020B0604020202020204" pitchFamily="34" charset="0"/>
                        </a:rPr>
                        <a:t>m</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o-RO" sz="1000" b="1" dirty="0">
                          <a:effectLst/>
                          <a:latin typeface="+mn-lt"/>
                          <a:ea typeface="Times New Roman" panose="02020603050405020304" pitchFamily="18" charset="0"/>
                          <a:cs typeface="Arial" panose="020B0604020202020204" pitchFamily="34" charset="0"/>
                        </a:rPr>
                        <a:t>m</a:t>
                      </a:r>
                      <a:r>
                        <a:rPr lang="en-GB" sz="1000" b="1" dirty="0">
                          <a:effectLst/>
                          <a:latin typeface="+mn-lt"/>
                          <a:ea typeface="Times New Roman" panose="02020603050405020304" pitchFamily="18" charset="0"/>
                          <a:cs typeface="Arial" panose="020B0604020202020204" pitchFamily="34" charset="0"/>
                        </a:rPr>
                        <a:t>/tree</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0341500"/>
                  </a:ext>
                </a:extLst>
              </a:tr>
              <a:tr h="162696">
                <a:tc>
                  <a:txBody>
                    <a:bodyPr/>
                    <a:lstStyle/>
                    <a:p>
                      <a:pPr algn="l">
                        <a:lnSpc>
                          <a:spcPct val="115000"/>
                        </a:lnSpc>
                        <a:spcAft>
                          <a:spcPts val="0"/>
                        </a:spcAft>
                      </a:pPr>
                      <a:r>
                        <a:rPr lang="en-GB" sz="1000" b="1" dirty="0">
                          <a:effectLst/>
                          <a:latin typeface="+mn-lt"/>
                          <a:ea typeface="Times New Roman" panose="02020603050405020304" pitchFamily="18" charset="0"/>
                          <a:cs typeface="Arial" panose="020B0604020202020204" pitchFamily="34" charset="0"/>
                        </a:rPr>
                        <a:t>Control</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b="0">
                          <a:effectLst/>
                          <a:latin typeface="+mn-lt"/>
                          <a:ea typeface="Times New Roman" panose="02020603050405020304" pitchFamily="18" charset="0"/>
                          <a:cs typeface="Arial" panose="020B0604020202020204" pitchFamily="34" charset="0"/>
                        </a:rPr>
                        <a:t>6.0</a:t>
                      </a:r>
                      <a:endParaRPr lang="ro-RO" sz="1000" b="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b="0" dirty="0">
                          <a:effectLst/>
                          <a:latin typeface="+mn-lt"/>
                          <a:ea typeface="Times New Roman" panose="02020603050405020304" pitchFamily="18" charset="0"/>
                          <a:cs typeface="Arial" panose="020B0604020202020204" pitchFamily="34" charset="0"/>
                        </a:rPr>
                        <a:t>7.5</a:t>
                      </a:r>
                      <a:endParaRPr lang="ro-RO" sz="1000" b="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b="0" dirty="0">
                          <a:effectLst/>
                          <a:latin typeface="+mn-lt"/>
                          <a:ea typeface="Times New Roman" panose="02020603050405020304" pitchFamily="18" charset="0"/>
                          <a:cs typeface="Arial" panose="020B0604020202020204" pitchFamily="34" charset="0"/>
                        </a:rPr>
                        <a:t>49.3</a:t>
                      </a:r>
                      <a:endParaRPr lang="ro-RO" sz="1000" b="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b="0">
                          <a:effectLst/>
                          <a:latin typeface="+mn-lt"/>
                          <a:ea typeface="Times New Roman" panose="02020603050405020304" pitchFamily="18" charset="0"/>
                          <a:cs typeface="Arial" panose="020B0604020202020204" pitchFamily="34" charset="0"/>
                        </a:rPr>
                        <a:t>17.3</a:t>
                      </a:r>
                      <a:endParaRPr lang="ro-RO" sz="1000" b="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2320228"/>
                  </a:ext>
                </a:extLst>
              </a:tr>
              <a:tr h="162696">
                <a:tc>
                  <a:txBody>
                    <a:bodyPr/>
                    <a:lstStyle/>
                    <a:p>
                      <a:pPr algn="l">
                        <a:lnSpc>
                          <a:spcPct val="115000"/>
                        </a:lnSpc>
                        <a:spcAft>
                          <a:spcPts val="0"/>
                        </a:spcAft>
                      </a:pPr>
                      <a:r>
                        <a:rPr lang="en-GB" sz="1000" b="1" dirty="0">
                          <a:effectLst/>
                          <a:latin typeface="+mn-lt"/>
                          <a:ea typeface="Times New Roman" panose="02020603050405020304" pitchFamily="18" charset="0"/>
                          <a:cs typeface="Arial" panose="020B0604020202020204" pitchFamily="34" charset="0"/>
                        </a:rPr>
                        <a:t>Pilarhance, SL,</a:t>
                      </a:r>
                      <a:r>
                        <a:rPr lang="ro-RO" sz="1000" b="1" dirty="0">
                          <a:effectLst/>
                          <a:latin typeface="+mn-lt"/>
                          <a:ea typeface="Times New Roman" panose="02020603050405020304" pitchFamily="18" charset="0"/>
                          <a:cs typeface="Arial" panose="020B0604020202020204" pitchFamily="34" charset="0"/>
                        </a:rPr>
                        <a:t> </a:t>
                      </a:r>
                      <a:r>
                        <a:rPr lang="en-GB" sz="1000" b="1" dirty="0">
                          <a:effectLst/>
                          <a:latin typeface="+mn-lt"/>
                          <a:ea typeface="Times New Roman" panose="02020603050405020304" pitchFamily="18" charset="0"/>
                          <a:cs typeface="Arial" panose="020B0604020202020204" pitchFamily="34" charset="0"/>
                        </a:rPr>
                        <a:t>0.8 l/ha</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b="0">
                          <a:effectLst/>
                          <a:latin typeface="+mn-lt"/>
                          <a:ea typeface="Times New Roman" panose="02020603050405020304" pitchFamily="18" charset="0"/>
                          <a:cs typeface="Arial" panose="020B0604020202020204" pitchFamily="34" charset="0"/>
                        </a:rPr>
                        <a:t>6.2</a:t>
                      </a:r>
                      <a:endParaRPr lang="ro-RO" sz="1000" b="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b="0">
                          <a:effectLst/>
                          <a:latin typeface="+mn-lt"/>
                          <a:ea typeface="Times New Roman" panose="02020603050405020304" pitchFamily="18" charset="0"/>
                          <a:cs typeface="Arial" panose="020B0604020202020204" pitchFamily="34" charset="0"/>
                        </a:rPr>
                        <a:t>7.8</a:t>
                      </a:r>
                      <a:endParaRPr lang="ro-RO" sz="1000" b="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b="0" dirty="0">
                          <a:effectLst/>
                          <a:latin typeface="+mn-lt"/>
                          <a:ea typeface="Times New Roman" panose="02020603050405020304" pitchFamily="18" charset="0"/>
                          <a:cs typeface="Arial" panose="020B0604020202020204" pitchFamily="34" charset="0"/>
                        </a:rPr>
                        <a:t>51.8</a:t>
                      </a:r>
                      <a:endParaRPr lang="ro-RO" sz="1000" b="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b="0">
                          <a:effectLst/>
                          <a:latin typeface="+mn-lt"/>
                          <a:ea typeface="Times New Roman" panose="02020603050405020304" pitchFamily="18" charset="0"/>
                          <a:cs typeface="Arial" panose="020B0604020202020204" pitchFamily="34" charset="0"/>
                        </a:rPr>
                        <a:t>18.1</a:t>
                      </a:r>
                      <a:endParaRPr lang="ro-RO" sz="1000" b="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6513895"/>
                  </a:ext>
                </a:extLst>
              </a:tr>
              <a:tr h="162696">
                <a:tc>
                  <a:txBody>
                    <a:bodyPr/>
                    <a:lstStyle/>
                    <a:p>
                      <a:pPr algn="l">
                        <a:lnSpc>
                          <a:spcPct val="115000"/>
                        </a:lnSpc>
                        <a:spcAft>
                          <a:spcPts val="0"/>
                        </a:spcAft>
                      </a:pPr>
                      <a:r>
                        <a:rPr lang="en-GB" sz="1000" b="1" dirty="0">
                          <a:effectLst/>
                          <a:latin typeface="+mn-lt"/>
                          <a:ea typeface="Times New Roman" panose="02020603050405020304" pitchFamily="18" charset="0"/>
                          <a:cs typeface="Arial" panose="020B0604020202020204" pitchFamily="34" charset="0"/>
                        </a:rPr>
                        <a:t>Pilarhance, SL,</a:t>
                      </a:r>
                      <a:r>
                        <a:rPr lang="ro-RO" sz="1000" b="1" dirty="0">
                          <a:effectLst/>
                          <a:latin typeface="+mn-lt"/>
                          <a:ea typeface="Times New Roman" panose="02020603050405020304" pitchFamily="18" charset="0"/>
                          <a:cs typeface="Arial" panose="020B0604020202020204" pitchFamily="34" charset="0"/>
                        </a:rPr>
                        <a:t> </a:t>
                      </a:r>
                      <a:r>
                        <a:rPr lang="en-GB" sz="1000" b="1" dirty="0">
                          <a:effectLst/>
                          <a:latin typeface="+mn-lt"/>
                          <a:ea typeface="Times New Roman" panose="02020603050405020304" pitchFamily="18" charset="0"/>
                          <a:cs typeface="Arial" panose="020B0604020202020204" pitchFamily="34" charset="0"/>
                        </a:rPr>
                        <a:t>1.3 l/ha</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b="0">
                          <a:effectLst/>
                          <a:latin typeface="+mn-lt"/>
                          <a:ea typeface="Times New Roman" panose="02020603050405020304" pitchFamily="18" charset="0"/>
                          <a:cs typeface="Arial" panose="020B0604020202020204" pitchFamily="34" charset="0"/>
                        </a:rPr>
                        <a:t>6.7</a:t>
                      </a:r>
                      <a:endParaRPr lang="ro-RO" sz="1000" b="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b="0">
                          <a:effectLst/>
                          <a:latin typeface="+mn-lt"/>
                          <a:ea typeface="Times New Roman" panose="02020603050405020304" pitchFamily="18" charset="0"/>
                          <a:cs typeface="Arial" panose="020B0604020202020204" pitchFamily="34" charset="0"/>
                        </a:rPr>
                        <a:t>8.4</a:t>
                      </a:r>
                      <a:endParaRPr lang="ro-RO" sz="1000" b="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b="0" dirty="0">
                          <a:effectLst/>
                          <a:latin typeface="+mn-lt"/>
                          <a:ea typeface="Times New Roman" panose="02020603050405020304" pitchFamily="18" charset="0"/>
                          <a:cs typeface="Arial" panose="020B0604020202020204" pitchFamily="34" charset="0"/>
                        </a:rPr>
                        <a:t>55.2</a:t>
                      </a:r>
                      <a:endParaRPr lang="ro-RO" sz="1000" b="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b="0" dirty="0">
                          <a:effectLst/>
                          <a:latin typeface="+mn-lt"/>
                          <a:ea typeface="Times New Roman" panose="02020603050405020304" pitchFamily="18" charset="0"/>
                          <a:cs typeface="Arial" panose="020B0604020202020204" pitchFamily="34" charset="0"/>
                        </a:rPr>
                        <a:t>19.3</a:t>
                      </a:r>
                      <a:endParaRPr lang="ro-RO" sz="1000" b="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04476111"/>
                  </a:ext>
                </a:extLst>
              </a:tr>
              <a:tr h="162696">
                <a:tc>
                  <a:txBody>
                    <a:bodyPr/>
                    <a:lstStyle/>
                    <a:p>
                      <a:pPr algn="ctr">
                        <a:lnSpc>
                          <a:spcPct val="115000"/>
                        </a:lnSpc>
                        <a:spcAft>
                          <a:spcPts val="0"/>
                        </a:spcAft>
                      </a:pPr>
                      <a:r>
                        <a:rPr lang="en-GB" sz="1000" b="1" dirty="0">
                          <a:effectLst/>
                          <a:latin typeface="+mn-lt"/>
                          <a:ea typeface="Times New Roman" panose="02020603050405020304" pitchFamily="18" charset="0"/>
                          <a:cs typeface="Arial" panose="020B0604020202020204" pitchFamily="34" charset="0"/>
                        </a:rPr>
                        <a:t>LSD 5%</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b="0">
                          <a:effectLst/>
                          <a:latin typeface="+mn-lt"/>
                          <a:ea typeface="Times New Roman" panose="02020603050405020304" pitchFamily="18" charset="0"/>
                          <a:cs typeface="Arial" panose="020B0604020202020204" pitchFamily="34" charset="0"/>
                        </a:rPr>
                        <a:t>0.26</a:t>
                      </a:r>
                      <a:endParaRPr lang="ro-RO" sz="1000" b="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b="0">
                          <a:effectLst/>
                          <a:latin typeface="+mn-lt"/>
                          <a:ea typeface="Times New Roman" panose="02020603050405020304" pitchFamily="18" charset="0"/>
                          <a:cs typeface="Arial" panose="020B0604020202020204" pitchFamily="34" charset="0"/>
                        </a:rPr>
                        <a:t>0.35</a:t>
                      </a:r>
                      <a:endParaRPr lang="ro-RO" sz="1000" b="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b="0" dirty="0">
                          <a:effectLst/>
                          <a:latin typeface="+mn-lt"/>
                          <a:ea typeface="Times New Roman" panose="02020603050405020304" pitchFamily="18" charset="0"/>
                          <a:cs typeface="Arial" panose="020B0604020202020204" pitchFamily="34" charset="0"/>
                        </a:rPr>
                        <a:t>2.4</a:t>
                      </a:r>
                      <a:endParaRPr lang="ro-RO" sz="1000" b="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b="0" dirty="0">
                          <a:effectLst/>
                          <a:latin typeface="+mn-lt"/>
                          <a:ea typeface="Times New Roman" panose="02020603050405020304" pitchFamily="18" charset="0"/>
                          <a:cs typeface="Arial" panose="020B0604020202020204" pitchFamily="34" charset="0"/>
                        </a:rPr>
                        <a:t>0.86</a:t>
                      </a:r>
                      <a:endParaRPr lang="ro-RO" sz="1000" b="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17479"/>
                  </a:ext>
                </a:extLst>
              </a:tr>
            </a:tbl>
          </a:graphicData>
        </a:graphic>
      </p:graphicFrame>
      <p:graphicFrame>
        <p:nvGraphicFramePr>
          <p:cNvPr id="7" name="Таблица 6">
            <a:extLst>
              <a:ext uri="{FF2B5EF4-FFF2-40B4-BE49-F238E27FC236}">
                <a16:creationId xmlns:a16="http://schemas.microsoft.com/office/drawing/2014/main" id="{078F2F45-710F-4ADB-84E0-A0E03ECDA230}"/>
              </a:ext>
            </a:extLst>
          </p:cNvPr>
          <p:cNvGraphicFramePr>
            <a:graphicFrameLocks noGrp="1"/>
          </p:cNvGraphicFramePr>
          <p:nvPr>
            <p:extLst>
              <p:ext uri="{D42A27DB-BD31-4B8C-83A1-F6EECF244321}">
                <p14:modId xmlns:p14="http://schemas.microsoft.com/office/powerpoint/2010/main" val="2931287018"/>
              </p:ext>
            </p:extLst>
          </p:nvPr>
        </p:nvGraphicFramePr>
        <p:xfrm>
          <a:off x="609604" y="5354370"/>
          <a:ext cx="5059716" cy="985156"/>
        </p:xfrm>
        <a:graphic>
          <a:graphicData uri="http://schemas.openxmlformats.org/drawingml/2006/table">
            <a:tbl>
              <a:tblPr firstRow="1" firstCol="1" lastRow="1" lastCol="1" bandRow="1" bandCol="1"/>
              <a:tblGrid>
                <a:gridCol w="1558308">
                  <a:extLst>
                    <a:ext uri="{9D8B030D-6E8A-4147-A177-3AD203B41FA5}">
                      <a16:colId xmlns:a16="http://schemas.microsoft.com/office/drawing/2014/main" val="155197018"/>
                    </a:ext>
                  </a:extLst>
                </a:gridCol>
                <a:gridCol w="1167136">
                  <a:extLst>
                    <a:ext uri="{9D8B030D-6E8A-4147-A177-3AD203B41FA5}">
                      <a16:colId xmlns:a16="http://schemas.microsoft.com/office/drawing/2014/main" val="3013882128"/>
                    </a:ext>
                  </a:extLst>
                </a:gridCol>
                <a:gridCol w="1167136">
                  <a:extLst>
                    <a:ext uri="{9D8B030D-6E8A-4147-A177-3AD203B41FA5}">
                      <a16:colId xmlns:a16="http://schemas.microsoft.com/office/drawing/2014/main" val="1053305360"/>
                    </a:ext>
                  </a:extLst>
                </a:gridCol>
                <a:gridCol w="1167136">
                  <a:extLst>
                    <a:ext uri="{9D8B030D-6E8A-4147-A177-3AD203B41FA5}">
                      <a16:colId xmlns:a16="http://schemas.microsoft.com/office/drawing/2014/main" val="135118591"/>
                    </a:ext>
                  </a:extLst>
                </a:gridCol>
              </a:tblGrid>
              <a:tr h="323331">
                <a:tc>
                  <a:txBody>
                    <a:bodyPr/>
                    <a:lstStyle/>
                    <a:p>
                      <a:pPr algn="ctr">
                        <a:lnSpc>
                          <a:spcPct val="115000"/>
                        </a:lnSpc>
                        <a:spcAft>
                          <a:spcPts val="0"/>
                        </a:spcAft>
                      </a:pPr>
                      <a:r>
                        <a:rPr lang="en-US" sz="1000" b="1" dirty="0">
                          <a:effectLst/>
                          <a:latin typeface="+mn-lt"/>
                          <a:ea typeface="Times New Roman" panose="02020603050405020304" pitchFamily="18" charset="0"/>
                          <a:cs typeface="Arial" panose="020B0604020202020204" pitchFamily="34" charset="0"/>
                        </a:rPr>
                        <a:t>Variants</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000" b="1" dirty="0">
                          <a:effectLst/>
                          <a:latin typeface="+mn-lt"/>
                          <a:ea typeface="Times New Roman" panose="02020603050405020304" pitchFamily="18" charset="0"/>
                          <a:cs typeface="Arial" panose="020B0604020202020204" pitchFamily="34" charset="0"/>
                        </a:rPr>
                        <a:t>Number of flowers, pcs./tree</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000" b="1" dirty="0">
                          <a:effectLst/>
                          <a:latin typeface="+mn-lt"/>
                          <a:ea typeface="Times New Roman" panose="02020603050405020304" pitchFamily="18" charset="0"/>
                          <a:cs typeface="Arial" panose="020B0604020202020204" pitchFamily="34" charset="0"/>
                        </a:rPr>
                        <a:t>Number of fruits, pcs./tree</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GB" sz="1000" b="1" dirty="0">
                          <a:effectLst/>
                          <a:latin typeface="+mn-lt"/>
                          <a:ea typeface="Times New Roman" panose="02020603050405020304" pitchFamily="18" charset="0"/>
                          <a:cs typeface="Arial" panose="020B0604020202020204" pitchFamily="34" charset="0"/>
                        </a:rPr>
                        <a:t>Percentage of fruit set, %</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1167751"/>
                  </a:ext>
                </a:extLst>
              </a:tr>
              <a:tr h="166906">
                <a:tc>
                  <a:txBody>
                    <a:bodyPr/>
                    <a:lstStyle/>
                    <a:p>
                      <a:pPr algn="just">
                        <a:lnSpc>
                          <a:spcPct val="115000"/>
                        </a:lnSpc>
                        <a:spcAft>
                          <a:spcPts val="0"/>
                        </a:spcAft>
                      </a:pPr>
                      <a:r>
                        <a:rPr lang="en-US" sz="1000" b="1" dirty="0">
                          <a:effectLst/>
                          <a:latin typeface="+mn-lt"/>
                          <a:ea typeface="Times New Roman" panose="02020603050405020304" pitchFamily="18" charset="0"/>
                          <a:cs typeface="Arial" panose="020B0604020202020204" pitchFamily="34" charset="0"/>
                        </a:rPr>
                        <a:t>Control</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GB" sz="1000" dirty="0">
                          <a:effectLst/>
                          <a:latin typeface="+mn-lt"/>
                          <a:ea typeface="Times New Roman" panose="02020603050405020304" pitchFamily="18" charset="0"/>
                          <a:cs typeface="Arial" panose="020B0604020202020204" pitchFamily="34" charset="0"/>
                        </a:rPr>
                        <a:t>3364</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GB" sz="1000">
                          <a:effectLst/>
                          <a:latin typeface="+mn-lt"/>
                          <a:ea typeface="Times New Roman" panose="02020603050405020304" pitchFamily="18" charset="0"/>
                          <a:cs typeface="Arial" panose="020B0604020202020204" pitchFamily="34" charset="0"/>
                        </a:rPr>
                        <a:t>720</a:t>
                      </a:r>
                      <a:endParaRPr lang="ro-RO" sz="1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GB" sz="1000" dirty="0">
                          <a:effectLst/>
                          <a:latin typeface="+mn-lt"/>
                          <a:ea typeface="Times New Roman" panose="02020603050405020304" pitchFamily="18" charset="0"/>
                          <a:cs typeface="Arial" panose="020B0604020202020204" pitchFamily="34" charset="0"/>
                        </a:rPr>
                        <a:t>21.4</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11395104"/>
                  </a:ext>
                </a:extLst>
              </a:tr>
              <a:tr h="164008">
                <a:tc>
                  <a:txBody>
                    <a:bodyPr/>
                    <a:lstStyle/>
                    <a:p>
                      <a:pPr algn="just">
                        <a:lnSpc>
                          <a:spcPct val="115000"/>
                        </a:lnSpc>
                        <a:spcAft>
                          <a:spcPts val="0"/>
                        </a:spcAft>
                      </a:pPr>
                      <a:r>
                        <a:rPr lang="en-GB" sz="1000" b="1" dirty="0">
                          <a:effectLst/>
                          <a:latin typeface="+mn-lt"/>
                          <a:ea typeface="Times New Roman" panose="02020603050405020304" pitchFamily="18" charset="0"/>
                          <a:cs typeface="Arial" panose="020B0604020202020204" pitchFamily="34" charset="0"/>
                        </a:rPr>
                        <a:t>Pilarhance, SL,</a:t>
                      </a:r>
                      <a:r>
                        <a:rPr lang="ro-RO" sz="1000" b="1" dirty="0">
                          <a:effectLst/>
                          <a:latin typeface="+mn-lt"/>
                          <a:ea typeface="Times New Roman" panose="02020603050405020304" pitchFamily="18" charset="0"/>
                          <a:cs typeface="Arial" panose="020B0604020202020204" pitchFamily="34" charset="0"/>
                        </a:rPr>
                        <a:t> </a:t>
                      </a:r>
                      <a:r>
                        <a:rPr lang="en-GB" sz="1000" b="1" dirty="0">
                          <a:effectLst/>
                          <a:latin typeface="+mn-lt"/>
                          <a:ea typeface="Times New Roman" panose="02020603050405020304" pitchFamily="18" charset="0"/>
                          <a:cs typeface="Arial" panose="020B0604020202020204" pitchFamily="34" charset="0"/>
                        </a:rPr>
                        <a:t>0.8 </a:t>
                      </a:r>
                      <a:r>
                        <a:rPr lang="en-US" sz="1000" b="1" dirty="0">
                          <a:effectLst/>
                          <a:latin typeface="+mn-lt"/>
                          <a:ea typeface="Times New Roman" panose="02020603050405020304" pitchFamily="18" charset="0"/>
                          <a:cs typeface="Arial" panose="020B0604020202020204" pitchFamily="34" charset="0"/>
                        </a:rPr>
                        <a:t>l/ha</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GB" sz="1000" dirty="0">
                          <a:effectLst/>
                          <a:latin typeface="+mn-lt"/>
                          <a:ea typeface="Times New Roman" panose="02020603050405020304" pitchFamily="18" charset="0"/>
                          <a:cs typeface="Arial" panose="020B0604020202020204" pitchFamily="34" charset="0"/>
                        </a:rPr>
                        <a:t>3324</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GB" sz="1000">
                          <a:effectLst/>
                          <a:latin typeface="+mn-lt"/>
                          <a:ea typeface="Times New Roman" panose="02020603050405020304" pitchFamily="18" charset="0"/>
                          <a:cs typeface="Arial" panose="020B0604020202020204" pitchFamily="34" charset="0"/>
                        </a:rPr>
                        <a:t>738</a:t>
                      </a:r>
                      <a:endParaRPr lang="ro-RO" sz="1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GB" sz="1000" dirty="0">
                          <a:effectLst/>
                          <a:latin typeface="+mn-lt"/>
                          <a:ea typeface="Times New Roman" panose="02020603050405020304" pitchFamily="18" charset="0"/>
                          <a:cs typeface="Arial" panose="020B0604020202020204" pitchFamily="34" charset="0"/>
                        </a:rPr>
                        <a:t>22.2</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99501974"/>
                  </a:ext>
                </a:extLst>
              </a:tr>
              <a:tr h="164008">
                <a:tc>
                  <a:txBody>
                    <a:bodyPr/>
                    <a:lstStyle/>
                    <a:p>
                      <a:pPr algn="just">
                        <a:lnSpc>
                          <a:spcPct val="115000"/>
                        </a:lnSpc>
                        <a:spcAft>
                          <a:spcPts val="0"/>
                        </a:spcAft>
                      </a:pPr>
                      <a:r>
                        <a:rPr lang="en-GB" sz="1000" b="1" dirty="0">
                          <a:effectLst/>
                          <a:latin typeface="+mn-lt"/>
                          <a:ea typeface="Times New Roman" panose="02020603050405020304" pitchFamily="18" charset="0"/>
                          <a:cs typeface="Arial" panose="020B0604020202020204" pitchFamily="34" charset="0"/>
                        </a:rPr>
                        <a:t>Pilarhance, SL,</a:t>
                      </a:r>
                      <a:r>
                        <a:rPr lang="ro-RO" sz="1000" b="1" dirty="0">
                          <a:effectLst/>
                          <a:latin typeface="+mn-lt"/>
                          <a:ea typeface="Times New Roman" panose="02020603050405020304" pitchFamily="18" charset="0"/>
                          <a:cs typeface="Arial" panose="020B0604020202020204" pitchFamily="34" charset="0"/>
                        </a:rPr>
                        <a:t> </a:t>
                      </a:r>
                      <a:r>
                        <a:rPr lang="en-GB" sz="1000" b="1" dirty="0">
                          <a:effectLst/>
                          <a:latin typeface="+mn-lt"/>
                          <a:ea typeface="Times New Roman" panose="02020603050405020304" pitchFamily="18" charset="0"/>
                          <a:cs typeface="Arial" panose="020B0604020202020204" pitchFamily="34" charset="0"/>
                        </a:rPr>
                        <a:t>1.3 </a:t>
                      </a:r>
                      <a:r>
                        <a:rPr lang="en-US" sz="1000" b="1" dirty="0">
                          <a:effectLst/>
                          <a:latin typeface="+mn-lt"/>
                          <a:ea typeface="Times New Roman" panose="02020603050405020304" pitchFamily="18" charset="0"/>
                          <a:cs typeface="Arial" panose="020B0604020202020204" pitchFamily="34" charset="0"/>
                        </a:rPr>
                        <a:t>l/ha</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GB" sz="1000" dirty="0">
                          <a:effectLst/>
                          <a:latin typeface="+mn-lt"/>
                          <a:ea typeface="Times New Roman" panose="02020603050405020304" pitchFamily="18" charset="0"/>
                          <a:cs typeface="Arial" panose="020B0604020202020204" pitchFamily="34" charset="0"/>
                        </a:rPr>
                        <a:t>3319</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GB" sz="1000" dirty="0">
                          <a:effectLst/>
                          <a:latin typeface="+mn-lt"/>
                          <a:ea typeface="Times New Roman" panose="02020603050405020304" pitchFamily="18" charset="0"/>
                          <a:cs typeface="Arial" panose="020B0604020202020204" pitchFamily="34" charset="0"/>
                        </a:rPr>
                        <a:t>780</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GB" sz="1000" dirty="0">
                          <a:effectLst/>
                          <a:latin typeface="+mn-lt"/>
                          <a:ea typeface="Times New Roman" panose="02020603050405020304" pitchFamily="18" charset="0"/>
                          <a:cs typeface="Arial" panose="020B0604020202020204" pitchFamily="34" charset="0"/>
                        </a:rPr>
                        <a:t>23.5</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06643583"/>
                  </a:ext>
                </a:extLst>
              </a:tr>
              <a:tr h="164008">
                <a:tc>
                  <a:txBody>
                    <a:bodyPr/>
                    <a:lstStyle/>
                    <a:p>
                      <a:pPr algn="ctr">
                        <a:lnSpc>
                          <a:spcPct val="115000"/>
                        </a:lnSpc>
                        <a:spcAft>
                          <a:spcPts val="0"/>
                        </a:spcAft>
                      </a:pPr>
                      <a:r>
                        <a:rPr lang="en-GB" sz="1000" b="1" dirty="0">
                          <a:effectLst/>
                          <a:latin typeface="+mn-lt"/>
                          <a:ea typeface="Times New Roman" panose="02020603050405020304" pitchFamily="18" charset="0"/>
                          <a:cs typeface="Arial" panose="020B0604020202020204" pitchFamily="34" charset="0"/>
                        </a:rPr>
                        <a:t>LSD 5%</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GB" sz="1000">
                          <a:effectLst/>
                          <a:latin typeface="+mn-lt"/>
                          <a:ea typeface="Times New Roman" panose="02020603050405020304" pitchFamily="18" charset="0"/>
                          <a:cs typeface="Arial" panose="020B0604020202020204" pitchFamily="34" charset="0"/>
                        </a:rPr>
                        <a:t>159</a:t>
                      </a:r>
                      <a:endParaRPr lang="ro-RO" sz="1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GB" sz="1000" dirty="0">
                          <a:effectLst/>
                          <a:latin typeface="+mn-lt"/>
                          <a:ea typeface="Times New Roman" panose="02020603050405020304" pitchFamily="18" charset="0"/>
                          <a:cs typeface="Arial" panose="020B0604020202020204" pitchFamily="34" charset="0"/>
                        </a:rPr>
                        <a:t>31.4</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GB" sz="1000" dirty="0">
                          <a:effectLst/>
                          <a:latin typeface="+mn-lt"/>
                          <a:ea typeface="Times New Roman" panose="02020603050405020304" pitchFamily="18" charset="0"/>
                          <a:cs typeface="Arial" panose="020B0604020202020204" pitchFamily="34" charset="0"/>
                        </a:rPr>
                        <a:t>-</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93984821"/>
                  </a:ext>
                </a:extLst>
              </a:tr>
            </a:tbl>
          </a:graphicData>
        </a:graphic>
      </p:graphicFrame>
      <p:graphicFrame>
        <p:nvGraphicFramePr>
          <p:cNvPr id="9" name="Таблица 8">
            <a:extLst>
              <a:ext uri="{FF2B5EF4-FFF2-40B4-BE49-F238E27FC236}">
                <a16:creationId xmlns:a16="http://schemas.microsoft.com/office/drawing/2014/main" id="{BA578604-424B-4257-8F35-7099C5771089}"/>
              </a:ext>
            </a:extLst>
          </p:cNvPr>
          <p:cNvGraphicFramePr>
            <a:graphicFrameLocks noGrp="1"/>
          </p:cNvGraphicFramePr>
          <p:nvPr>
            <p:extLst>
              <p:ext uri="{D42A27DB-BD31-4B8C-83A1-F6EECF244321}">
                <p14:modId xmlns:p14="http://schemas.microsoft.com/office/powerpoint/2010/main" val="2727322987"/>
              </p:ext>
            </p:extLst>
          </p:nvPr>
        </p:nvGraphicFramePr>
        <p:xfrm>
          <a:off x="6607485" y="1879202"/>
          <a:ext cx="4963465" cy="1019796"/>
        </p:xfrm>
        <a:graphic>
          <a:graphicData uri="http://schemas.openxmlformats.org/drawingml/2006/table">
            <a:tbl>
              <a:tblPr firstRow="1" firstCol="1" lastRow="1" lastCol="1" bandRow="1" bandCol="1"/>
              <a:tblGrid>
                <a:gridCol w="1384043">
                  <a:extLst>
                    <a:ext uri="{9D8B030D-6E8A-4147-A177-3AD203B41FA5}">
                      <a16:colId xmlns:a16="http://schemas.microsoft.com/office/drawing/2014/main" val="1229407948"/>
                    </a:ext>
                  </a:extLst>
                </a:gridCol>
                <a:gridCol w="923057">
                  <a:extLst>
                    <a:ext uri="{9D8B030D-6E8A-4147-A177-3AD203B41FA5}">
                      <a16:colId xmlns:a16="http://schemas.microsoft.com/office/drawing/2014/main" val="191736746"/>
                    </a:ext>
                  </a:extLst>
                </a:gridCol>
                <a:gridCol w="769034">
                  <a:extLst>
                    <a:ext uri="{9D8B030D-6E8A-4147-A177-3AD203B41FA5}">
                      <a16:colId xmlns:a16="http://schemas.microsoft.com/office/drawing/2014/main" val="1361513523"/>
                    </a:ext>
                  </a:extLst>
                </a:gridCol>
                <a:gridCol w="769034">
                  <a:extLst>
                    <a:ext uri="{9D8B030D-6E8A-4147-A177-3AD203B41FA5}">
                      <a16:colId xmlns:a16="http://schemas.microsoft.com/office/drawing/2014/main" val="20715005"/>
                    </a:ext>
                  </a:extLst>
                </a:gridCol>
                <a:gridCol w="1118297">
                  <a:extLst>
                    <a:ext uri="{9D8B030D-6E8A-4147-A177-3AD203B41FA5}">
                      <a16:colId xmlns:a16="http://schemas.microsoft.com/office/drawing/2014/main" val="3174816512"/>
                    </a:ext>
                  </a:extLst>
                </a:gridCol>
              </a:tblGrid>
              <a:tr h="159002">
                <a:tc rowSpan="2">
                  <a:txBody>
                    <a:bodyPr/>
                    <a:lstStyle/>
                    <a:p>
                      <a:pPr algn="ctr">
                        <a:lnSpc>
                          <a:spcPct val="115000"/>
                        </a:lnSpc>
                        <a:spcAft>
                          <a:spcPts val="0"/>
                        </a:spcAft>
                      </a:pPr>
                      <a:r>
                        <a:rPr lang="en-US" sz="1000" b="1" dirty="0">
                          <a:effectLst/>
                          <a:latin typeface="+mn-lt"/>
                          <a:ea typeface="Times New Roman" panose="02020603050405020304" pitchFamily="18" charset="0"/>
                          <a:cs typeface="Arial" panose="020B0604020202020204" pitchFamily="34" charset="0"/>
                        </a:rPr>
                        <a:t>Variants</a:t>
                      </a:r>
                      <a:endParaRPr lang="ro-RO" sz="1000" b="1" dirty="0">
                        <a:effectLst/>
                        <a:latin typeface="+mn-lt"/>
                        <a:ea typeface="Times New Roman" panose="02020603050405020304" pitchFamily="18" charset="0"/>
                        <a:cs typeface="Arial" panose="020B0604020202020204" pitchFamily="34" charset="0"/>
                      </a:endParaRPr>
                    </a:p>
                    <a:p>
                      <a:pPr algn="ctr">
                        <a:lnSpc>
                          <a:spcPct val="115000"/>
                        </a:lnSpc>
                        <a:spcAft>
                          <a:spcPts val="0"/>
                        </a:spcAft>
                      </a:pPr>
                      <a:r>
                        <a:rPr lang="en-US" sz="1000" b="1" dirty="0">
                          <a:effectLst/>
                          <a:latin typeface="+mn-lt"/>
                          <a:ea typeface="Times New Roman" panose="02020603050405020304" pitchFamily="18" charset="0"/>
                          <a:cs typeface="Arial" panose="020B0604020202020204" pitchFamily="34" charset="0"/>
                        </a:rPr>
                        <a:t> </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a:lnSpc>
                          <a:spcPct val="100000"/>
                        </a:lnSpc>
                        <a:spcAft>
                          <a:spcPts val="0"/>
                        </a:spcAft>
                      </a:pPr>
                      <a:r>
                        <a:rPr lang="en-GB" sz="1000" b="1" dirty="0">
                          <a:effectLst/>
                          <a:latin typeface="+mn-lt"/>
                          <a:ea typeface="Times New Roman" panose="02020603050405020304" pitchFamily="18" charset="0"/>
                          <a:cs typeface="Arial" panose="020B0604020202020204" pitchFamily="34" charset="0"/>
                        </a:rPr>
                        <a:t>Average</a:t>
                      </a:r>
                      <a:endParaRPr lang="ro-RO" sz="1000" b="1" dirty="0">
                        <a:effectLst/>
                        <a:latin typeface="+mn-lt"/>
                        <a:ea typeface="Times New Roman" panose="02020603050405020304" pitchFamily="18" charset="0"/>
                        <a:cs typeface="Arial" panose="020B0604020202020204" pitchFamily="34" charset="0"/>
                      </a:endParaRPr>
                    </a:p>
                    <a:p>
                      <a:pPr algn="ctr">
                        <a:lnSpc>
                          <a:spcPct val="100000"/>
                        </a:lnSpc>
                        <a:spcAft>
                          <a:spcPts val="0"/>
                        </a:spcAft>
                      </a:pPr>
                      <a:r>
                        <a:rPr lang="en-GB" sz="1000" b="1" dirty="0">
                          <a:effectLst/>
                          <a:latin typeface="+mn-lt"/>
                          <a:ea typeface="Times New Roman" panose="02020603050405020304" pitchFamily="18" charset="0"/>
                          <a:cs typeface="Arial" panose="020B0604020202020204" pitchFamily="34" charset="0"/>
                        </a:rPr>
                        <a:t> weight, g</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00000"/>
                        </a:lnSpc>
                        <a:spcAft>
                          <a:spcPts val="0"/>
                        </a:spcAft>
                      </a:pPr>
                      <a:r>
                        <a:rPr lang="en-GB" sz="1000" b="1" dirty="0">
                          <a:effectLst/>
                          <a:latin typeface="+mn-lt"/>
                          <a:ea typeface="Times New Roman" panose="02020603050405020304" pitchFamily="18" charset="0"/>
                          <a:cs typeface="Arial" panose="020B0604020202020204" pitchFamily="34" charset="0"/>
                        </a:rPr>
                        <a:t>Productivity</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o-RO"/>
                    </a:p>
                  </a:txBody>
                  <a:tcPr/>
                </a:tc>
                <a:tc rowSpan="2">
                  <a:txBody>
                    <a:bodyPr/>
                    <a:lstStyle/>
                    <a:p>
                      <a:pPr algn="ctr">
                        <a:lnSpc>
                          <a:spcPct val="100000"/>
                        </a:lnSpc>
                        <a:spcAft>
                          <a:spcPts val="0"/>
                        </a:spcAft>
                      </a:pPr>
                      <a:r>
                        <a:rPr lang="en-US" sz="1000" b="1" dirty="0">
                          <a:effectLst/>
                          <a:latin typeface="+mn-lt"/>
                          <a:ea typeface="Times New Roman" panose="02020603050405020304" pitchFamily="18" charset="0"/>
                          <a:cs typeface="Arial" panose="020B0604020202020204" pitchFamily="34" charset="0"/>
                        </a:rPr>
                        <a:t>As a % of the control group</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604793"/>
                  </a:ext>
                </a:extLst>
              </a:tr>
              <a:tr h="83083">
                <a:tc vMerge="1">
                  <a:txBody>
                    <a:bodyPr/>
                    <a:lstStyle/>
                    <a:p>
                      <a:endParaRPr lang="ro-RO"/>
                    </a:p>
                  </a:txBody>
                  <a:tcPr/>
                </a:tc>
                <a:tc vMerge="1">
                  <a:txBody>
                    <a:bodyPr/>
                    <a:lstStyle/>
                    <a:p>
                      <a:endParaRPr lang="ro-RO"/>
                    </a:p>
                  </a:txBody>
                  <a:tcPr/>
                </a:tc>
                <a:tc>
                  <a:txBody>
                    <a:bodyPr/>
                    <a:lstStyle/>
                    <a:p>
                      <a:pPr algn="ctr">
                        <a:lnSpc>
                          <a:spcPct val="100000"/>
                        </a:lnSpc>
                        <a:spcAft>
                          <a:spcPts val="0"/>
                        </a:spcAft>
                      </a:pPr>
                      <a:r>
                        <a:rPr lang="en-US" sz="1000" b="1">
                          <a:effectLst/>
                          <a:latin typeface="+mn-lt"/>
                          <a:ea typeface="Times New Roman" panose="02020603050405020304" pitchFamily="18" charset="0"/>
                          <a:cs typeface="Arial" panose="020B0604020202020204" pitchFamily="34" charset="0"/>
                        </a:rPr>
                        <a:t>kg/tree</a:t>
                      </a:r>
                      <a:endParaRPr lang="ro-RO" sz="1000" b="1">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n-US" sz="1000" b="1" dirty="0">
                          <a:effectLst/>
                          <a:latin typeface="+mn-lt"/>
                          <a:ea typeface="Times New Roman" panose="02020603050405020304" pitchFamily="18" charset="0"/>
                          <a:cs typeface="Arial" panose="020B0604020202020204" pitchFamily="34" charset="0"/>
                        </a:rPr>
                        <a:t>t/ha</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o-RO"/>
                    </a:p>
                  </a:txBody>
                  <a:tcPr/>
                </a:tc>
                <a:extLst>
                  <a:ext uri="{0D108BD9-81ED-4DB2-BD59-A6C34878D82A}">
                    <a16:rowId xmlns:a16="http://schemas.microsoft.com/office/drawing/2014/main" val="323532258"/>
                  </a:ext>
                </a:extLst>
              </a:tr>
              <a:tr h="184137">
                <a:tc>
                  <a:txBody>
                    <a:bodyPr/>
                    <a:lstStyle/>
                    <a:p>
                      <a:pPr algn="l">
                        <a:lnSpc>
                          <a:spcPct val="115000"/>
                        </a:lnSpc>
                        <a:spcAft>
                          <a:spcPts val="0"/>
                        </a:spcAft>
                      </a:pPr>
                      <a:r>
                        <a:rPr lang="en-US" sz="1000" b="1" dirty="0">
                          <a:effectLst/>
                          <a:latin typeface="+mn-lt"/>
                          <a:ea typeface="Times New Roman" panose="02020603050405020304" pitchFamily="18" charset="0"/>
                          <a:cs typeface="Arial" panose="020B0604020202020204" pitchFamily="34" charset="0"/>
                        </a:rPr>
                        <a:t>Control</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dirty="0">
                          <a:effectLst/>
                          <a:latin typeface="+mn-lt"/>
                          <a:ea typeface="Times New Roman" panose="02020603050405020304" pitchFamily="18" charset="0"/>
                          <a:cs typeface="Arial" panose="020B0604020202020204" pitchFamily="34" charset="0"/>
                        </a:rPr>
                        <a:t>5.45</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dirty="0">
                          <a:effectLst/>
                          <a:latin typeface="+mn-lt"/>
                          <a:ea typeface="Times New Roman" panose="02020603050405020304" pitchFamily="18" charset="0"/>
                          <a:cs typeface="Arial" panose="020B0604020202020204" pitchFamily="34" charset="0"/>
                        </a:rPr>
                        <a:t>3.92</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a:effectLst/>
                          <a:latin typeface="+mn-lt"/>
                          <a:ea typeface="Times New Roman" panose="02020603050405020304" pitchFamily="18" charset="0"/>
                          <a:cs typeface="Arial" panose="020B0604020202020204" pitchFamily="34" charset="0"/>
                        </a:rPr>
                        <a:t>4.90</a:t>
                      </a:r>
                      <a:endParaRPr lang="ro-RO" sz="1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a:effectLst/>
                          <a:latin typeface="+mn-lt"/>
                          <a:ea typeface="Times New Roman" panose="02020603050405020304" pitchFamily="18" charset="0"/>
                          <a:cs typeface="Arial" panose="020B0604020202020204" pitchFamily="34" charset="0"/>
                        </a:rPr>
                        <a:t>0.0</a:t>
                      </a:r>
                      <a:endParaRPr lang="ro-RO" sz="1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0223543"/>
                  </a:ext>
                </a:extLst>
              </a:tr>
              <a:tr h="159002">
                <a:tc>
                  <a:txBody>
                    <a:bodyPr/>
                    <a:lstStyle/>
                    <a:p>
                      <a:pPr algn="l">
                        <a:lnSpc>
                          <a:spcPct val="115000"/>
                        </a:lnSpc>
                        <a:spcAft>
                          <a:spcPts val="0"/>
                        </a:spcAft>
                      </a:pPr>
                      <a:r>
                        <a:rPr lang="en-US" sz="1000" b="1" dirty="0">
                          <a:effectLst/>
                          <a:latin typeface="+mn-lt"/>
                          <a:ea typeface="Times New Roman" panose="02020603050405020304" pitchFamily="18" charset="0"/>
                          <a:cs typeface="Arial" panose="020B0604020202020204" pitchFamily="34" charset="0"/>
                        </a:rPr>
                        <a:t>Pilarhance, SL,</a:t>
                      </a:r>
                      <a:r>
                        <a:rPr lang="ro-RO" sz="1000" b="1" dirty="0">
                          <a:effectLst/>
                          <a:latin typeface="+mn-lt"/>
                          <a:ea typeface="Times New Roman" panose="02020603050405020304" pitchFamily="18" charset="0"/>
                          <a:cs typeface="Arial" panose="020B0604020202020204" pitchFamily="34" charset="0"/>
                        </a:rPr>
                        <a:t> </a:t>
                      </a:r>
                      <a:r>
                        <a:rPr lang="en-US" sz="1000" b="1" dirty="0">
                          <a:effectLst/>
                          <a:latin typeface="+mn-lt"/>
                          <a:ea typeface="Times New Roman" panose="02020603050405020304" pitchFamily="18" charset="0"/>
                          <a:cs typeface="Arial" panose="020B0604020202020204" pitchFamily="34" charset="0"/>
                        </a:rPr>
                        <a:t>0.8 l/ha</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a:effectLst/>
                          <a:latin typeface="+mn-lt"/>
                          <a:ea typeface="Times New Roman" panose="02020603050405020304" pitchFamily="18" charset="0"/>
                          <a:cs typeface="Arial" panose="020B0604020202020204" pitchFamily="34" charset="0"/>
                        </a:rPr>
                        <a:t>5.55</a:t>
                      </a:r>
                      <a:endParaRPr lang="ro-RO" sz="1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dirty="0">
                          <a:effectLst/>
                          <a:latin typeface="+mn-lt"/>
                          <a:ea typeface="Times New Roman" panose="02020603050405020304" pitchFamily="18" charset="0"/>
                          <a:cs typeface="Arial" panose="020B0604020202020204" pitchFamily="34" charset="0"/>
                        </a:rPr>
                        <a:t>4.10</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dirty="0">
                          <a:effectLst/>
                          <a:latin typeface="+mn-lt"/>
                          <a:ea typeface="Times New Roman" panose="02020603050405020304" pitchFamily="18" charset="0"/>
                          <a:cs typeface="Arial" panose="020B0604020202020204" pitchFamily="34" charset="0"/>
                        </a:rPr>
                        <a:t>5.13</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a:effectLst/>
                          <a:latin typeface="+mn-lt"/>
                          <a:ea typeface="Times New Roman" panose="02020603050405020304" pitchFamily="18" charset="0"/>
                          <a:cs typeface="Arial" panose="020B0604020202020204" pitchFamily="34" charset="0"/>
                        </a:rPr>
                        <a:t>104.7</a:t>
                      </a:r>
                      <a:endParaRPr lang="ro-RO" sz="1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111141"/>
                  </a:ext>
                </a:extLst>
              </a:tr>
              <a:tr h="159002">
                <a:tc>
                  <a:txBody>
                    <a:bodyPr/>
                    <a:lstStyle/>
                    <a:p>
                      <a:pPr algn="l">
                        <a:lnSpc>
                          <a:spcPct val="115000"/>
                        </a:lnSpc>
                        <a:spcAft>
                          <a:spcPts val="0"/>
                        </a:spcAft>
                      </a:pPr>
                      <a:r>
                        <a:rPr lang="en-US" sz="1000" b="1" dirty="0">
                          <a:effectLst/>
                          <a:latin typeface="+mn-lt"/>
                          <a:ea typeface="Times New Roman" panose="02020603050405020304" pitchFamily="18" charset="0"/>
                          <a:cs typeface="Arial" panose="020B0604020202020204" pitchFamily="34" charset="0"/>
                        </a:rPr>
                        <a:t>Pilarhance, SL,</a:t>
                      </a:r>
                      <a:r>
                        <a:rPr lang="ro-RO" sz="1000" b="1" dirty="0">
                          <a:effectLst/>
                          <a:latin typeface="+mn-lt"/>
                          <a:ea typeface="Times New Roman" panose="02020603050405020304" pitchFamily="18" charset="0"/>
                          <a:cs typeface="Arial" panose="020B0604020202020204" pitchFamily="34" charset="0"/>
                        </a:rPr>
                        <a:t> </a:t>
                      </a:r>
                      <a:r>
                        <a:rPr lang="en-US" sz="1000" b="1" dirty="0">
                          <a:effectLst/>
                          <a:latin typeface="+mn-lt"/>
                          <a:ea typeface="Times New Roman" panose="02020603050405020304" pitchFamily="18" charset="0"/>
                          <a:cs typeface="Arial" panose="020B0604020202020204" pitchFamily="34" charset="0"/>
                        </a:rPr>
                        <a:t>1.3 l/ha</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dirty="0">
                          <a:effectLst/>
                          <a:latin typeface="+mn-lt"/>
                          <a:ea typeface="Times New Roman" panose="02020603050405020304" pitchFamily="18" charset="0"/>
                          <a:cs typeface="Arial" panose="020B0604020202020204" pitchFamily="34" charset="0"/>
                        </a:rPr>
                        <a:t>5.77</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dirty="0">
                          <a:effectLst/>
                          <a:latin typeface="+mn-lt"/>
                          <a:ea typeface="Times New Roman" panose="02020603050405020304" pitchFamily="18" charset="0"/>
                          <a:cs typeface="Arial" panose="020B0604020202020204" pitchFamily="34" charset="0"/>
                        </a:rPr>
                        <a:t>4.50</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dirty="0">
                          <a:effectLst/>
                          <a:latin typeface="+mn-lt"/>
                          <a:ea typeface="Times New Roman" panose="02020603050405020304" pitchFamily="18" charset="0"/>
                          <a:cs typeface="Arial" panose="020B0604020202020204" pitchFamily="34" charset="0"/>
                        </a:rPr>
                        <a:t>5.62</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a:effectLst/>
                          <a:latin typeface="+mn-lt"/>
                          <a:ea typeface="Times New Roman" panose="02020603050405020304" pitchFamily="18" charset="0"/>
                          <a:cs typeface="Arial" panose="020B0604020202020204" pitchFamily="34" charset="0"/>
                        </a:rPr>
                        <a:t>114.7</a:t>
                      </a:r>
                      <a:endParaRPr lang="ro-RO" sz="1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1621386"/>
                  </a:ext>
                </a:extLst>
              </a:tr>
              <a:tr h="165480">
                <a:tc>
                  <a:txBody>
                    <a:bodyPr/>
                    <a:lstStyle/>
                    <a:p>
                      <a:pPr algn="ctr">
                        <a:lnSpc>
                          <a:spcPct val="115000"/>
                        </a:lnSpc>
                        <a:spcAft>
                          <a:spcPts val="0"/>
                        </a:spcAft>
                      </a:pPr>
                      <a:r>
                        <a:rPr lang="en-GB" sz="1000" b="1" dirty="0">
                          <a:effectLst/>
                          <a:latin typeface="+mn-lt"/>
                          <a:ea typeface="Times New Roman" panose="02020603050405020304" pitchFamily="18" charset="0"/>
                          <a:cs typeface="Arial" panose="020B0604020202020204" pitchFamily="34" charset="0"/>
                        </a:rPr>
                        <a:t>LSD 5%</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a:effectLst/>
                          <a:latin typeface="+mn-lt"/>
                          <a:ea typeface="Times New Roman" panose="02020603050405020304" pitchFamily="18" charset="0"/>
                          <a:cs typeface="Arial" panose="020B0604020202020204" pitchFamily="34" charset="0"/>
                        </a:rPr>
                        <a:t>0.24</a:t>
                      </a:r>
                      <a:endParaRPr lang="ro-RO" sz="1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a:effectLst/>
                          <a:latin typeface="+mn-lt"/>
                          <a:ea typeface="Times New Roman" panose="02020603050405020304" pitchFamily="18" charset="0"/>
                          <a:cs typeface="Arial" panose="020B0604020202020204" pitchFamily="34" charset="0"/>
                        </a:rPr>
                        <a:t>0.19</a:t>
                      </a:r>
                      <a:endParaRPr lang="ro-RO" sz="1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dirty="0">
                          <a:effectLst/>
                          <a:latin typeface="+mn-lt"/>
                          <a:ea typeface="Times New Roman" panose="02020603050405020304" pitchFamily="18" charset="0"/>
                          <a:cs typeface="Arial" panose="020B0604020202020204" pitchFamily="34" charset="0"/>
                        </a:rPr>
                        <a:t>0.25</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dirty="0">
                          <a:effectLst/>
                          <a:latin typeface="+mn-lt"/>
                          <a:ea typeface="Times New Roman" panose="02020603050405020304" pitchFamily="18" charset="0"/>
                          <a:cs typeface="Arial" panose="020B0604020202020204" pitchFamily="34" charset="0"/>
                        </a:rPr>
                        <a:t>-</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4683763"/>
                  </a:ext>
                </a:extLst>
              </a:tr>
            </a:tbl>
          </a:graphicData>
        </a:graphic>
      </p:graphicFrame>
      <p:sp>
        <p:nvSpPr>
          <p:cNvPr id="20" name="CasetăText 14">
            <a:extLst>
              <a:ext uri="{FF2B5EF4-FFF2-40B4-BE49-F238E27FC236}">
                <a16:creationId xmlns:a16="http://schemas.microsoft.com/office/drawing/2014/main" id="{991709E1-E4E0-466D-950F-901302BFAF46}"/>
              </a:ext>
            </a:extLst>
          </p:cNvPr>
          <p:cNvSpPr txBox="1"/>
          <p:nvPr/>
        </p:nvSpPr>
        <p:spPr>
          <a:xfrm>
            <a:off x="6254006" y="2951142"/>
            <a:ext cx="5641041" cy="413318"/>
          </a:xfrm>
          <a:prstGeom prst="rect">
            <a:avLst/>
          </a:prstGeom>
          <a:noFill/>
        </p:spPr>
        <p:txBody>
          <a:bodyPr wrap="square">
            <a:spAutoFit/>
          </a:bodyPr>
          <a:lstStyle/>
          <a:p>
            <a:pPr algn="ctr">
              <a:lnSpc>
                <a:spcPct val="107000"/>
              </a:lnSpc>
              <a:spcAft>
                <a:spcPts val="800"/>
              </a:spcAft>
              <a:buNone/>
            </a:pPr>
            <a:r>
              <a:rPr lang="en-US" sz="1000" b="1" dirty="0">
                <a:effectLst/>
                <a:ea typeface="Times New Roman" panose="02020603050405020304" pitchFamily="18" charset="0"/>
                <a:cs typeface="Times New Roman" panose="02020603050405020304" pitchFamily="18" charset="0"/>
              </a:rPr>
              <a:t>Table </a:t>
            </a:r>
            <a:r>
              <a:rPr lang="ro-RO" sz="1000" b="1" dirty="0">
                <a:effectLst/>
                <a:ea typeface="Times New Roman" panose="02020603050405020304" pitchFamily="18" charset="0"/>
                <a:cs typeface="Times New Roman" panose="02020603050405020304" pitchFamily="18" charset="0"/>
              </a:rPr>
              <a:t>4</a:t>
            </a:r>
            <a:r>
              <a:rPr lang="en-US" sz="1000" b="1" dirty="0">
                <a:effectLst/>
                <a:ea typeface="Times New Roman" panose="02020603050405020304" pitchFamily="18" charset="0"/>
                <a:cs typeface="Times New Roman" panose="02020603050405020304" pitchFamily="18" charset="0"/>
              </a:rPr>
              <a:t>. </a:t>
            </a:r>
            <a:r>
              <a:rPr lang="en-US" sz="1000" b="1" dirty="0">
                <a:ea typeface="Times New Roman" panose="02020603050405020304" pitchFamily="18" charset="0"/>
                <a:cs typeface="Times New Roman" panose="02020603050405020304" pitchFamily="18" charset="0"/>
              </a:rPr>
              <a:t>The effect of the growth regulator Pilarhance, SL on the firmness of sour cherry fruits of the Erdi Botermo variety and their biochemical parameters</a:t>
            </a:r>
            <a:endParaRPr lang="ro-RO" sz="1100" dirty="0">
              <a:effectLst/>
              <a:ea typeface="Calibri" panose="020F0502020204030204" pitchFamily="34" charset="0"/>
              <a:cs typeface="Times New Roman" panose="02020603050405020304" pitchFamily="18" charset="0"/>
            </a:endParaRPr>
          </a:p>
        </p:txBody>
      </p:sp>
      <p:graphicFrame>
        <p:nvGraphicFramePr>
          <p:cNvPr id="14" name="Таблица 13">
            <a:extLst>
              <a:ext uri="{FF2B5EF4-FFF2-40B4-BE49-F238E27FC236}">
                <a16:creationId xmlns:a16="http://schemas.microsoft.com/office/drawing/2014/main" id="{25902100-DCFF-4195-A841-99BD1CF5BF40}"/>
              </a:ext>
            </a:extLst>
          </p:cNvPr>
          <p:cNvGraphicFramePr>
            <a:graphicFrameLocks noGrp="1"/>
          </p:cNvGraphicFramePr>
          <p:nvPr>
            <p:extLst>
              <p:ext uri="{D42A27DB-BD31-4B8C-83A1-F6EECF244321}">
                <p14:modId xmlns:p14="http://schemas.microsoft.com/office/powerpoint/2010/main" val="4170454439"/>
              </p:ext>
            </p:extLst>
          </p:nvPr>
        </p:nvGraphicFramePr>
        <p:xfrm>
          <a:off x="6585214" y="3371530"/>
          <a:ext cx="4985735" cy="827024"/>
        </p:xfrm>
        <a:graphic>
          <a:graphicData uri="http://schemas.openxmlformats.org/drawingml/2006/table">
            <a:tbl>
              <a:tblPr firstRow="1" firstCol="1" lastRow="1" lastCol="1" bandRow="1" bandCol="1"/>
              <a:tblGrid>
                <a:gridCol w="1459081">
                  <a:extLst>
                    <a:ext uri="{9D8B030D-6E8A-4147-A177-3AD203B41FA5}">
                      <a16:colId xmlns:a16="http://schemas.microsoft.com/office/drawing/2014/main" val="2270184124"/>
                    </a:ext>
                  </a:extLst>
                </a:gridCol>
                <a:gridCol w="972721">
                  <a:extLst>
                    <a:ext uri="{9D8B030D-6E8A-4147-A177-3AD203B41FA5}">
                      <a16:colId xmlns:a16="http://schemas.microsoft.com/office/drawing/2014/main" val="442231985"/>
                    </a:ext>
                  </a:extLst>
                </a:gridCol>
                <a:gridCol w="659748">
                  <a:extLst>
                    <a:ext uri="{9D8B030D-6E8A-4147-A177-3AD203B41FA5}">
                      <a16:colId xmlns:a16="http://schemas.microsoft.com/office/drawing/2014/main" val="1895242419"/>
                    </a:ext>
                  </a:extLst>
                </a:gridCol>
                <a:gridCol w="773159">
                  <a:extLst>
                    <a:ext uri="{9D8B030D-6E8A-4147-A177-3AD203B41FA5}">
                      <a16:colId xmlns:a16="http://schemas.microsoft.com/office/drawing/2014/main" val="3785915493"/>
                    </a:ext>
                  </a:extLst>
                </a:gridCol>
                <a:gridCol w="1121026">
                  <a:extLst>
                    <a:ext uri="{9D8B030D-6E8A-4147-A177-3AD203B41FA5}">
                      <a16:colId xmlns:a16="http://schemas.microsoft.com/office/drawing/2014/main" val="294550597"/>
                    </a:ext>
                  </a:extLst>
                </a:gridCol>
              </a:tblGrid>
              <a:tr h="211193">
                <a:tc>
                  <a:txBody>
                    <a:bodyPr/>
                    <a:lstStyle/>
                    <a:p>
                      <a:pPr algn="ctr">
                        <a:lnSpc>
                          <a:spcPct val="115000"/>
                        </a:lnSpc>
                        <a:spcAft>
                          <a:spcPts val="0"/>
                        </a:spcAft>
                      </a:pPr>
                      <a:r>
                        <a:rPr lang="en-US" sz="1000" b="1" dirty="0">
                          <a:effectLst/>
                          <a:latin typeface="+mn-lt"/>
                          <a:ea typeface="Calibri" panose="020F0502020204030204" pitchFamily="34" charset="0"/>
                          <a:cs typeface="Arial" panose="020B0604020202020204" pitchFamily="34" charset="0"/>
                        </a:rPr>
                        <a:t>Variants</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1000" b="1" dirty="0">
                          <a:effectLst/>
                          <a:latin typeface="+mn-lt"/>
                          <a:ea typeface="Times New Roman" panose="02020603050405020304" pitchFamily="18" charset="0"/>
                          <a:cs typeface="Arial" panose="020B0604020202020204" pitchFamily="34" charset="0"/>
                        </a:rPr>
                        <a:t>Firmness, kg/cm²</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000" b="1" dirty="0">
                          <a:effectLst/>
                          <a:latin typeface="+mn-lt"/>
                          <a:ea typeface="Times New Roman" panose="02020603050405020304" pitchFamily="18" charset="0"/>
                          <a:cs typeface="Arial" panose="020B0604020202020204" pitchFamily="34" charset="0"/>
                        </a:rPr>
                        <a:t>SDS</a:t>
                      </a:r>
                      <a:r>
                        <a:rPr lang="ru-RU" sz="1000" b="1" dirty="0">
                          <a:effectLst/>
                          <a:latin typeface="+mn-lt"/>
                          <a:ea typeface="Times New Roman" panose="02020603050405020304" pitchFamily="18" charset="0"/>
                          <a:cs typeface="Arial" panose="020B0604020202020204" pitchFamily="34" charset="0"/>
                        </a:rPr>
                        <a:t>,</a:t>
                      </a:r>
                      <a:endParaRPr lang="ro-RO" sz="1000" b="1" dirty="0">
                        <a:effectLst/>
                        <a:latin typeface="+mn-lt"/>
                        <a:ea typeface="Times New Roman" panose="02020603050405020304" pitchFamily="18" charset="0"/>
                        <a:cs typeface="Arial" panose="020B0604020202020204" pitchFamily="34" charset="0"/>
                      </a:endParaRPr>
                    </a:p>
                    <a:p>
                      <a:pPr algn="ctr">
                        <a:lnSpc>
                          <a:spcPct val="100000"/>
                        </a:lnSpc>
                        <a:spcAft>
                          <a:spcPts val="0"/>
                        </a:spcAft>
                      </a:pPr>
                      <a:r>
                        <a:rPr lang="ru-RU" sz="1000" b="1" dirty="0">
                          <a:effectLst/>
                          <a:latin typeface="+mn-lt"/>
                          <a:ea typeface="Times New Roman" panose="02020603050405020304" pitchFamily="18" charset="0"/>
                          <a:cs typeface="Arial" panose="020B0604020202020204" pitchFamily="34" charset="0"/>
                        </a:rPr>
                        <a:t>%</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o-RO" sz="1000" b="1" dirty="0">
                          <a:effectLst/>
                          <a:latin typeface="+mn-lt"/>
                          <a:ea typeface="Times New Roman" panose="02020603050405020304" pitchFamily="18" charset="0"/>
                          <a:cs typeface="Arial" panose="020B0604020202020204" pitchFamily="34" charset="0"/>
                        </a:rPr>
                        <a:t>T</a:t>
                      </a:r>
                      <a:r>
                        <a:rPr lang="ru-RU" sz="1000" b="1" dirty="0">
                          <a:effectLst/>
                          <a:latin typeface="+mn-lt"/>
                          <a:ea typeface="Times New Roman" panose="02020603050405020304" pitchFamily="18" charset="0"/>
                          <a:cs typeface="Arial" panose="020B0604020202020204" pitchFamily="34" charset="0"/>
                        </a:rPr>
                        <a:t>A,</a:t>
                      </a:r>
                      <a:endParaRPr lang="ro-RO" sz="1000" b="1" dirty="0">
                        <a:effectLst/>
                        <a:latin typeface="+mn-lt"/>
                        <a:ea typeface="Times New Roman" panose="02020603050405020304" pitchFamily="18" charset="0"/>
                        <a:cs typeface="Arial" panose="020B0604020202020204" pitchFamily="34" charset="0"/>
                      </a:endParaRPr>
                    </a:p>
                    <a:p>
                      <a:pPr algn="ctr">
                        <a:lnSpc>
                          <a:spcPct val="100000"/>
                        </a:lnSpc>
                        <a:spcAft>
                          <a:spcPts val="0"/>
                        </a:spcAft>
                      </a:pPr>
                      <a:r>
                        <a:rPr lang="ru-RU" sz="1000" b="1" dirty="0">
                          <a:effectLst/>
                          <a:latin typeface="+mn-lt"/>
                          <a:ea typeface="Times New Roman" panose="02020603050405020304" pitchFamily="18" charset="0"/>
                          <a:cs typeface="Arial" panose="020B0604020202020204" pitchFamily="34" charset="0"/>
                        </a:rPr>
                        <a:t>%</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ru-RU" sz="1000" b="1" dirty="0">
                          <a:effectLst/>
                          <a:latin typeface="+mn-lt"/>
                          <a:ea typeface="Times New Roman" panose="02020603050405020304" pitchFamily="18" charset="0"/>
                          <a:cs typeface="Arial" panose="020B0604020202020204" pitchFamily="34" charset="0"/>
                        </a:rPr>
                        <a:t>Vitamin C,</a:t>
                      </a:r>
                      <a:endParaRPr lang="ro-RO" sz="1000" b="1" dirty="0">
                        <a:effectLst/>
                        <a:latin typeface="+mn-lt"/>
                        <a:ea typeface="Times New Roman" panose="02020603050405020304" pitchFamily="18" charset="0"/>
                        <a:cs typeface="Arial" panose="020B0604020202020204" pitchFamily="34" charset="0"/>
                      </a:endParaRPr>
                    </a:p>
                    <a:p>
                      <a:pPr algn="ctr">
                        <a:lnSpc>
                          <a:spcPct val="100000"/>
                        </a:lnSpc>
                        <a:spcAft>
                          <a:spcPts val="0"/>
                        </a:spcAft>
                      </a:pPr>
                      <a:r>
                        <a:rPr lang="ru-RU" sz="1000" b="1" dirty="0" err="1">
                          <a:effectLst/>
                          <a:latin typeface="+mn-lt"/>
                          <a:ea typeface="Times New Roman" panose="02020603050405020304" pitchFamily="18" charset="0"/>
                          <a:cs typeface="Arial" panose="020B0604020202020204" pitchFamily="34" charset="0"/>
                        </a:rPr>
                        <a:t>mg</a:t>
                      </a:r>
                      <a:r>
                        <a:rPr lang="ru-RU" sz="1000" b="1" dirty="0">
                          <a:effectLst/>
                          <a:latin typeface="+mn-lt"/>
                          <a:ea typeface="Times New Roman" panose="02020603050405020304" pitchFamily="18" charset="0"/>
                          <a:cs typeface="Arial" panose="020B0604020202020204" pitchFamily="34" charset="0"/>
                        </a:rPr>
                        <a:t>%,</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3127579"/>
                  </a:ext>
                </a:extLst>
              </a:tr>
              <a:tr h="163660">
                <a:tc>
                  <a:txBody>
                    <a:bodyPr/>
                    <a:lstStyle/>
                    <a:p>
                      <a:pPr algn="l">
                        <a:lnSpc>
                          <a:spcPct val="115000"/>
                        </a:lnSpc>
                        <a:spcAft>
                          <a:spcPts val="0"/>
                        </a:spcAft>
                      </a:pPr>
                      <a:r>
                        <a:rPr lang="en-US" sz="1000" b="1" dirty="0">
                          <a:effectLst/>
                          <a:latin typeface="+mn-lt"/>
                          <a:ea typeface="Times New Roman" panose="02020603050405020304" pitchFamily="18" charset="0"/>
                          <a:cs typeface="Arial" panose="020B0604020202020204" pitchFamily="34" charset="0"/>
                        </a:rPr>
                        <a:t>Control</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mn-lt"/>
                          <a:ea typeface="Times New Roman" panose="02020603050405020304" pitchFamily="18" charset="0"/>
                          <a:cs typeface="Arial" panose="020B0604020202020204" pitchFamily="34" charset="0"/>
                        </a:rPr>
                        <a:t>0.38</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mn-lt"/>
                          <a:ea typeface="Times New Roman" panose="02020603050405020304" pitchFamily="18" charset="0"/>
                          <a:cs typeface="Arial" panose="020B0604020202020204" pitchFamily="34" charset="0"/>
                        </a:rPr>
                        <a:t>16.5</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effectLst/>
                          <a:latin typeface="+mn-lt"/>
                          <a:ea typeface="Times New Roman" panose="02020603050405020304" pitchFamily="18" charset="0"/>
                          <a:cs typeface="Arial" panose="020B0604020202020204" pitchFamily="34" charset="0"/>
                        </a:rPr>
                        <a:t>0.64</a:t>
                      </a:r>
                      <a:endParaRPr lang="ro-RO" sz="1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effectLst/>
                          <a:latin typeface="+mn-lt"/>
                          <a:ea typeface="Times New Roman" panose="02020603050405020304" pitchFamily="18" charset="0"/>
                          <a:cs typeface="Arial" panose="020B0604020202020204" pitchFamily="34" charset="0"/>
                        </a:rPr>
                        <a:t>15.9</a:t>
                      </a:r>
                      <a:endParaRPr lang="ro-RO" sz="1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0808880"/>
                  </a:ext>
                </a:extLst>
              </a:tr>
              <a:tr h="163660">
                <a:tc>
                  <a:txBody>
                    <a:bodyPr/>
                    <a:lstStyle/>
                    <a:p>
                      <a:pPr algn="l">
                        <a:lnSpc>
                          <a:spcPct val="115000"/>
                        </a:lnSpc>
                        <a:spcAft>
                          <a:spcPts val="0"/>
                        </a:spcAft>
                      </a:pPr>
                      <a:r>
                        <a:rPr lang="en-US" sz="1000" b="1" dirty="0">
                          <a:effectLst/>
                          <a:latin typeface="+mn-lt"/>
                          <a:ea typeface="Times New Roman" panose="02020603050405020304" pitchFamily="18" charset="0"/>
                          <a:cs typeface="Arial" panose="020B0604020202020204" pitchFamily="34" charset="0"/>
                        </a:rPr>
                        <a:t>Pilarhance, SL,</a:t>
                      </a:r>
                      <a:r>
                        <a:rPr lang="ro-RO" sz="1000" b="1" dirty="0">
                          <a:effectLst/>
                          <a:latin typeface="+mn-lt"/>
                          <a:ea typeface="Times New Roman" panose="02020603050405020304" pitchFamily="18" charset="0"/>
                          <a:cs typeface="Arial" panose="020B0604020202020204" pitchFamily="34" charset="0"/>
                        </a:rPr>
                        <a:t> </a:t>
                      </a:r>
                      <a:r>
                        <a:rPr lang="en-US" sz="1000" b="1" dirty="0">
                          <a:effectLst/>
                          <a:latin typeface="+mn-lt"/>
                          <a:ea typeface="Times New Roman" panose="02020603050405020304" pitchFamily="18" charset="0"/>
                          <a:cs typeface="Arial" panose="020B0604020202020204" pitchFamily="34" charset="0"/>
                        </a:rPr>
                        <a:t>0.8 l/ha</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effectLst/>
                          <a:latin typeface="+mn-lt"/>
                          <a:ea typeface="Times New Roman" panose="02020603050405020304" pitchFamily="18" charset="0"/>
                          <a:cs typeface="Arial" panose="020B0604020202020204" pitchFamily="34" charset="0"/>
                        </a:rPr>
                        <a:t>0.41</a:t>
                      </a:r>
                      <a:endParaRPr lang="ro-RO" sz="1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mn-lt"/>
                          <a:ea typeface="Times New Roman" panose="02020603050405020304" pitchFamily="18" charset="0"/>
                          <a:cs typeface="Arial" panose="020B0604020202020204" pitchFamily="34" charset="0"/>
                        </a:rPr>
                        <a:t>16.8</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mn-lt"/>
                          <a:ea typeface="Times New Roman" panose="02020603050405020304" pitchFamily="18" charset="0"/>
                          <a:cs typeface="Arial" panose="020B0604020202020204" pitchFamily="34" charset="0"/>
                        </a:rPr>
                        <a:t>0.60</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mn-lt"/>
                          <a:ea typeface="Times New Roman" panose="02020603050405020304" pitchFamily="18" charset="0"/>
                          <a:cs typeface="Arial" panose="020B0604020202020204" pitchFamily="34" charset="0"/>
                        </a:rPr>
                        <a:t>16.1</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7442651"/>
                  </a:ext>
                </a:extLst>
              </a:tr>
              <a:tr h="192278">
                <a:tc>
                  <a:txBody>
                    <a:bodyPr/>
                    <a:lstStyle/>
                    <a:p>
                      <a:pPr algn="l">
                        <a:lnSpc>
                          <a:spcPct val="115000"/>
                        </a:lnSpc>
                        <a:spcAft>
                          <a:spcPts val="0"/>
                        </a:spcAft>
                      </a:pPr>
                      <a:r>
                        <a:rPr lang="en-US" sz="1000" b="1" dirty="0">
                          <a:effectLst/>
                          <a:latin typeface="+mn-lt"/>
                          <a:ea typeface="Times New Roman" panose="02020603050405020304" pitchFamily="18" charset="0"/>
                          <a:cs typeface="Arial" panose="020B0604020202020204" pitchFamily="34" charset="0"/>
                        </a:rPr>
                        <a:t>Pilarhance, SL,</a:t>
                      </a:r>
                      <a:r>
                        <a:rPr lang="ro-RO" sz="1000" b="1" dirty="0">
                          <a:effectLst/>
                          <a:latin typeface="+mn-lt"/>
                          <a:ea typeface="Times New Roman" panose="02020603050405020304" pitchFamily="18" charset="0"/>
                          <a:cs typeface="Arial" panose="020B0604020202020204" pitchFamily="34" charset="0"/>
                        </a:rPr>
                        <a:t> </a:t>
                      </a:r>
                      <a:r>
                        <a:rPr lang="en-US" sz="1000" b="1" dirty="0">
                          <a:effectLst/>
                          <a:latin typeface="+mn-lt"/>
                          <a:ea typeface="Times New Roman" panose="02020603050405020304" pitchFamily="18" charset="0"/>
                          <a:cs typeface="Arial" panose="020B0604020202020204" pitchFamily="34" charset="0"/>
                        </a:rPr>
                        <a:t>1.3 l/ha</a:t>
                      </a:r>
                      <a:endParaRPr lang="ro-RO" sz="1000" b="1"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effectLst/>
                          <a:latin typeface="+mn-lt"/>
                          <a:ea typeface="Times New Roman" panose="02020603050405020304" pitchFamily="18" charset="0"/>
                          <a:cs typeface="Arial" panose="020B0604020202020204" pitchFamily="34" charset="0"/>
                        </a:rPr>
                        <a:t>0.46</a:t>
                      </a:r>
                      <a:endParaRPr lang="ro-RO" sz="1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effectLst/>
                          <a:latin typeface="+mn-lt"/>
                          <a:ea typeface="Times New Roman" panose="02020603050405020304" pitchFamily="18" charset="0"/>
                          <a:cs typeface="Arial" panose="020B0604020202020204" pitchFamily="34" charset="0"/>
                        </a:rPr>
                        <a:t>17.2</a:t>
                      </a:r>
                      <a:endParaRPr lang="ro-RO" sz="1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a:effectLst/>
                          <a:latin typeface="+mn-lt"/>
                          <a:ea typeface="Times New Roman" panose="02020603050405020304" pitchFamily="18" charset="0"/>
                          <a:cs typeface="Arial" panose="020B0604020202020204" pitchFamily="34" charset="0"/>
                        </a:rPr>
                        <a:t>0.57</a:t>
                      </a:r>
                      <a:endParaRPr lang="ro-RO" sz="100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ru-RU" sz="1000" dirty="0">
                          <a:effectLst/>
                          <a:latin typeface="+mn-lt"/>
                          <a:ea typeface="Times New Roman" panose="02020603050405020304" pitchFamily="18" charset="0"/>
                          <a:cs typeface="Arial" panose="020B0604020202020204" pitchFamily="34" charset="0"/>
                        </a:rPr>
                        <a:t>16.4</a:t>
                      </a:r>
                      <a:endParaRPr lang="ro-RO" sz="1000" dirty="0">
                        <a:effectLst/>
                        <a:latin typeface="+mn-lt"/>
                        <a:ea typeface="Times New Roman" panose="02020603050405020304" pitchFamily="18" charset="0"/>
                        <a:cs typeface="Arial" panose="020B060402020202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52143356"/>
                  </a:ext>
                </a:extLst>
              </a:tr>
            </a:tbl>
          </a:graphicData>
        </a:graphic>
      </p:graphicFrame>
    </p:spTree>
    <p:extLst>
      <p:ext uri="{BB962C8B-B14F-4D97-AF65-F5344CB8AC3E}">
        <p14:creationId xmlns:p14="http://schemas.microsoft.com/office/powerpoint/2010/main" val="785093257"/>
      </p:ext>
    </p:extLst>
  </p:cSld>
  <p:clrMapOvr>
    <a:masterClrMapping/>
  </p:clrMapOvr>
</p:sld>
</file>

<file path=ppt/theme/theme1.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666</Words>
  <Application>Microsoft Office PowerPoint</Application>
  <PresentationFormat>Широкоэкранный</PresentationFormat>
  <Paragraphs>115</Paragraphs>
  <Slides>1</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vt:i4>
      </vt:variant>
    </vt:vector>
  </HeadingPairs>
  <TitlesOfParts>
    <vt:vector size="6" baseType="lpstr">
      <vt:lpstr>Arial</vt:lpstr>
      <vt:lpstr>Calibri</vt:lpstr>
      <vt:lpstr>Calibri Light</vt:lpstr>
      <vt:lpstr>Times New Roman</vt:lpstr>
      <vt:lpstr>Temă Office</vt:lpstr>
      <vt:lpstr>IMPACT OF THE GROWTH REGULATOR ON YIELD AND QUALITY OF SOUR CHERRIES FRUITS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YIELDS OF SIX PLUM VARIETIES IN THE NORTHERN PART OF THE COUNTRY</dc:title>
  <dc:creator>UTM</dc:creator>
  <cp:lastModifiedBy>Ananie Peşteanu</cp:lastModifiedBy>
  <cp:revision>9</cp:revision>
  <dcterms:created xsi:type="dcterms:W3CDTF">2026-09-14T12:55:51Z</dcterms:created>
  <dcterms:modified xsi:type="dcterms:W3CDTF">2026-09-15T17:29:57Z</dcterms:modified>
</cp:coreProperties>
</file>