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16256000" cy="9144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cica coltun" initials="mc" lastIdx="1" clrIdx="0">
    <p:extLst>
      <p:ext uri="{19B8F6BF-5375-455C-9EA6-DF929625EA0E}">
        <p15:presenceInfo xmlns:p15="http://schemas.microsoft.com/office/powerpoint/2012/main" userId="9c6711e96b9f882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B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598" autoAdjust="0"/>
  </p:normalViewPr>
  <p:slideViewPr>
    <p:cSldViewPr>
      <p:cViewPr>
        <p:scale>
          <a:sx n="78" d="100"/>
          <a:sy n="78" d="100"/>
        </p:scale>
        <p:origin x="846" y="210"/>
      </p:cViewPr>
      <p:guideLst>
        <p:guide orient="horz" pos="2880"/>
        <p:guide pos="512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FFFD9E-BE99-445B-9024-50BDDBDF7484}" type="doc">
      <dgm:prSet loTypeId="urn:microsoft.com/office/officeart/2009/layout/ReverseList" loCatId="relationship" qsTypeId="urn:microsoft.com/office/officeart/2005/8/quickstyle/simple2" qsCatId="simple" csTypeId="urn:microsoft.com/office/officeart/2005/8/colors/colorful5" csCatId="colorful" phldr="1"/>
      <dgm:spPr/>
      <dgm:t>
        <a:bodyPr/>
        <a:lstStyle/>
        <a:p>
          <a:endParaRPr lang="ro-MD"/>
        </a:p>
      </dgm:t>
    </dgm:pt>
    <dgm:pt modelId="{A9E2760A-991B-4E61-B583-E7C5B2CC62D4}">
      <dgm:prSet phldrT="[Текст]" phldr="1" custT="1"/>
      <dgm:spPr>
        <a:blipFill rotWithShape="0">
          <a:blip xmlns:r="http://schemas.openxmlformats.org/officeDocument/2006/relationships" r:embed="rId1"/>
          <a:srcRect/>
          <a:stretch>
            <a:fillRect l="-11000" r="-11000"/>
          </a:stretch>
        </a:blipFill>
        <a:ln>
          <a:solidFill>
            <a:schemeClr val="accent1">
              <a:lumMod val="40000"/>
              <a:lumOff val="60000"/>
            </a:schemeClr>
          </a:solidFill>
        </a:ln>
      </dgm:spPr>
      <dgm:t>
        <a:bodyPr/>
        <a:lstStyle/>
        <a:p>
          <a:endParaRPr lang="ro-MD" sz="100" dirty="0"/>
        </a:p>
      </dgm:t>
    </dgm:pt>
    <dgm:pt modelId="{1303FC7C-3D66-4DE5-8D04-A575D2F56C25}" type="parTrans" cxnId="{3796E313-8580-4674-A768-3FAD8AA144F4}">
      <dgm:prSet/>
      <dgm:spPr/>
      <dgm:t>
        <a:bodyPr/>
        <a:lstStyle/>
        <a:p>
          <a:endParaRPr lang="ro-MD"/>
        </a:p>
      </dgm:t>
    </dgm:pt>
    <dgm:pt modelId="{3B9A1957-D2F7-45FF-88F1-B03EA61BFC17}" type="sibTrans" cxnId="{3796E313-8580-4674-A768-3FAD8AA144F4}">
      <dgm:prSet/>
      <dgm:spPr/>
      <dgm:t>
        <a:bodyPr/>
        <a:lstStyle/>
        <a:p>
          <a:endParaRPr lang="ro-MD"/>
        </a:p>
      </dgm:t>
    </dgm:pt>
    <dgm:pt modelId="{88AEEBBD-2139-492D-AFDC-6118994E9D38}">
      <dgm:prSet custT="1"/>
      <dgm:spPr>
        <a:ln>
          <a:solidFill>
            <a:schemeClr val="accent1">
              <a:lumMod val="40000"/>
              <a:lumOff val="60000"/>
            </a:schemeClr>
          </a:solidFill>
        </a:ln>
      </dgm:spPr>
      <dgm:t>
        <a:bodyPr/>
        <a:lstStyle/>
        <a:p>
          <a:pPr algn="ctr">
            <a:buNone/>
          </a:pPr>
          <a:endParaRPr lang="ro-RO" sz="1400" dirty="0">
            <a:solidFill>
              <a:srgbClr val="C00000"/>
            </a:solidFill>
            <a:effectLst/>
            <a:latin typeface="Times New Roman" panose="02020603050405020304" pitchFamily="18" charset="0"/>
            <a:ea typeface="Calibri" panose="020F0502020204030204" pitchFamily="34" charset="0"/>
          </a:endParaRPr>
        </a:p>
        <a:p>
          <a:pPr algn="ctr">
            <a:buNone/>
          </a:pPr>
          <a:r>
            <a:rPr lang="en-US" sz="1400" dirty="0">
              <a:solidFill>
                <a:srgbClr val="C00000"/>
              </a:solidFill>
              <a:effectLst/>
              <a:latin typeface="Times New Roman" panose="02020603050405020304" pitchFamily="18" charset="0"/>
              <a:ea typeface="Calibri" panose="020F0502020204030204" pitchFamily="34" charset="0"/>
            </a:rPr>
            <a:t>Co</a:t>
          </a:r>
          <a:r>
            <a:rPr lang="ro-MD" sz="1400" dirty="0">
              <a:solidFill>
                <a:srgbClr val="C00000"/>
              </a:solidFill>
              <a:effectLst/>
              <a:latin typeface="Times New Roman" panose="02020603050405020304" pitchFamily="18" charset="0"/>
              <a:ea typeface="Calibri" panose="020F0502020204030204" pitchFamily="34" charset="0"/>
            </a:rPr>
            <a:t>nținut de ulei volatil în părțile aerien</a:t>
          </a:r>
          <a:r>
            <a:rPr lang="ro-RO" sz="1400" dirty="0">
              <a:solidFill>
                <a:srgbClr val="C00000"/>
              </a:solidFill>
              <a:effectLst/>
              <a:latin typeface="Times New Roman" panose="02020603050405020304" pitchFamily="18" charset="0"/>
              <a:ea typeface="Calibri" panose="020F0502020204030204" pitchFamily="34" charset="0"/>
            </a:rPr>
            <a:t>e</a:t>
          </a:r>
          <a:r>
            <a:rPr lang="ru-RU" sz="1400" dirty="0">
              <a:solidFill>
                <a:srgbClr val="C00000"/>
              </a:solidFill>
              <a:effectLst/>
              <a:latin typeface="Times New Roman" panose="02020603050405020304" pitchFamily="18" charset="0"/>
              <a:ea typeface="Calibri" panose="020F0502020204030204" pitchFamily="34" charset="0"/>
            </a:rPr>
            <a:t> </a:t>
          </a:r>
          <a:r>
            <a:rPr lang="ro-MD" sz="1400" dirty="0">
              <a:solidFill>
                <a:srgbClr val="C00000"/>
              </a:solidFill>
              <a:effectLst/>
              <a:latin typeface="Times New Roman" panose="02020603050405020304" pitchFamily="18" charset="0"/>
              <a:ea typeface="Calibri" panose="020F0502020204030204" pitchFamily="34" charset="0"/>
            </a:rPr>
            <a:t>0,31–0,33% m/u</a:t>
          </a:r>
          <a:r>
            <a:rPr lang="en-US" sz="1400" dirty="0">
              <a:solidFill>
                <a:srgbClr val="C00000"/>
              </a:solidFill>
              <a:effectLst/>
              <a:latin typeface="Times New Roman" panose="02020603050405020304" pitchFamily="18" charset="0"/>
              <a:ea typeface="Calibri" panose="020F0502020204030204" pitchFamily="34" charset="0"/>
            </a:rPr>
            <a:t>.</a:t>
          </a:r>
          <a:endParaRPr lang="ro-MD" sz="1400" dirty="0">
            <a:solidFill>
              <a:srgbClr val="C00000"/>
            </a:solidFill>
          </a:endParaRPr>
        </a:p>
      </dgm:t>
    </dgm:pt>
    <dgm:pt modelId="{3E4314C8-D688-407C-A486-A4712ECE82E4}" type="parTrans" cxnId="{E06BDF70-2ABF-4060-A6C1-CBC0593A400A}">
      <dgm:prSet/>
      <dgm:spPr/>
      <dgm:t>
        <a:bodyPr/>
        <a:lstStyle/>
        <a:p>
          <a:endParaRPr lang="ro-MD"/>
        </a:p>
      </dgm:t>
    </dgm:pt>
    <dgm:pt modelId="{2CD96495-3860-4335-A028-3DC470268A03}" type="sibTrans" cxnId="{E06BDF70-2ABF-4060-A6C1-CBC0593A400A}">
      <dgm:prSet/>
      <dgm:spPr/>
      <dgm:t>
        <a:bodyPr/>
        <a:lstStyle/>
        <a:p>
          <a:endParaRPr lang="ro-MD"/>
        </a:p>
      </dgm:t>
    </dgm:pt>
    <dgm:pt modelId="{94878EB1-C3DB-4F3F-BD96-A3AC302FD455}" type="pres">
      <dgm:prSet presAssocID="{0AFFFD9E-BE99-445B-9024-50BDDBDF7484}" presName="Name0" presStyleCnt="0">
        <dgm:presLayoutVars>
          <dgm:chMax val="2"/>
          <dgm:chPref val="2"/>
          <dgm:animLvl val="lvl"/>
        </dgm:presLayoutVars>
      </dgm:prSet>
      <dgm:spPr/>
    </dgm:pt>
    <dgm:pt modelId="{2AE2FB98-4F60-40F2-9CCF-037BB71330BB}" type="pres">
      <dgm:prSet presAssocID="{0AFFFD9E-BE99-445B-9024-50BDDBDF7484}" presName="LeftText" presStyleLbl="revTx" presStyleIdx="0" presStyleCnt="0">
        <dgm:presLayoutVars>
          <dgm:bulletEnabled val="1"/>
        </dgm:presLayoutVars>
      </dgm:prSet>
      <dgm:spPr/>
    </dgm:pt>
    <dgm:pt modelId="{8F04F8AD-1B34-471B-BFDF-FE627086E3B3}" type="pres">
      <dgm:prSet presAssocID="{0AFFFD9E-BE99-445B-9024-50BDDBDF7484}" presName="LeftNode" presStyleLbl="bgImgPlace1" presStyleIdx="0" presStyleCnt="2" custScaleX="177085" custLinFactNeighborX="2270" custLinFactNeighborY="489">
        <dgm:presLayoutVars>
          <dgm:chMax val="2"/>
          <dgm:chPref val="2"/>
        </dgm:presLayoutVars>
      </dgm:prSet>
      <dgm:spPr/>
    </dgm:pt>
    <dgm:pt modelId="{F48EC243-9A99-4A37-BDD3-C483D951A212}" type="pres">
      <dgm:prSet presAssocID="{0AFFFD9E-BE99-445B-9024-50BDDBDF7484}" presName="RightText" presStyleLbl="revTx" presStyleIdx="0" presStyleCnt="0">
        <dgm:presLayoutVars>
          <dgm:bulletEnabled val="1"/>
        </dgm:presLayoutVars>
      </dgm:prSet>
      <dgm:spPr/>
    </dgm:pt>
    <dgm:pt modelId="{3484DF10-1B05-477D-8279-5C962EE3F63D}" type="pres">
      <dgm:prSet presAssocID="{0AFFFD9E-BE99-445B-9024-50BDDBDF7484}" presName="RightNode" presStyleLbl="bgImgPlace1" presStyleIdx="1" presStyleCnt="2" custScaleX="143095" custLinFactNeighborX="31640" custLinFactNeighborY="4700">
        <dgm:presLayoutVars>
          <dgm:chMax val="0"/>
          <dgm:chPref val="0"/>
        </dgm:presLayoutVars>
      </dgm:prSet>
      <dgm:spPr/>
    </dgm:pt>
    <dgm:pt modelId="{C5D2B943-1C00-4C1A-87D4-ABAA87E46E6D}" type="pres">
      <dgm:prSet presAssocID="{0AFFFD9E-BE99-445B-9024-50BDDBDF7484}" presName="TopArrow" presStyleLbl="node1" presStyleIdx="0" presStyleCnt="2" custLinFactNeighborX="-2988" custLinFactNeighborY="-2427"/>
      <dgm:spPr/>
    </dgm:pt>
    <dgm:pt modelId="{201A179F-5511-4A65-A2ED-C84D1759BB80}" type="pres">
      <dgm:prSet presAssocID="{0AFFFD9E-BE99-445B-9024-50BDDBDF7484}" presName="BottomArrow" presStyleLbl="node1" presStyleIdx="1" presStyleCnt="2"/>
      <dgm:spPr/>
    </dgm:pt>
  </dgm:ptLst>
  <dgm:cxnLst>
    <dgm:cxn modelId="{3796E313-8580-4674-A768-3FAD8AA144F4}" srcId="{0AFFFD9E-BE99-445B-9024-50BDDBDF7484}" destId="{A9E2760A-991B-4E61-B583-E7C5B2CC62D4}" srcOrd="0" destOrd="0" parTransId="{1303FC7C-3D66-4DE5-8D04-A575D2F56C25}" sibTransId="{3B9A1957-D2F7-45FF-88F1-B03EA61BFC17}"/>
    <dgm:cxn modelId="{748EE243-49E1-461B-98DA-03396C6C455D}" type="presOf" srcId="{88AEEBBD-2139-492D-AFDC-6118994E9D38}" destId="{3484DF10-1B05-477D-8279-5C962EE3F63D}" srcOrd="1" destOrd="0" presId="urn:microsoft.com/office/officeart/2009/layout/ReverseList"/>
    <dgm:cxn modelId="{17FF4948-6768-492C-8324-6C523BB8D124}" type="presOf" srcId="{88AEEBBD-2139-492D-AFDC-6118994E9D38}" destId="{F48EC243-9A99-4A37-BDD3-C483D951A212}" srcOrd="0" destOrd="0" presId="urn:microsoft.com/office/officeart/2009/layout/ReverseList"/>
    <dgm:cxn modelId="{E06BDF70-2ABF-4060-A6C1-CBC0593A400A}" srcId="{0AFFFD9E-BE99-445B-9024-50BDDBDF7484}" destId="{88AEEBBD-2139-492D-AFDC-6118994E9D38}" srcOrd="1" destOrd="0" parTransId="{3E4314C8-D688-407C-A486-A4712ECE82E4}" sibTransId="{2CD96495-3860-4335-A028-3DC470268A03}"/>
    <dgm:cxn modelId="{FA7C6FA5-322B-46AE-BCC2-8C081B2D6ED5}" type="presOf" srcId="{A9E2760A-991B-4E61-B583-E7C5B2CC62D4}" destId="{8F04F8AD-1B34-471B-BFDF-FE627086E3B3}" srcOrd="1" destOrd="0" presId="urn:microsoft.com/office/officeart/2009/layout/ReverseList"/>
    <dgm:cxn modelId="{4A16B4CD-155B-475E-A925-DDA3628C712E}" type="presOf" srcId="{A9E2760A-991B-4E61-B583-E7C5B2CC62D4}" destId="{2AE2FB98-4F60-40F2-9CCF-037BB71330BB}" srcOrd="0" destOrd="0" presId="urn:microsoft.com/office/officeart/2009/layout/ReverseList"/>
    <dgm:cxn modelId="{93F758D9-1BFD-49CE-A815-0044702E10D2}" type="presOf" srcId="{0AFFFD9E-BE99-445B-9024-50BDDBDF7484}" destId="{94878EB1-C3DB-4F3F-BD96-A3AC302FD455}" srcOrd="0" destOrd="0" presId="urn:microsoft.com/office/officeart/2009/layout/ReverseList"/>
    <dgm:cxn modelId="{3AB4E97D-F996-4CF0-AFA7-35550DCFC915}" type="presParOf" srcId="{94878EB1-C3DB-4F3F-BD96-A3AC302FD455}" destId="{2AE2FB98-4F60-40F2-9CCF-037BB71330BB}" srcOrd="0" destOrd="0" presId="urn:microsoft.com/office/officeart/2009/layout/ReverseList"/>
    <dgm:cxn modelId="{7D95688D-9E91-4A8F-A6F0-8CAEFA61B7EC}" type="presParOf" srcId="{94878EB1-C3DB-4F3F-BD96-A3AC302FD455}" destId="{8F04F8AD-1B34-471B-BFDF-FE627086E3B3}" srcOrd="1" destOrd="0" presId="urn:microsoft.com/office/officeart/2009/layout/ReverseList"/>
    <dgm:cxn modelId="{91CC57A9-0593-4936-B2CC-F2C62C633903}" type="presParOf" srcId="{94878EB1-C3DB-4F3F-BD96-A3AC302FD455}" destId="{F48EC243-9A99-4A37-BDD3-C483D951A212}" srcOrd="2" destOrd="0" presId="urn:microsoft.com/office/officeart/2009/layout/ReverseList"/>
    <dgm:cxn modelId="{CE054836-1989-4BBB-BA62-F53A38BC2AD2}" type="presParOf" srcId="{94878EB1-C3DB-4F3F-BD96-A3AC302FD455}" destId="{3484DF10-1B05-477D-8279-5C962EE3F63D}" srcOrd="3" destOrd="0" presId="urn:microsoft.com/office/officeart/2009/layout/ReverseList"/>
    <dgm:cxn modelId="{A3DDA90B-DC8D-4850-850F-25B913860171}" type="presParOf" srcId="{94878EB1-C3DB-4F3F-BD96-A3AC302FD455}" destId="{C5D2B943-1C00-4C1A-87D4-ABAA87E46E6D}" srcOrd="4" destOrd="0" presId="urn:microsoft.com/office/officeart/2009/layout/ReverseList"/>
    <dgm:cxn modelId="{9D3E70D3-D5A0-43B3-BE09-17596F475DE8}" type="presParOf" srcId="{94878EB1-C3DB-4F3F-BD96-A3AC302FD455}" destId="{201A179F-5511-4A65-A2ED-C84D1759BB80}" srcOrd="5" destOrd="0" presId="urn:microsoft.com/office/officeart/2009/layout/Revers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04F8AD-1B34-471B-BFDF-FE627086E3B3}">
      <dsp:nvSpPr>
        <dsp:cNvPr id="0" name=""/>
        <dsp:cNvSpPr/>
      </dsp:nvSpPr>
      <dsp:spPr>
        <a:xfrm rot="16200000">
          <a:off x="416921" y="452747"/>
          <a:ext cx="1873916" cy="2027909"/>
        </a:xfrm>
        <a:prstGeom prst="round2SameRect">
          <a:avLst>
            <a:gd name="adj1" fmla="val 16670"/>
            <a:gd name="adj2" fmla="val 0"/>
          </a:avLst>
        </a:prstGeom>
        <a:blipFill rotWithShape="0">
          <a:blip xmlns:r="http://schemas.openxmlformats.org/officeDocument/2006/relationships" r:embed="rId1"/>
          <a:srcRect/>
          <a:stretch>
            <a:fillRect l="-11000" r="-11000"/>
          </a:stretch>
        </a:blipFill>
        <a:ln w="50800" cap="flat" cmpd="sng" algn="ctr">
          <a:solidFill>
            <a:schemeClr val="accent1">
              <a:lumMod val="40000"/>
              <a:lumOff val="6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txBody>
        <a:bodyPr spcFirstLastPara="0" vert="horz" wrap="square" lIns="3810" tIns="6350" rIns="5715" bIns="6350" numCol="1" spcCol="1270" anchor="t" anchorCtr="0">
          <a:noAutofit/>
        </a:bodyPr>
        <a:lstStyle/>
        <a:p>
          <a:pPr marL="0" lvl="0" indent="0" algn="l" defTabSz="44450">
            <a:lnSpc>
              <a:spcPct val="90000"/>
            </a:lnSpc>
            <a:spcBef>
              <a:spcPct val="0"/>
            </a:spcBef>
            <a:spcAft>
              <a:spcPct val="35000"/>
            </a:spcAft>
            <a:buNone/>
          </a:pPr>
          <a:endParaRPr lang="ro-MD" sz="100" kern="1200" dirty="0"/>
        </a:p>
      </dsp:txBody>
      <dsp:txXfrm rot="5400000">
        <a:off x="431419" y="621237"/>
        <a:ext cx="1936415" cy="1690928"/>
      </dsp:txXfrm>
    </dsp:sp>
    <dsp:sp modelId="{3484DF10-1B05-477D-8279-5C962EE3F63D}">
      <dsp:nvSpPr>
        <dsp:cNvPr id="0" name=""/>
        <dsp:cNvSpPr/>
      </dsp:nvSpPr>
      <dsp:spPr>
        <a:xfrm rot="5400000">
          <a:off x="1902018" y="726278"/>
          <a:ext cx="1873916" cy="1638669"/>
        </a:xfrm>
        <a:prstGeom prst="round2SameRect">
          <a:avLst>
            <a:gd name="adj1" fmla="val 16670"/>
            <a:gd name="adj2" fmla="val 0"/>
          </a:avLst>
        </a:prstGeom>
        <a:solidFill>
          <a:schemeClr val="accent5">
            <a:tint val="50000"/>
            <a:hueOff val="6531300"/>
            <a:satOff val="-12449"/>
            <a:lumOff val="15055"/>
            <a:alphaOff val="0"/>
          </a:schemeClr>
        </a:solidFill>
        <a:ln w="50800" cap="flat" cmpd="sng" algn="ctr">
          <a:solidFill>
            <a:schemeClr val="accent1">
              <a:lumMod val="40000"/>
              <a:lumOff val="6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txBody>
        <a:bodyPr spcFirstLastPara="0" vert="horz" wrap="square" lIns="80010" tIns="88900" rIns="53340" bIns="88900" numCol="1" spcCol="1270" anchor="t" anchorCtr="0">
          <a:noAutofit/>
        </a:bodyPr>
        <a:lstStyle/>
        <a:p>
          <a:pPr marL="0" lvl="0" indent="0" algn="ctr" defTabSz="622300">
            <a:lnSpc>
              <a:spcPct val="90000"/>
            </a:lnSpc>
            <a:spcBef>
              <a:spcPct val="0"/>
            </a:spcBef>
            <a:spcAft>
              <a:spcPct val="35000"/>
            </a:spcAft>
            <a:buNone/>
          </a:pPr>
          <a:endParaRPr lang="ro-RO" sz="1400" kern="1200" dirty="0">
            <a:solidFill>
              <a:srgbClr val="C00000"/>
            </a:solidFill>
            <a:effectLst/>
            <a:latin typeface="Times New Roman" panose="02020603050405020304" pitchFamily="18" charset="0"/>
            <a:ea typeface="Calibri" panose="020F0502020204030204" pitchFamily="34" charset="0"/>
          </a:endParaRPr>
        </a:p>
        <a:p>
          <a:pPr marL="0" lvl="0" indent="0" algn="ctr" defTabSz="622300">
            <a:lnSpc>
              <a:spcPct val="90000"/>
            </a:lnSpc>
            <a:spcBef>
              <a:spcPct val="0"/>
            </a:spcBef>
            <a:spcAft>
              <a:spcPct val="35000"/>
            </a:spcAft>
            <a:buNone/>
          </a:pPr>
          <a:r>
            <a:rPr lang="en-US" sz="1400" kern="1200" dirty="0">
              <a:solidFill>
                <a:srgbClr val="C00000"/>
              </a:solidFill>
              <a:effectLst/>
              <a:latin typeface="Times New Roman" panose="02020603050405020304" pitchFamily="18" charset="0"/>
              <a:ea typeface="Calibri" panose="020F0502020204030204" pitchFamily="34" charset="0"/>
            </a:rPr>
            <a:t>Co</a:t>
          </a:r>
          <a:r>
            <a:rPr lang="ro-MD" sz="1400" kern="1200" dirty="0">
              <a:solidFill>
                <a:srgbClr val="C00000"/>
              </a:solidFill>
              <a:effectLst/>
              <a:latin typeface="Times New Roman" panose="02020603050405020304" pitchFamily="18" charset="0"/>
              <a:ea typeface="Calibri" panose="020F0502020204030204" pitchFamily="34" charset="0"/>
            </a:rPr>
            <a:t>nținut de ulei volatil în părțile aerien</a:t>
          </a:r>
          <a:r>
            <a:rPr lang="ro-RO" sz="1400" kern="1200" dirty="0">
              <a:solidFill>
                <a:srgbClr val="C00000"/>
              </a:solidFill>
              <a:effectLst/>
              <a:latin typeface="Times New Roman" panose="02020603050405020304" pitchFamily="18" charset="0"/>
              <a:ea typeface="Calibri" panose="020F0502020204030204" pitchFamily="34" charset="0"/>
            </a:rPr>
            <a:t>e</a:t>
          </a:r>
          <a:r>
            <a:rPr lang="ru-RU" sz="1400" kern="1200" dirty="0">
              <a:solidFill>
                <a:srgbClr val="C00000"/>
              </a:solidFill>
              <a:effectLst/>
              <a:latin typeface="Times New Roman" panose="02020603050405020304" pitchFamily="18" charset="0"/>
              <a:ea typeface="Calibri" panose="020F0502020204030204" pitchFamily="34" charset="0"/>
            </a:rPr>
            <a:t> </a:t>
          </a:r>
          <a:r>
            <a:rPr lang="ro-MD" sz="1400" kern="1200" dirty="0">
              <a:solidFill>
                <a:srgbClr val="C00000"/>
              </a:solidFill>
              <a:effectLst/>
              <a:latin typeface="Times New Roman" panose="02020603050405020304" pitchFamily="18" charset="0"/>
              <a:ea typeface="Calibri" panose="020F0502020204030204" pitchFamily="34" charset="0"/>
            </a:rPr>
            <a:t>0,31–0,33% m/u</a:t>
          </a:r>
          <a:r>
            <a:rPr lang="en-US" sz="1400" kern="1200" dirty="0">
              <a:solidFill>
                <a:srgbClr val="C00000"/>
              </a:solidFill>
              <a:effectLst/>
              <a:latin typeface="Times New Roman" panose="02020603050405020304" pitchFamily="18" charset="0"/>
              <a:ea typeface="Calibri" panose="020F0502020204030204" pitchFamily="34" charset="0"/>
            </a:rPr>
            <a:t>.</a:t>
          </a:r>
          <a:endParaRPr lang="ro-MD" sz="1400" kern="1200" dirty="0">
            <a:solidFill>
              <a:srgbClr val="C00000"/>
            </a:solidFill>
          </a:endParaRPr>
        </a:p>
      </dsp:txBody>
      <dsp:txXfrm rot="-5400000">
        <a:off x="2019641" y="688663"/>
        <a:ext cx="1558661" cy="1713900"/>
      </dsp:txXfrm>
    </dsp:sp>
    <dsp:sp modelId="{C5D2B943-1C00-4C1A-87D4-ABAA87E46E6D}">
      <dsp:nvSpPr>
        <dsp:cNvPr id="0" name=""/>
        <dsp:cNvSpPr/>
      </dsp:nvSpPr>
      <dsp:spPr>
        <a:xfrm>
          <a:off x="1291996" y="-29053"/>
          <a:ext cx="1197161" cy="1197103"/>
        </a:xfrm>
        <a:prstGeom prst="circularArrow">
          <a:avLst>
            <a:gd name="adj1" fmla="val 12500"/>
            <a:gd name="adj2" fmla="val 1142322"/>
            <a:gd name="adj3" fmla="val 20457678"/>
            <a:gd name="adj4" fmla="val 10800000"/>
            <a:gd name="adj5" fmla="val 12500"/>
          </a:avLst>
        </a:prstGeom>
        <a:solidFill>
          <a:schemeClr val="accent5">
            <a:hueOff val="0"/>
            <a:satOff val="0"/>
            <a:lumOff val="0"/>
            <a:alphaOff val="0"/>
          </a:schemeClr>
        </a:solidFill>
        <a:ln w="508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201A179F-5511-4A65-A2ED-C84D1759BB80}">
      <dsp:nvSpPr>
        <dsp:cNvPr id="0" name=""/>
        <dsp:cNvSpPr/>
      </dsp:nvSpPr>
      <dsp:spPr>
        <a:xfrm rot="10800000">
          <a:off x="1327767" y="1717683"/>
          <a:ext cx="1197161" cy="1197103"/>
        </a:xfrm>
        <a:prstGeom prst="circularArrow">
          <a:avLst>
            <a:gd name="adj1" fmla="val 12500"/>
            <a:gd name="adj2" fmla="val 1142322"/>
            <a:gd name="adj3" fmla="val 20457678"/>
            <a:gd name="adj4" fmla="val 10800000"/>
            <a:gd name="adj5" fmla="val 12500"/>
          </a:avLst>
        </a:prstGeom>
        <a:solidFill>
          <a:schemeClr val="accent5">
            <a:hueOff val="7034478"/>
            <a:satOff val="-56698"/>
            <a:lumOff val="16079"/>
            <a:alphaOff val="0"/>
          </a:schemeClr>
        </a:solidFill>
        <a:ln w="508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MD"/>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4C0527-B8CB-42C5-B43F-B8A5520F2524}" type="datetimeFigureOut">
              <a:rPr lang="ro-MD" smtClean="0"/>
              <a:t>16.09.2026</a:t>
            </a:fld>
            <a:endParaRPr lang="ro-MD"/>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MD"/>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o-MD"/>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MD"/>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CF5E1-661A-421B-9FCB-28FA49C9821E}" type="slidenum">
              <a:rPr lang="ro-MD" smtClean="0"/>
              <a:t>‹#›</a:t>
            </a:fld>
            <a:endParaRPr lang="ro-MD"/>
          </a:p>
        </p:txBody>
      </p:sp>
    </p:spTree>
    <p:extLst>
      <p:ext uri="{BB962C8B-B14F-4D97-AF65-F5344CB8AC3E}">
        <p14:creationId xmlns:p14="http://schemas.microsoft.com/office/powerpoint/2010/main" val="3367078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txBody>
          <a:bodyPr/>
          <a:lstStyle/>
          <a:p>
            <a:endParaRPr lang="ro-MD"/>
          </a:p>
        </p:txBody>
      </p:sp>
      <p:sp>
        <p:nvSpPr>
          <p:cNvPr id="3" name="Заметки 2"/>
          <p:cNvSpPr>
            <a:spLocks noGrp="1"/>
          </p:cNvSpPr>
          <p:nvPr>
            <p:ph type="body" idx="1"/>
          </p:nvPr>
        </p:nvSpPr>
        <p:spPr/>
        <p:txBody>
          <a:bodyPr/>
          <a:lstStyle/>
          <a:p>
            <a:endParaRPr lang="ro-MD" dirty="0"/>
          </a:p>
        </p:txBody>
      </p:sp>
      <p:sp>
        <p:nvSpPr>
          <p:cNvPr id="4" name="Номер слайда 3"/>
          <p:cNvSpPr>
            <a:spLocks noGrp="1"/>
          </p:cNvSpPr>
          <p:nvPr>
            <p:ph type="sldNum" sz="quarter" idx="5"/>
          </p:nvPr>
        </p:nvSpPr>
        <p:spPr/>
        <p:txBody>
          <a:bodyPr/>
          <a:lstStyle/>
          <a:p>
            <a:fld id="{C91CF5E1-661A-421B-9FCB-28FA49C9821E}" type="slidenum">
              <a:rPr lang="ro-MD" smtClean="0"/>
              <a:t>1</a:t>
            </a:fld>
            <a:endParaRPr lang="ro-MD"/>
          </a:p>
        </p:txBody>
      </p:sp>
    </p:spTree>
    <p:extLst>
      <p:ext uri="{BB962C8B-B14F-4D97-AF65-F5344CB8AC3E}">
        <p14:creationId xmlns:p14="http://schemas.microsoft.com/office/powerpoint/2010/main" val="1344402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812801"/>
            <a:ext cx="13817600" cy="5689600"/>
          </a:xfrm>
        </p:spPr>
        <p:txBody>
          <a:bodyPr anchor="b">
            <a:noAutofit/>
          </a:bodyPr>
          <a:lstStyle>
            <a:lvl1pPr>
              <a:lnSpc>
                <a:spcPct val="100000"/>
              </a:lnSpc>
              <a:defRPr sz="8000"/>
            </a:lvl1pPr>
          </a:lstStyle>
          <a:p>
            <a:r>
              <a:rPr lang="ru-RU"/>
              <a:t>Образец заголовка</a:t>
            </a:r>
            <a:endParaRPr lang="en-US" dirty="0"/>
          </a:p>
        </p:txBody>
      </p:sp>
      <p:sp>
        <p:nvSpPr>
          <p:cNvPr id="3" name="Subtitle 2"/>
          <p:cNvSpPr>
            <a:spLocks noGrp="1"/>
          </p:cNvSpPr>
          <p:nvPr>
            <p:ph type="subTitle" idx="1"/>
          </p:nvPr>
        </p:nvSpPr>
        <p:spPr>
          <a:xfrm>
            <a:off x="2438400" y="6604000"/>
            <a:ext cx="11379200" cy="1625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2D3B88F8-D4C6-434B-9675-79C22C3CC2E4}" type="datetimeFigureOut">
              <a:rPr lang="ru-RU" smtClean="0"/>
              <a:t>16.09.2026</a:t>
            </a:fld>
            <a:endParaRPr lang="ru-RU"/>
          </a:p>
        </p:txBody>
      </p:sp>
      <p:sp>
        <p:nvSpPr>
          <p:cNvPr id="8" name="Slide Number Placeholder 7"/>
          <p:cNvSpPr>
            <a:spLocks noGrp="1"/>
          </p:cNvSpPr>
          <p:nvPr>
            <p:ph type="sldNum" sz="quarter" idx="11"/>
          </p:nvPr>
        </p:nvSpPr>
        <p:spPr/>
        <p:txBody>
          <a:bodyPr/>
          <a:lstStyle/>
          <a:p>
            <a:fld id="{98C53395-DC9B-4838-AA19-A2B5B3316A48}"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D3B88F8-D4C6-434B-9675-79C22C3CC2E4}"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C53395-DC9B-4838-AA19-A2B5B3316A48}"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84113" y="1828801"/>
            <a:ext cx="13817600" cy="3340100"/>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a:t>Образец заголовка</a:t>
            </a:r>
            <a:endParaRPr lang="en-US" dirty="0"/>
          </a:p>
        </p:txBody>
      </p:sp>
      <p:sp>
        <p:nvSpPr>
          <p:cNvPr id="3" name="Text Placeholder 2"/>
          <p:cNvSpPr>
            <a:spLocks noGrp="1"/>
          </p:cNvSpPr>
          <p:nvPr>
            <p:ph type="body" idx="1"/>
          </p:nvPr>
        </p:nvSpPr>
        <p:spPr>
          <a:xfrm>
            <a:off x="1284113" y="5425019"/>
            <a:ext cx="13817600" cy="1509183"/>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D3B88F8-D4C6-434B-9675-79C22C3CC2E4}"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C53395-DC9B-4838-AA19-A2B5B3316A48}" type="slidenum">
              <a:rPr lang="ru-RU" smtClean="0"/>
              <a:t>‹#›</a:t>
            </a:fld>
            <a:endParaRPr lang="ru-RU"/>
          </a:p>
        </p:txBody>
      </p:sp>
      <p:sp>
        <p:nvSpPr>
          <p:cNvPr id="7" name="Oval 6"/>
          <p:cNvSpPr/>
          <p:nvPr/>
        </p:nvSpPr>
        <p:spPr>
          <a:xfrm>
            <a:off x="7992534" y="5232401"/>
            <a:ext cx="150706" cy="11302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Oval 7"/>
          <p:cNvSpPr/>
          <p:nvPr/>
        </p:nvSpPr>
        <p:spPr>
          <a:xfrm>
            <a:off x="8348135" y="5232401"/>
            <a:ext cx="150706" cy="11302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Oval 8"/>
          <p:cNvSpPr/>
          <p:nvPr/>
        </p:nvSpPr>
        <p:spPr>
          <a:xfrm>
            <a:off x="7638629" y="5232401"/>
            <a:ext cx="150706" cy="11302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4" name="Content Placeholder 3"/>
          <p:cNvSpPr>
            <a:spLocks noGrp="1"/>
          </p:cNvSpPr>
          <p:nvPr>
            <p:ph sz="half" idx="2"/>
          </p:nvPr>
        </p:nvSpPr>
        <p:spPr>
          <a:xfrm>
            <a:off x="8263467" y="2133602"/>
            <a:ext cx="7179733" cy="6034617"/>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D3B88F8-D4C6-434B-9675-79C22C3CC2E4}"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C53395-DC9B-4838-AA19-A2B5B3316A48}" type="slidenum">
              <a:rPr lang="ru-RU" smtClean="0"/>
              <a:t>‹#›</a:t>
            </a:fld>
            <a:endParaRPr lang="ru-RU"/>
          </a:p>
        </p:txBody>
      </p:sp>
      <p:sp>
        <p:nvSpPr>
          <p:cNvPr id="9" name="Content Placeholder 8"/>
          <p:cNvSpPr>
            <a:spLocks noGrp="1"/>
          </p:cNvSpPr>
          <p:nvPr>
            <p:ph sz="quarter" idx="13"/>
          </p:nvPr>
        </p:nvSpPr>
        <p:spPr>
          <a:xfrm>
            <a:off x="650240" y="2133600"/>
            <a:ext cx="7185152" cy="603504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812801" y="2133600"/>
            <a:ext cx="7182556" cy="8128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8263470" y="2133600"/>
            <a:ext cx="7185377" cy="8128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2D3B88F8-D4C6-434B-9675-79C22C3CC2E4}" type="datetimeFigureOut">
              <a:rPr lang="ru-RU" smtClean="0"/>
              <a:t>16.09.2026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8C53395-DC9B-4838-AA19-A2B5B3316A48}" type="slidenum">
              <a:rPr lang="ru-RU" smtClean="0"/>
              <a:t>‹#›</a:t>
            </a:fld>
            <a:endParaRPr lang="ru-RU"/>
          </a:p>
        </p:txBody>
      </p:sp>
      <p:sp>
        <p:nvSpPr>
          <p:cNvPr id="11" name="Content Placeholder 10"/>
          <p:cNvSpPr>
            <a:spLocks noGrp="1"/>
          </p:cNvSpPr>
          <p:nvPr>
            <p:ph sz="quarter" idx="13"/>
          </p:nvPr>
        </p:nvSpPr>
        <p:spPr>
          <a:xfrm>
            <a:off x="812800" y="2950464"/>
            <a:ext cx="7185152" cy="52181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8306816" y="2950466"/>
            <a:ext cx="7185152" cy="521758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D3B88F8-D4C6-434B-9675-79C22C3CC2E4}" type="datetimeFigureOut">
              <a:rPr lang="ru-RU" smtClean="0"/>
              <a:t>16.09.2026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8C53395-DC9B-4838-AA19-A2B5B3316A4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B88F8-D4C6-434B-9675-79C22C3CC2E4}" type="datetimeFigureOut">
              <a:rPr lang="ru-RU" smtClean="0"/>
              <a:t>16.09.2026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8C53395-DC9B-4838-AA19-A2B5B3316A4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501491" y="355600"/>
            <a:ext cx="5348113" cy="27940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a:t>Образец заголовка</a:t>
            </a:r>
            <a:endParaRPr lang="en-US" dirty="0"/>
          </a:p>
        </p:txBody>
      </p:sp>
      <p:sp>
        <p:nvSpPr>
          <p:cNvPr id="3" name="Content Placeholder 2"/>
          <p:cNvSpPr>
            <a:spLocks noGrp="1"/>
          </p:cNvSpPr>
          <p:nvPr>
            <p:ph idx="1"/>
          </p:nvPr>
        </p:nvSpPr>
        <p:spPr>
          <a:xfrm>
            <a:off x="1278467" y="364068"/>
            <a:ext cx="8881534"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501491" y="3251202"/>
            <a:ext cx="5348113" cy="4917017"/>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D3B88F8-D4C6-434B-9675-79C22C3CC2E4}"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C53395-DC9B-4838-AA19-A2B5B3316A48}"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985913" y="304800"/>
            <a:ext cx="10154354" cy="1193800"/>
          </a:xfrm>
        </p:spPr>
        <p:txBody>
          <a:bodyPr anchor="b"/>
          <a:lstStyle>
            <a:lvl1pPr algn="ctr">
              <a:lnSpc>
                <a:spcPct val="100000"/>
              </a:lnSpc>
              <a:defRPr sz="2800" b="0"/>
            </a:lvl1pPr>
          </a:lstStyle>
          <a:p>
            <a:r>
              <a:rPr lang="ru-RU"/>
              <a:t>Образец заголовка</a:t>
            </a:r>
            <a:endParaRPr lang="en-US" dirty="0"/>
          </a:p>
        </p:txBody>
      </p:sp>
      <p:sp>
        <p:nvSpPr>
          <p:cNvPr id="3" name="Picture Placeholder 2"/>
          <p:cNvSpPr>
            <a:spLocks noGrp="1"/>
          </p:cNvSpPr>
          <p:nvPr>
            <p:ph type="pic" idx="1"/>
          </p:nvPr>
        </p:nvSpPr>
        <p:spPr>
          <a:xfrm>
            <a:off x="2681115" y="1524001"/>
            <a:ext cx="10763954" cy="6054725"/>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2985913" y="7747000"/>
            <a:ext cx="10154354" cy="7112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D3B88F8-D4C6-434B-9675-79C22C3CC2E4}"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C53395-DC9B-4838-AA19-A2B5B3316A4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2D3B88F8-D4C6-434B-9675-79C22C3CC2E4}"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C53395-DC9B-4838-AA19-A2B5B3316A4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366186"/>
            <a:ext cx="3657600" cy="7802033"/>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12800" y="366186"/>
            <a:ext cx="10701867" cy="780203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2D3B88F8-D4C6-434B-9675-79C22C3CC2E4}"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C53395-DC9B-4838-AA19-A2B5B3316A48}"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tx2">
                <a:lumMod val="20000"/>
                <a:lumOff val="80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0"/>
            <a:ext cx="14630400" cy="2133600"/>
          </a:xfrm>
          <a:prstGeom prst="rect">
            <a:avLst/>
          </a:prstGeom>
        </p:spPr>
        <p:txBody>
          <a:bodyPr vert="horz" lIns="91440" tIns="45720" rIns="91440" bIns="45720" rtlCol="0" anchor="b">
            <a:noAutofit/>
          </a:bodyPr>
          <a:lstStyle/>
          <a:p>
            <a:r>
              <a:rPr lang="ru-RU"/>
              <a:t>Образец заголовка</a:t>
            </a:r>
            <a:endParaRPr lang="en-US" dirty="0"/>
          </a:p>
        </p:txBody>
      </p:sp>
      <p:sp>
        <p:nvSpPr>
          <p:cNvPr id="3" name="Text Placeholder 2"/>
          <p:cNvSpPr>
            <a:spLocks noGrp="1"/>
          </p:cNvSpPr>
          <p:nvPr>
            <p:ph type="body" idx="1"/>
          </p:nvPr>
        </p:nvSpPr>
        <p:spPr>
          <a:xfrm>
            <a:off x="812800" y="2133602"/>
            <a:ext cx="14630400" cy="603461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312620" y="8475135"/>
            <a:ext cx="3708399" cy="486833"/>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D3B88F8-D4C6-434B-9675-79C22C3CC2E4}" type="datetimeFigureOut">
              <a:rPr lang="ru-RU" smtClean="0"/>
              <a:t>16.09.2026</a:t>
            </a:fld>
            <a:endParaRPr lang="ru-RU"/>
          </a:p>
        </p:txBody>
      </p:sp>
      <p:sp>
        <p:nvSpPr>
          <p:cNvPr id="5" name="Footer Placeholder 4"/>
          <p:cNvSpPr>
            <a:spLocks noGrp="1"/>
          </p:cNvSpPr>
          <p:nvPr>
            <p:ph type="ftr" sz="quarter" idx="3"/>
          </p:nvPr>
        </p:nvSpPr>
        <p:spPr>
          <a:xfrm>
            <a:off x="1171851" y="8475135"/>
            <a:ext cx="5063066" cy="486833"/>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15188052" y="8475135"/>
            <a:ext cx="999066" cy="486833"/>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98C53395-DC9B-4838-AA19-A2B5B3316A48}" type="slidenum">
              <a:rPr lang="ru-RU" smtClean="0"/>
              <a:t>‹#›</a:t>
            </a:fld>
            <a:endParaRPr lang="ru-RU"/>
          </a:p>
        </p:txBody>
      </p:sp>
      <p:sp>
        <p:nvSpPr>
          <p:cNvPr id="7" name="Oval 6"/>
          <p:cNvSpPr/>
          <p:nvPr/>
        </p:nvSpPr>
        <p:spPr>
          <a:xfrm>
            <a:off x="15036019" y="8665847"/>
            <a:ext cx="150706" cy="11302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1011768" y="8665847"/>
            <a:ext cx="150706" cy="11302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2.png"/><Relationship Id="rId7"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11" Type="http://schemas.microsoft.com/office/2007/relationships/diagramDrawing" Target="../diagrams/drawing1.xml"/><Relationship Id="rId5" Type="http://schemas.openxmlformats.org/officeDocument/2006/relationships/image" Target="../media/image4.jpeg"/><Relationship Id="rId10" Type="http://schemas.openxmlformats.org/officeDocument/2006/relationships/diagramColors" Target="../diagrams/colors1.xml"/><Relationship Id="rId4" Type="http://schemas.openxmlformats.org/officeDocument/2006/relationships/image" Target="../media/image3.png"/><Relationship Id="rId9"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2">
                <a:lumMod val="40000"/>
                <a:lumOff val="60000"/>
              </a:schemeClr>
            </a:gs>
            <a:gs pos="3000">
              <a:schemeClr val="accent5">
                <a:lumMod val="30000"/>
                <a:lumOff val="70000"/>
              </a:schemeClr>
            </a:gs>
          </a:gsLst>
          <a:lin ang="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61632" y="1786752"/>
            <a:ext cx="11894960" cy="785766"/>
          </a:xfrm>
        </p:spPr>
        <p:txBody>
          <a:bodyPr/>
          <a:lstStyle/>
          <a:p>
            <a:pPr>
              <a:lnSpc>
                <a:spcPct val="107000"/>
              </a:lnSpc>
              <a:spcAft>
                <a:spcPts val="800"/>
              </a:spcAft>
            </a:pPr>
            <a:r>
              <a:rPr lang="en-US" sz="28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ASPECTE PRIVIND INTRODUCEREA  UNEI SPECII NOI DE CIMBRU- </a:t>
            </a:r>
            <a:r>
              <a:rPr lang="en-US" sz="2800" b="1" i="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THYMUS ZIGIOIDES  GRISEB  </a:t>
            </a:r>
            <a:r>
              <a:rPr lang="en-US" sz="28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ÎN CONDIȚIILE GRĂDINII BOTANICE</a:t>
            </a:r>
            <a:br>
              <a:rPr lang="ro-MD" sz="2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br>
            <a:r>
              <a:rPr lang="en-GB"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Maricica Col</a:t>
            </a:r>
            <a:r>
              <a:rPr lang="x-none"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țun</a:t>
            </a:r>
            <a:r>
              <a:rPr lang="en-GB"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x-none"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Alina </a:t>
            </a:r>
            <a:r>
              <a:rPr lang="en-GB"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Bogdan, </a:t>
            </a:r>
            <a:b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o-RO" sz="1800" i="1" dirty="0">
                <a:ln w="0"/>
                <a:solidFill>
                  <a:srgbClr val="70AD47">
                    <a:lumMod val="50000"/>
                  </a:srgbClr>
                </a:solidFill>
                <a:effectLst>
                  <a:outerShdw blurRad="38100" dist="25400" dir="5400000" algn="ctr" rotWithShape="0">
                    <a:srgbClr val="6E747A">
                      <a:alpha val="43000"/>
                    </a:srgbClr>
                  </a:outerShdw>
                </a:effectLst>
                <a:latin typeface="Times New Roman" panose="02020603050405020304" pitchFamily="18" charset="0"/>
                <a:ea typeface="Times New Roman" panose="02020603050405020304" pitchFamily="18" charset="0"/>
                <a:cs typeface="Times New Roman" panose="02020603050405020304" pitchFamily="18" charset="0"/>
              </a:rPr>
              <a:t>Grădina Botanică Naţională (Institut) </a:t>
            </a:r>
            <a:r>
              <a:rPr lang="ro-RO" sz="1800" dirty="0">
                <a:ln w="0"/>
                <a:solidFill>
                  <a:srgbClr val="70AD47">
                    <a:lumMod val="50000"/>
                  </a:srgbClr>
                </a:solidFill>
                <a:effectLst>
                  <a:outerShdw blurRad="38100" dist="25400" dir="5400000" algn="ctr" rotWithShape="0">
                    <a:srgbClr val="6E747A">
                      <a:alpha val="43000"/>
                    </a:srgbClr>
                  </a:outerShdw>
                </a:effectLst>
                <a:latin typeface="Times New Roman" panose="02020603050405020304" pitchFamily="18" charset="0"/>
                <a:ea typeface="Times New Roman" panose="02020603050405020304" pitchFamily="18" charset="0"/>
                <a:cs typeface="Times New Roman" panose="02020603050405020304" pitchFamily="18" charset="0"/>
              </a:rPr>
              <a:t>“</a:t>
            </a:r>
            <a:r>
              <a:rPr lang="ro-RO" sz="1800" i="1" dirty="0">
                <a:ln w="0"/>
                <a:solidFill>
                  <a:srgbClr val="70AD47">
                    <a:lumMod val="50000"/>
                  </a:srgbClr>
                </a:solidFill>
                <a:effectLst>
                  <a:outerShdw blurRad="38100" dist="25400" dir="5400000" algn="ctr" rotWithShape="0">
                    <a:srgbClr val="6E747A">
                      <a:alpha val="43000"/>
                    </a:srgbClr>
                  </a:outerShdw>
                </a:effectLst>
                <a:latin typeface="Times New Roman" panose="02020603050405020304" pitchFamily="18" charset="0"/>
                <a:ea typeface="Times New Roman" panose="02020603050405020304" pitchFamily="18" charset="0"/>
                <a:cs typeface="Times New Roman" panose="02020603050405020304" pitchFamily="18" charset="0"/>
              </a:rPr>
              <a:t>Alexandru Ciubotaru</a:t>
            </a:r>
            <a:r>
              <a:rPr lang="ro-RO" sz="1800" dirty="0">
                <a:ln w="0"/>
                <a:solidFill>
                  <a:srgbClr val="70AD47">
                    <a:lumMod val="50000"/>
                  </a:srgbClr>
                </a:solidFill>
                <a:effectLst>
                  <a:outerShdw blurRad="38100" dist="25400" dir="5400000" algn="ctr" rotWithShape="0">
                    <a:srgbClr val="6E747A">
                      <a:alpha val="43000"/>
                    </a:srgbClr>
                  </a:outerShdw>
                </a:effectLst>
                <a:latin typeface="Times New Roman" panose="02020603050405020304" pitchFamily="18" charset="0"/>
                <a:ea typeface="Times New Roman" panose="02020603050405020304" pitchFamily="18" charset="0"/>
                <a:cs typeface="Times New Roman" panose="02020603050405020304" pitchFamily="18" charset="0"/>
              </a:rPr>
              <a:t>” a US</a:t>
            </a:r>
            <a:r>
              <a:rPr lang="en-US" sz="1800" dirty="0">
                <a:ln w="0"/>
                <a:solidFill>
                  <a:srgbClr val="70AD47">
                    <a:lumMod val="50000"/>
                  </a:srgbClr>
                </a:solidFill>
                <a:effectLst>
                  <a:outerShdw blurRad="38100" dist="25400" dir="5400000" algn="ctr" rotWithShape="0">
                    <a:srgbClr val="6E747A">
                      <a:alpha val="43000"/>
                    </a:srgbClr>
                  </a:outerShdw>
                </a:effectLst>
                <a:latin typeface="Times New Roman" panose="02020603050405020304" pitchFamily="18" charset="0"/>
                <a:ea typeface="Times New Roman" panose="02020603050405020304" pitchFamily="18" charset="0"/>
                <a:cs typeface="Times New Roman" panose="02020603050405020304" pitchFamily="18" charset="0"/>
              </a:rPr>
              <a:t>M</a:t>
            </a:r>
            <a:endParaRPr lang="ru-RU" sz="18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5612327" y="4620050"/>
            <a:ext cx="3491897" cy="265325"/>
          </a:xfrm>
        </p:spPr>
        <p:txBody>
          <a:bodyPr>
            <a:noAutofit/>
          </a:bodyPr>
          <a:lstStyle/>
          <a:p>
            <a:r>
              <a:rPr lang="ro-RO" sz="2000" b="1" dirty="0">
                <a:solidFill>
                  <a:schemeClr val="accent1">
                    <a:lumMod val="75000"/>
                  </a:schemeClr>
                </a:solidFill>
                <a:latin typeface="Times New Roman" panose="02020603050405020304" pitchFamily="18" charset="0"/>
                <a:cs typeface="Times New Roman" panose="02020603050405020304" pitchFamily="18" charset="0"/>
              </a:rPr>
              <a:t>REZULTATE ȘI DISCUȚII:</a:t>
            </a:r>
            <a:endParaRPr lang="ru-RU" sz="2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750471" y="2684559"/>
            <a:ext cx="10873208" cy="606256"/>
          </a:xfrm>
          <a:prstGeom prst="rect">
            <a:avLst/>
          </a:prstGeom>
          <a:noFill/>
        </p:spPr>
        <p:txBody>
          <a:bodyPr wrap="square" rtlCol="0">
            <a:spAutoFit/>
          </a:bodyPr>
          <a:lstStyle/>
          <a:p>
            <a:pPr algn="just">
              <a:lnSpc>
                <a:spcPct val="107000"/>
              </a:lnSpc>
              <a:spcAft>
                <a:spcPts val="800"/>
              </a:spcAft>
            </a:pPr>
            <a:r>
              <a:rPr kumimoji="0" lang="ro-MD" sz="1600" b="0" i="0" u="none" strike="noStrike" kern="1200" cap="none" spc="0" normalizeH="0" baseline="0" noProof="0" dirty="0">
                <a:ln>
                  <a:noFill/>
                </a:ln>
                <a:solidFill>
                  <a:srgbClr val="222222"/>
                </a:solidFill>
                <a:effectLst/>
                <a:uLnTx/>
                <a:uFillTx/>
                <a:latin typeface="Times New Roman" panose="02020603050405020304" pitchFamily="18" charset="0"/>
                <a:ea typeface="Calibri" panose="020F0502020204030204" pitchFamily="34" charset="0"/>
                <a:cs typeface="+mj-cs"/>
              </a:rPr>
              <a:t>Studiul de față are ca obiectiv evidențierea particularităților </a:t>
            </a:r>
            <a:r>
              <a:rPr kumimoji="0" lang="ro-MD" sz="1600" b="0" i="0" u="none" strike="noStrike" kern="1200" cap="none" spc="0" normalizeH="0" baseline="0" noProof="0" dirty="0" err="1">
                <a:ln>
                  <a:noFill/>
                </a:ln>
                <a:solidFill>
                  <a:srgbClr val="222222"/>
                </a:solidFill>
                <a:effectLst/>
                <a:uLnTx/>
                <a:uFillTx/>
                <a:latin typeface="Times New Roman" panose="02020603050405020304" pitchFamily="18" charset="0"/>
                <a:ea typeface="Calibri" panose="020F0502020204030204" pitchFamily="34" charset="0"/>
                <a:cs typeface="+mj-cs"/>
              </a:rPr>
              <a:t>morfo</a:t>
            </a:r>
            <a:r>
              <a:rPr kumimoji="0" lang="ro-MD" sz="1600" b="0" i="0" u="none" strike="noStrike" kern="1200" cap="none" spc="0" normalizeH="0" baseline="0" noProof="0" dirty="0">
                <a:ln>
                  <a:noFill/>
                </a:ln>
                <a:solidFill>
                  <a:srgbClr val="222222"/>
                </a:solidFill>
                <a:effectLst/>
                <a:uLnTx/>
                <a:uFillTx/>
                <a:latin typeface="Times New Roman" panose="02020603050405020304" pitchFamily="18" charset="0"/>
                <a:ea typeface="Calibri" panose="020F0502020204030204" pitchFamily="34" charset="0"/>
                <a:cs typeface="+mj-cs"/>
              </a:rPr>
              <a:t>-biologice ale dezvoltării speciei </a:t>
            </a:r>
            <a:r>
              <a:rPr kumimoji="0" lang="ro-MD" sz="1600" b="0" i="1" u="none" strike="noStrike" kern="1200" cap="none" spc="0" normalizeH="0" baseline="0" noProof="0" dirty="0">
                <a:ln>
                  <a:noFill/>
                </a:ln>
                <a:solidFill>
                  <a:srgbClr val="222222"/>
                </a:solidFill>
                <a:effectLst/>
                <a:uLnTx/>
                <a:uFillTx/>
                <a:latin typeface="Times New Roman" panose="02020603050405020304" pitchFamily="18" charset="0"/>
                <a:ea typeface="Calibri" panose="020F0502020204030204" pitchFamily="34" charset="0"/>
                <a:cs typeface="+mj-cs"/>
              </a:rPr>
              <a:t>Thymus </a:t>
            </a:r>
            <a:r>
              <a:rPr kumimoji="0" lang="ro-MD" sz="1600" b="0" i="1" u="none" strike="noStrike" kern="1200" cap="none" spc="0" normalizeH="0" baseline="0" noProof="0" dirty="0" err="1">
                <a:ln>
                  <a:noFill/>
                </a:ln>
                <a:solidFill>
                  <a:srgbClr val="222222"/>
                </a:solidFill>
                <a:effectLst/>
                <a:uLnTx/>
                <a:uFillTx/>
                <a:latin typeface="Times New Roman" panose="02020603050405020304" pitchFamily="18" charset="0"/>
                <a:ea typeface="Calibri" panose="020F0502020204030204" pitchFamily="34" charset="0"/>
                <a:cs typeface="+mj-cs"/>
              </a:rPr>
              <a:t>zygioides</a:t>
            </a:r>
            <a:r>
              <a:rPr kumimoji="0" lang="ro-MD" sz="1600" b="0" i="0" u="none" strike="noStrike" kern="1200" cap="none" spc="0" normalizeH="0" baseline="0" noProof="0" dirty="0">
                <a:ln>
                  <a:noFill/>
                </a:ln>
                <a:solidFill>
                  <a:srgbClr val="222222"/>
                </a:solidFill>
                <a:effectLst/>
                <a:uLnTx/>
                <a:uFillTx/>
                <a:latin typeface="Times New Roman" panose="02020603050405020304" pitchFamily="18" charset="0"/>
                <a:ea typeface="Calibri" panose="020F0502020204030204" pitchFamily="34" charset="0"/>
                <a:cs typeface="+mj-cs"/>
              </a:rPr>
              <a:t> </a:t>
            </a:r>
            <a:r>
              <a:rPr kumimoji="0" lang="ro-MD" sz="1600" b="0" i="0" u="none" strike="noStrike" kern="1200" cap="none" spc="0" normalizeH="0" baseline="0" noProof="0" dirty="0" err="1">
                <a:ln>
                  <a:noFill/>
                </a:ln>
                <a:solidFill>
                  <a:srgbClr val="222222"/>
                </a:solidFill>
                <a:effectLst/>
                <a:uLnTx/>
                <a:uFillTx/>
                <a:latin typeface="Times New Roman" panose="02020603050405020304" pitchFamily="18" charset="0"/>
                <a:ea typeface="Calibri" panose="020F0502020204030204" pitchFamily="34" charset="0"/>
                <a:cs typeface="+mj-cs"/>
              </a:rPr>
              <a:t>Griseb</a:t>
            </a:r>
            <a:r>
              <a:rPr kumimoji="0" lang="ro-MD" sz="1600" b="0" i="0" u="none" strike="noStrike" kern="1200" cap="none" spc="0" normalizeH="0" baseline="0" noProof="0" dirty="0">
                <a:ln>
                  <a:noFill/>
                </a:ln>
                <a:solidFill>
                  <a:srgbClr val="222222"/>
                </a:solidFill>
                <a:effectLst/>
                <a:uLnTx/>
                <a:uFillTx/>
                <a:latin typeface="Times New Roman" panose="02020603050405020304" pitchFamily="18" charset="0"/>
                <a:ea typeface="Calibri" panose="020F0502020204030204" pitchFamily="34" charset="0"/>
                <a:cs typeface="+mj-cs"/>
              </a:rPr>
              <a:t>., realizarea observațiilor fenologice și determinarea conținutului de ulei volatil. </a:t>
            </a:r>
            <a:endParaRPr lang="ro-MD"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p:cNvSpPr txBox="1"/>
          <p:nvPr/>
        </p:nvSpPr>
        <p:spPr>
          <a:xfrm>
            <a:off x="3951537" y="7042511"/>
            <a:ext cx="11159330" cy="1384995"/>
          </a:xfrm>
          <a:prstGeom prst="rect">
            <a:avLst/>
          </a:prstGeom>
          <a:noFill/>
        </p:spPr>
        <p:txBody>
          <a:bodyPr wrap="square" rtlCol="0">
            <a:spAutoFit/>
          </a:bodyPr>
          <a:lstStyle/>
          <a:p>
            <a:pPr marL="171450" indent="-171450" algn="just" eaLnBrk="0" hangingPunct="0">
              <a:buFont typeface="Wingdings" panose="05000000000000000000" pitchFamily="2" charset="2"/>
              <a:buChar char="v"/>
            </a:pPr>
            <a:r>
              <a:rPr lang="ro-RO" dirty="0">
                <a:latin typeface="Times New Roman" panose="02020603050405020304" pitchFamily="18" charset="0"/>
                <a:cs typeface="Times New Roman" panose="02020603050405020304" pitchFamily="18" charset="0"/>
              </a:rPr>
              <a:t>Specia </a:t>
            </a:r>
            <a:r>
              <a:rPr lang="ro-RO" i="1" dirty="0">
                <a:latin typeface="Times New Roman" panose="02020603050405020304" pitchFamily="18" charset="0"/>
                <a:cs typeface="Times New Roman" panose="02020603050405020304" pitchFamily="18" charset="0"/>
              </a:rPr>
              <a:t>Thymus </a:t>
            </a:r>
            <a:r>
              <a:rPr lang="ro-RO" i="1" dirty="0" err="1">
                <a:latin typeface="Times New Roman" panose="02020603050405020304" pitchFamily="18" charset="0"/>
                <a:cs typeface="Times New Roman" panose="02020603050405020304" pitchFamily="18" charset="0"/>
              </a:rPr>
              <a:t>zigioides</a:t>
            </a:r>
            <a:r>
              <a:rPr lang="ro-RO" i="1"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Griseb</a:t>
            </a:r>
            <a:r>
              <a:rPr lang="ro-RO" dirty="0">
                <a:latin typeface="Times New Roman" panose="02020603050405020304" pitchFamily="18" charset="0"/>
                <a:cs typeface="Times New Roman" panose="02020603050405020304" pitchFamily="18" charset="0"/>
              </a:rPr>
              <a:t> </a:t>
            </a:r>
            <a:r>
              <a:rPr lang="ro-MD" dirty="0">
                <a:solidFill>
                  <a:srgbClr val="222222"/>
                </a:solidFill>
                <a:latin typeface="Times New Roman" panose="02020603050405020304" pitchFamily="18" charset="0"/>
                <a:cs typeface="Times New Roman" panose="02020603050405020304" pitchFamily="18" charset="0"/>
              </a:rPr>
              <a:t>î</a:t>
            </a:r>
            <a:r>
              <a:rPr lang="ro-MD" dirty="0">
                <a:solidFill>
                  <a:srgbClr val="222222"/>
                </a:solidFill>
                <a:latin typeface="Times New Roman" panose="02020603050405020304" pitchFamily="18" charset="0"/>
                <a:ea typeface="Calibri" panose="020F0502020204030204" pitchFamily="34" charset="0"/>
              </a:rPr>
              <a:t>n condițiile pedoclimatice locale parcurge o perioadă de vegetație de 75–80 zile</a:t>
            </a:r>
            <a:r>
              <a:rPr lang="en-US" dirty="0">
                <a:solidFill>
                  <a:srgbClr val="222222"/>
                </a:solidFill>
                <a:latin typeface="Times New Roman" panose="02020603050405020304" pitchFamily="18" charset="0"/>
                <a:ea typeface="Calibri" panose="020F0502020204030204" pitchFamily="34" charset="0"/>
              </a:rPr>
              <a:t>;</a:t>
            </a:r>
            <a:endParaRPr lang="ro-RO" dirty="0">
              <a:latin typeface="Times New Roman" panose="02020603050405020304" pitchFamily="18" charset="0"/>
              <a:cs typeface="Times New Roman" panose="02020603050405020304" pitchFamily="18" charset="0"/>
            </a:endParaRPr>
          </a:p>
          <a:p>
            <a:pPr marL="171450" indent="-171450" algn="just" eaLnBrk="0" hangingPunct="0">
              <a:buFont typeface="Wingdings" panose="05000000000000000000" pitchFamily="2" charset="2"/>
              <a:buChar char="v"/>
            </a:pPr>
            <a:r>
              <a:rPr lang="ro-RO" dirty="0">
                <a:latin typeface="Times New Roman" panose="02020603050405020304" pitchFamily="18" charset="0"/>
                <a:cs typeface="Times New Roman" panose="02020603050405020304" pitchFamily="18" charset="0"/>
              </a:rPr>
              <a:t> Plantă aromatică, care conține ulei volatil  (0.31-0,33%</a:t>
            </a:r>
            <a:r>
              <a:rPr lang="en-US" dirty="0">
                <a:latin typeface="Times New Roman" panose="02020603050405020304" pitchFamily="18" charset="0"/>
                <a:cs typeface="Times New Roman" panose="02020603050405020304" pitchFamily="18" charset="0"/>
              </a:rPr>
              <a:t> m/u</a:t>
            </a:r>
            <a:r>
              <a:rPr lang="ro-RO"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endParaRPr lang="ro-RO" dirty="0">
              <a:latin typeface="Times New Roman" panose="02020603050405020304" pitchFamily="18" charset="0"/>
              <a:cs typeface="Times New Roman" panose="02020603050405020304" pitchFamily="18" charset="0"/>
            </a:endParaRPr>
          </a:p>
          <a:p>
            <a:pPr marL="171450" indent="-171450" algn="just" eaLnBrk="0" hangingPunct="0">
              <a:buFont typeface="Wingdings" panose="05000000000000000000" pitchFamily="2" charset="2"/>
              <a:buChar char="v"/>
            </a:pPr>
            <a:r>
              <a:rPr lang="ro-MD"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Prezintă potențial considerabil pentru studii viitoare, privind evaluarea activităților biologice, precum cele antimicrobiene și antioxidante.</a:t>
            </a:r>
            <a:endParaRPr lang="ro-MD" dirty="0">
              <a:latin typeface="Calibri" panose="020F0502020204030204" pitchFamily="34" charset="0"/>
              <a:ea typeface="Calibri" panose="020F0502020204030204" pitchFamily="34" charset="0"/>
              <a:cs typeface="Times New Roman" panose="02020603050405020304" pitchFamily="18" charset="0"/>
            </a:endParaRPr>
          </a:p>
          <a:p>
            <a:pPr marL="171450" indent="-171450" algn="just" eaLnBrk="0" hangingPunct="0">
              <a:buFont typeface="Wingdings" panose="05000000000000000000" pitchFamily="2" charset="2"/>
              <a:buChar char="v"/>
            </a:pPr>
            <a:endParaRPr lang="ru-RU" sz="1200" dirty="0">
              <a:latin typeface="Times New Roman" panose="02020603050405020304" pitchFamily="18" charset="0"/>
              <a:cs typeface="Times New Roman" panose="02020603050405020304" pitchFamily="18" charset="0"/>
            </a:endParaRPr>
          </a:p>
        </p:txBody>
      </p:sp>
      <p:pic>
        <p:nvPicPr>
          <p:cNvPr id="14" name="Рисунок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08" y="-46696"/>
            <a:ext cx="1512168" cy="1919090"/>
          </a:xfrm>
          <a:prstGeom prst="rect">
            <a:avLst/>
          </a:prstGeom>
        </p:spPr>
      </p:pic>
      <p:pic>
        <p:nvPicPr>
          <p:cNvPr id="17" name="Рисунок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4624" y="236588"/>
            <a:ext cx="1965822" cy="1965822"/>
          </a:xfrm>
          <a:prstGeom prst="rect">
            <a:avLst/>
          </a:prstGeom>
        </p:spPr>
      </p:pic>
      <p:sp>
        <p:nvSpPr>
          <p:cNvPr id="28" name="TextBox 27"/>
          <p:cNvSpPr txBox="1"/>
          <p:nvPr/>
        </p:nvSpPr>
        <p:spPr>
          <a:xfrm>
            <a:off x="6038273" y="6295517"/>
            <a:ext cx="2458783" cy="707886"/>
          </a:xfrm>
          <a:prstGeom prst="rect">
            <a:avLst/>
          </a:prstGeom>
          <a:noFill/>
        </p:spPr>
        <p:txBody>
          <a:bodyPr wrap="square" rtlCol="0">
            <a:spAutoFit/>
          </a:bodyPr>
          <a:lstStyle/>
          <a:p>
            <a:pPr algn="ctr"/>
            <a:r>
              <a:rPr lang="ro-RO" sz="2000" b="1" dirty="0">
                <a:solidFill>
                  <a:schemeClr val="accent3">
                    <a:lumMod val="75000"/>
                  </a:schemeClr>
                </a:solidFill>
                <a:latin typeface="Times New Roman" panose="02020603050405020304" pitchFamily="18" charset="0"/>
                <a:cs typeface="Times New Roman" panose="02020603050405020304" pitchFamily="18" charset="0"/>
              </a:rPr>
              <a:t>             </a:t>
            </a:r>
            <a:r>
              <a:rPr lang="ro-RO" sz="2000" b="1" dirty="0">
                <a:solidFill>
                  <a:schemeClr val="tx2">
                    <a:lumMod val="75000"/>
                  </a:schemeClr>
                </a:solidFill>
                <a:latin typeface="Times New Roman" panose="02020603050405020304" pitchFamily="18" charset="0"/>
                <a:cs typeface="Times New Roman" panose="02020603050405020304" pitchFamily="18" charset="0"/>
              </a:rPr>
              <a:t>CONCLUZII</a:t>
            </a:r>
            <a:endParaRPr lang="ru-RU" sz="2000" b="1"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BF531763-FEB7-C582-C64C-4A7497D76D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2234666" y="2126545"/>
            <a:ext cx="2676370" cy="3041431"/>
          </a:xfrm>
          <a:prstGeom prst="rect">
            <a:avLst/>
          </a:prstGeom>
        </p:spPr>
      </p:pic>
      <p:sp>
        <p:nvSpPr>
          <p:cNvPr id="20" name="TextBox 19">
            <a:extLst>
              <a:ext uri="{FF2B5EF4-FFF2-40B4-BE49-F238E27FC236}">
                <a16:creationId xmlns:a16="http://schemas.microsoft.com/office/drawing/2014/main" id="{22AED1FD-032D-F4BF-D541-1043B4F1FCE9}"/>
              </a:ext>
            </a:extLst>
          </p:cNvPr>
          <p:cNvSpPr txBox="1"/>
          <p:nvPr/>
        </p:nvSpPr>
        <p:spPr>
          <a:xfrm>
            <a:off x="2379962" y="5079800"/>
            <a:ext cx="12713605" cy="1569660"/>
          </a:xfrm>
          <a:prstGeom prst="rect">
            <a:avLst/>
          </a:prstGeom>
          <a:noFill/>
        </p:spPr>
        <p:txBody>
          <a:bodyPr wrap="square">
            <a:spAutoFit/>
          </a:bodyPr>
          <a:lstStyle/>
          <a:p>
            <a:pPr algn="just"/>
            <a:r>
              <a:rPr kumimoji="0" lang="ro-MD" sz="1600" b="0" i="1" u="none" strike="noStrike" kern="1200" cap="none" spc="0" normalizeH="0" baseline="0" noProof="0" dirty="0">
                <a:ln>
                  <a:noFill/>
                </a:ln>
                <a:solidFill>
                  <a:srgbClr val="222222"/>
                </a:solidFill>
                <a:effectLst/>
                <a:uLnTx/>
                <a:uFillTx/>
                <a:latin typeface="Times New Roman" panose="02020603050405020304" pitchFamily="18" charset="0"/>
                <a:ea typeface="Calibri" panose="020F0502020204030204" pitchFamily="34" charset="0"/>
                <a:cs typeface="Times New Roman" panose="02020603050405020304" pitchFamily="18" charset="0"/>
              </a:rPr>
              <a:t>Thymus </a:t>
            </a:r>
            <a:r>
              <a:rPr kumimoji="0" lang="ro-MD" sz="1600" b="0" i="1" u="none" strike="noStrike" kern="1200" cap="none" spc="0" normalizeH="0" baseline="0" noProof="0" dirty="0" err="1">
                <a:ln>
                  <a:noFill/>
                </a:ln>
                <a:solidFill>
                  <a:srgbClr val="222222"/>
                </a:solidFill>
                <a:effectLst/>
                <a:uLnTx/>
                <a:uFillTx/>
                <a:latin typeface="Times New Roman" panose="02020603050405020304" pitchFamily="18" charset="0"/>
                <a:ea typeface="Calibri" panose="020F0502020204030204" pitchFamily="34" charset="0"/>
                <a:cs typeface="Times New Roman" panose="02020603050405020304" pitchFamily="18" charset="0"/>
              </a:rPr>
              <a:t>zygioides</a:t>
            </a:r>
            <a:r>
              <a:rPr kumimoji="0" lang="ro-MD" sz="1600" b="0" i="0" u="none" strike="noStrike" kern="1200" cap="none" spc="0" normalizeH="0" baseline="0" noProof="0" dirty="0">
                <a:ln>
                  <a:noFill/>
                </a:ln>
                <a:solidFill>
                  <a:srgbClr val="222222"/>
                </a:solidFill>
                <a:effectLst/>
                <a:uLnTx/>
                <a:uFillTx/>
                <a:latin typeface="Times New Roman" panose="02020603050405020304" pitchFamily="18" charset="0"/>
                <a:ea typeface="Calibri" panose="020F0502020204030204" pitchFamily="34" charset="0"/>
                <a:cs typeface="Times New Roman" panose="02020603050405020304" pitchFamily="18" charset="0"/>
              </a:rPr>
              <a:t> (cimbru </a:t>
            </a:r>
            <a:r>
              <a:rPr kumimoji="0" lang="ro-MD" sz="1600" b="0" i="0" u="none" strike="noStrike" kern="1200" cap="none" spc="0" normalizeH="0" baseline="0" noProof="0" dirty="0" err="1">
                <a:ln>
                  <a:noFill/>
                </a:ln>
                <a:solidFill>
                  <a:srgbClr val="222222"/>
                </a:solidFill>
                <a:effectLst/>
                <a:uLnTx/>
                <a:uFillTx/>
                <a:latin typeface="Times New Roman" panose="02020603050405020304" pitchFamily="18" charset="0"/>
                <a:ea typeface="Calibri" panose="020F0502020204030204" pitchFamily="34" charset="0"/>
                <a:cs typeface="Times New Roman" panose="02020603050405020304" pitchFamily="18" charset="0"/>
              </a:rPr>
              <a:t>zigioid</a:t>
            </a:r>
            <a:r>
              <a:rPr kumimoji="0" lang="ro-MD" sz="1600" b="0" i="0" u="none" strike="noStrike" kern="1200" cap="none" spc="0" normalizeH="0" baseline="0" noProof="0" dirty="0">
                <a:ln>
                  <a:noFill/>
                </a:ln>
                <a:solidFill>
                  <a:srgbClr val="222222"/>
                </a:solidFill>
                <a:effectLst/>
                <a:uLnTx/>
                <a:uFillTx/>
                <a:latin typeface="Times New Roman" panose="02020603050405020304" pitchFamily="18" charset="0"/>
                <a:ea typeface="Calibri" panose="020F0502020204030204" pitchFamily="34" charset="0"/>
                <a:cs typeface="Times New Roman" panose="02020603050405020304" pitchFamily="18" charset="0"/>
              </a:rPr>
              <a:t>) este o specie perenă, erbacee sau subarbustivă, de talie redusă, aparținând familiei Lamiaceae. Răspândită în flora spontană, în special în regiunea Balcanilor și în Grecia. Habitatul caracteristic include ecosisteme xerofile, pajiști uscate și zone de pădure rară, preferând soluri bine drenate, frecvent calcaroase, și expunere intensă la radiația solară. Specia a fost introdusă în colecțiile Grădinii Botanice prin intermediul dr. Pavel Pânzaru din Bulgaria. </a:t>
            </a:r>
            <a:r>
              <a:rPr lang="en-US" sz="1600" dirty="0">
                <a:solidFill>
                  <a:srgbClr val="222222"/>
                </a:solidFill>
                <a:latin typeface="Times New Roman" panose="02020603050405020304" pitchFamily="18" charset="0"/>
                <a:ea typeface="Calibri" panose="020F0502020204030204" pitchFamily="34" charset="0"/>
              </a:rPr>
              <a:t>P</a:t>
            </a:r>
            <a:r>
              <a:rPr lang="ro-MD" sz="1600" dirty="0" err="1">
                <a:solidFill>
                  <a:srgbClr val="222222"/>
                </a:solidFill>
                <a:latin typeface="Times New Roman" panose="02020603050405020304" pitchFamily="18" charset="0"/>
                <a:ea typeface="Calibri" panose="020F0502020204030204" pitchFamily="34" charset="0"/>
              </a:rPr>
              <a:t>lanta</a:t>
            </a:r>
            <a:r>
              <a:rPr lang="ro-MD" sz="1600" dirty="0">
                <a:solidFill>
                  <a:srgbClr val="222222"/>
                </a:solidFill>
                <a:latin typeface="Times New Roman" panose="02020603050405020304" pitchFamily="18" charset="0"/>
                <a:ea typeface="Calibri" panose="020F0502020204030204" pitchFamily="34" charset="0"/>
              </a:rPr>
              <a:t> prezintă tulpini ramificate, adesea lignificate la bază, frunze mici, opuse, de la liniare la eliptice, prevăzute cu peri glandulari secretori. Florile sunt de dimensiuni reduse, grupate în inflorescențe terminale, de culoare roz-violet. Specia prezintă interes fitochimic datorită conținutului de ulei volatil.</a:t>
            </a:r>
            <a:endParaRPr lang="ro-MD" sz="1600" dirty="0"/>
          </a:p>
        </p:txBody>
      </p:sp>
      <p:pic>
        <p:nvPicPr>
          <p:cNvPr id="23" name="Рисунок 22">
            <a:extLst>
              <a:ext uri="{FF2B5EF4-FFF2-40B4-BE49-F238E27FC236}">
                <a16:creationId xmlns:a16="http://schemas.microsoft.com/office/drawing/2014/main" id="{8E611DFC-72DB-09D8-721B-AA5D192BF0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425" y="3254854"/>
            <a:ext cx="2584399" cy="2488426"/>
          </a:xfrm>
          <a:prstGeom prst="ellipse">
            <a:avLst/>
          </a:prstGeom>
          <a:ln>
            <a:noFill/>
          </a:ln>
          <a:effectLst>
            <a:softEdge rad="112500"/>
          </a:effectLst>
        </p:spPr>
      </p:pic>
      <p:graphicFrame>
        <p:nvGraphicFramePr>
          <p:cNvPr id="25" name="Схема 24">
            <a:extLst>
              <a:ext uri="{FF2B5EF4-FFF2-40B4-BE49-F238E27FC236}">
                <a16:creationId xmlns:a16="http://schemas.microsoft.com/office/drawing/2014/main" id="{941EE01D-8FF5-789F-14B9-A0380351C1D9}"/>
              </a:ext>
            </a:extLst>
          </p:cNvPr>
          <p:cNvGraphicFramePr/>
          <p:nvPr>
            <p:extLst>
              <p:ext uri="{D42A27DB-BD31-4B8C-83A1-F6EECF244321}">
                <p14:modId xmlns:p14="http://schemas.microsoft.com/office/powerpoint/2010/main" val="3456059841"/>
              </p:ext>
            </p:extLst>
          </p:nvPr>
        </p:nvGraphicFramePr>
        <p:xfrm>
          <a:off x="151459" y="6277614"/>
          <a:ext cx="3658311" cy="29147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9" name="TextBox 28">
            <a:extLst>
              <a:ext uri="{FF2B5EF4-FFF2-40B4-BE49-F238E27FC236}">
                <a16:creationId xmlns:a16="http://schemas.microsoft.com/office/drawing/2014/main" id="{59E83A4B-CEA1-EB38-4183-CE0C73A6D45A}"/>
              </a:ext>
            </a:extLst>
          </p:cNvPr>
          <p:cNvSpPr txBox="1"/>
          <p:nvPr/>
        </p:nvSpPr>
        <p:spPr>
          <a:xfrm>
            <a:off x="4226635" y="8278454"/>
            <a:ext cx="10945215" cy="606256"/>
          </a:xfrm>
          <a:prstGeom prst="rect">
            <a:avLst/>
          </a:prstGeom>
          <a:noFill/>
        </p:spPr>
        <p:txBody>
          <a:bodyPr wrap="square">
            <a:spAutoFit/>
          </a:bodyPr>
          <a:lstStyle/>
          <a:p>
            <a:pPr algn="just">
              <a:lnSpc>
                <a:spcPct val="107000"/>
              </a:lnSpc>
              <a:spcAft>
                <a:spcPts val="800"/>
              </a:spcAft>
            </a:pPr>
            <a:r>
              <a:rPr lang="ro-MD"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Studiul a fost realizat în cadrul Subprogramului 010101 „</a:t>
            </a:r>
            <a:r>
              <a:rPr lang="ro-MD" sz="1600" i="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Cercetarea și conservarea ex situ și in situ a diversității plantelor din Republica Moldova</a:t>
            </a:r>
            <a:r>
              <a:rPr lang="ro-MD"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finanțat de Ministerul Educației și Cercetării al Republicii Moldova.</a:t>
            </a:r>
            <a:endParaRPr lang="ro-MD"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Подзаголовок 2">
            <a:extLst>
              <a:ext uri="{FF2B5EF4-FFF2-40B4-BE49-F238E27FC236}">
                <a16:creationId xmlns:a16="http://schemas.microsoft.com/office/drawing/2014/main" id="{E382F01B-4020-C95B-8AF2-E336609BFCBA}"/>
              </a:ext>
            </a:extLst>
          </p:cNvPr>
          <p:cNvSpPr txBox="1">
            <a:spLocks/>
          </p:cNvSpPr>
          <p:nvPr/>
        </p:nvSpPr>
        <p:spPr>
          <a:xfrm>
            <a:off x="5722998" y="3311443"/>
            <a:ext cx="3491897" cy="43003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r>
              <a:rPr lang="ro-RO" sz="2000" b="1" dirty="0">
                <a:solidFill>
                  <a:schemeClr val="accent1">
                    <a:lumMod val="75000"/>
                  </a:schemeClr>
                </a:solidFill>
                <a:latin typeface="Times New Roman" panose="02020603050405020304" pitchFamily="18" charset="0"/>
                <a:cs typeface="Times New Roman" panose="02020603050405020304" pitchFamily="18" charset="0"/>
              </a:rPr>
              <a:t>MATERIALE ȘI METODE</a:t>
            </a:r>
            <a:endParaRPr lang="ru-RU" sz="2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46E3B577-0269-2C43-D330-92064758C45D}"/>
              </a:ext>
            </a:extLst>
          </p:cNvPr>
          <p:cNvSpPr txBox="1"/>
          <p:nvPr/>
        </p:nvSpPr>
        <p:spPr>
          <a:xfrm>
            <a:off x="2818755" y="3695722"/>
            <a:ext cx="9125669" cy="1133195"/>
          </a:xfrm>
          <a:prstGeom prst="rect">
            <a:avLst/>
          </a:prstGeom>
          <a:noFill/>
        </p:spPr>
        <p:txBody>
          <a:bodyPr wrap="square">
            <a:spAutoFit/>
          </a:bodyPr>
          <a:lstStyle/>
          <a:p>
            <a:pPr algn="just">
              <a:lnSpc>
                <a:spcPct val="107000"/>
              </a:lnSpc>
              <a:spcAft>
                <a:spcPts val="800"/>
              </a:spcAft>
              <a:buNone/>
            </a:pPr>
            <a:r>
              <a:rPr lang="ro-MD"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E</a:t>
            </a:r>
            <a:r>
              <a:rPr lang="ro-MD"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fectuată o analiză bibliografică, privind importanța terapeutică a speciei, în vederea fundamentării unor cercetări fitochimice. Investigațiile au fost desfășurate în perioada anilor 2023–2025, în cadrul Laboratorului Resurse Vegetale al Grădinii Botanice (Institut). Determinat conținutul de ulei volatil prin metoda de hidrodistilare.</a:t>
            </a:r>
            <a:endParaRPr lang="ro-M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20227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Executive</Template>
  <TotalTime>529</TotalTime>
  <Words>357</Words>
  <Application>Microsoft Office PowerPoint</Application>
  <PresentationFormat>Произвольный</PresentationFormat>
  <Paragraphs>14</Paragraphs>
  <Slides>1</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vt:i4>
      </vt:variant>
    </vt:vector>
  </HeadingPairs>
  <TitlesOfParts>
    <vt:vector size="9" baseType="lpstr">
      <vt:lpstr>Arial</vt:lpstr>
      <vt:lpstr>Calibri</vt:lpstr>
      <vt:lpstr>Century Gothic</vt:lpstr>
      <vt:lpstr>Courier New</vt:lpstr>
      <vt:lpstr>Palatino Linotype</vt:lpstr>
      <vt:lpstr>Times New Roman</vt:lpstr>
      <vt:lpstr>Wingdings</vt:lpstr>
      <vt:lpstr>Исполнительная</vt:lpstr>
      <vt:lpstr>ASPECTE PRIVIND INTRODUCEREA  UNEI SPECII NOI DE CIMBRU- THYMUS ZIGIOIDES  GRISEB  ÎN CONDIȚIILE GRĂDINII BOTANICE Maricica Colțun , Alina Bogdan,  Grădina Botanică Naţională (Institut) “Alexandru Ciubotaru” a USM</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STUDIUL PARTICULARITĂȚILOR BIOMORFOLOGICE ALE SPECIEI ARTEMISIA STELLERIANA BESSER ÎN CONDIȚIILE R. MOLDOVA Alina Bogdan, Maricica Colțun  Grădina Botanică Naţională (Institut) “Alexandru Ciubotaru” a USM</dc:title>
  <dc:creator>RePack by Diakov</dc:creator>
  <cp:lastModifiedBy>maricica coltun</cp:lastModifiedBy>
  <cp:revision>47</cp:revision>
  <dcterms:created xsi:type="dcterms:W3CDTF">2025-02-05T11:37:56Z</dcterms:created>
  <dcterms:modified xsi:type="dcterms:W3CDTF">2026-09-16T08:48:28Z</dcterms:modified>
</cp:coreProperties>
</file>