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B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33032-7F0A-44C5-A7F2-3AE7C8FF8B7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0B6D60-FFB1-43CD-9CDA-CCCD95B52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4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B6D60-FFB1-43CD-9CDA-CCCD95B528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65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1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4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9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0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88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5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3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4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13B81-29A8-463C-95B5-F6982967625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E2CE0-F1C6-4110-A304-8AE0278F4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9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mailto:carolina.grigoras@usm.md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92505" y="224589"/>
            <a:ext cx="11823031" cy="1331495"/>
          </a:xfrm>
          <a:prstGeom prst="roundRect">
            <a:avLst>
              <a:gd name="adj" fmla="val 8233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2504" y="1760621"/>
            <a:ext cx="3753853" cy="2217819"/>
          </a:xfrm>
          <a:prstGeom prst="roundRect">
            <a:avLst>
              <a:gd name="adj" fmla="val 5094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27093" y="1760621"/>
            <a:ext cx="3753853" cy="4640174"/>
          </a:xfrm>
          <a:prstGeom prst="roundRect">
            <a:avLst>
              <a:gd name="adj" fmla="val 5817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2505" y="4182977"/>
            <a:ext cx="3753853" cy="2217819"/>
          </a:xfrm>
          <a:prstGeom prst="roundRect">
            <a:avLst>
              <a:gd name="adj" fmla="val 7294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61683" y="1782679"/>
            <a:ext cx="3753853" cy="4640174"/>
          </a:xfrm>
          <a:prstGeom prst="roundRect">
            <a:avLst>
              <a:gd name="adj" fmla="val 5817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2504" y="1760621"/>
            <a:ext cx="3829163" cy="457646"/>
          </a:xfrm>
          <a:prstGeom prst="roundRect">
            <a:avLst>
              <a:gd name="adj" fmla="val 28320"/>
            </a:avLst>
          </a:prstGeom>
          <a:solidFill>
            <a:srgbClr val="002B1C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B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03" y="4182977"/>
            <a:ext cx="3753853" cy="469232"/>
          </a:xfrm>
          <a:prstGeom prst="roundRect">
            <a:avLst>
              <a:gd name="adj" fmla="val 28320"/>
            </a:avLst>
          </a:prstGeom>
          <a:solidFill>
            <a:srgbClr val="002B1C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27093" y="1760217"/>
            <a:ext cx="3753853" cy="469232"/>
          </a:xfrm>
          <a:prstGeom prst="roundRect">
            <a:avLst>
              <a:gd name="adj" fmla="val 28320"/>
            </a:avLst>
          </a:prstGeom>
          <a:solidFill>
            <a:srgbClr val="002B1C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261681" y="1760217"/>
            <a:ext cx="3753853" cy="469232"/>
          </a:xfrm>
          <a:prstGeom prst="roundRect">
            <a:avLst>
              <a:gd name="adj" fmla="val 28320"/>
            </a:avLst>
          </a:prstGeom>
          <a:solidFill>
            <a:srgbClr val="002B1C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1054" y="1812705"/>
            <a:ext cx="37453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OF THE STUDY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02402" y="1821807"/>
            <a:ext cx="37538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653566" y="1798721"/>
            <a:ext cx="10971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4673" y="4240585"/>
            <a:ext cx="36682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MD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9702" y="302126"/>
            <a:ext cx="804596" cy="125395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76269" y="746144"/>
            <a:ext cx="9577347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sz="1400" b="1" i="1" dirty="0" smtClean="0">
                <a:solidFill>
                  <a:srgbClr val="002B1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o-MD" sz="1400" b="1" i="1" dirty="0" smtClean="0">
                <a:solidFill>
                  <a:srgbClr val="002B1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1400" b="1" i="1" dirty="0" smtClean="0">
                <a:solidFill>
                  <a:srgbClr val="002B1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</a:t>
            </a:r>
            <a:r>
              <a:rPr lang="ro-MD" sz="1400" b="1" i="1" dirty="0" smtClean="0">
                <a:solidFill>
                  <a:srgbClr val="002B1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ITRO</a:t>
            </a:r>
            <a:r>
              <a:rPr lang="en-US" sz="1400" b="1" dirty="0" smtClean="0">
                <a:solidFill>
                  <a:srgbClr val="002B1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BEHAVIOR OF ELECTROSPUN PEO:CS MEMBRANES INCORPORATING CAFFEIC ACID</a:t>
            </a:r>
            <a:endParaRPr lang="en-US" sz="1400" dirty="0">
              <a:solidFill>
                <a:srgbClr val="002B1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9979020" y="359610"/>
            <a:ext cx="0" cy="1138989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0138607" y="1251284"/>
            <a:ext cx="1700468" cy="16042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010665" y="1078742"/>
            <a:ext cx="8918272" cy="404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1020"/>
              </a:lnSpc>
              <a:spcAft>
                <a:spcPts val="0"/>
              </a:spcAft>
            </a:pP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Grigora</a:t>
            </a:r>
            <a:r>
              <a:rPr lang="ro-MD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Carolina</a:t>
            </a:r>
            <a:r>
              <a:rPr lang="en-US" sz="1200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Gon</a:t>
            </a:r>
            <a:r>
              <a:rPr lang="ro-MD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Maria</a:t>
            </a:r>
            <a:r>
              <a:rPr lang="en-US" sz="1200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Ghițman</a:t>
            </a:r>
            <a:r>
              <a:rPr lang="en-US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Jana</a:t>
            </a:r>
            <a:r>
              <a:rPr lang="en-US" sz="1200" b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1200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Moldova State University </a:t>
            </a:r>
            <a:r>
              <a:rPr lang="en-US" sz="1200" i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 smtClean="0">
                <a:solidFill>
                  <a:srgbClr val="172B4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Advanced Polymer Materials Group, National University of Science and Technology POLITEHNICA Bucharest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59842" y="471268"/>
            <a:ext cx="19101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MD" dirty="0" smtClean="0">
                <a:solidFill>
                  <a:srgbClr val="002B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o-MD" sz="1200" b="1" dirty="0" smtClean="0">
                <a:solidFill>
                  <a:srgbClr val="002B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author:</a:t>
            </a:r>
          </a:p>
          <a:p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Grigoras, PhD student</a:t>
            </a:r>
          </a:p>
          <a:p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carolina.grigoras@usm.md</a:t>
            </a:r>
            <a:r>
              <a:rPr lang="ro-M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92503" y="2266974"/>
            <a:ext cx="3753853" cy="167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 eaLnBrk="0" hangingPunct="0">
              <a:lnSpc>
                <a:spcPct val="107000"/>
              </a:lnSpc>
              <a:spcAft>
                <a:spcPts val="0"/>
              </a:spcAft>
              <a:tabLst>
                <a:tab pos="3870960" algn="l"/>
              </a:tabLs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need to study the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behavior of these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electrospun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membranes derives from the importance of evaluating the structural stability and their ability to release bioactive compounds in a controlled manner.</a:t>
            </a:r>
            <a:endParaRPr lang="en-US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 eaLnBrk="0" hangingPunct="0">
              <a:lnSpc>
                <a:spcPct val="107000"/>
              </a:lnSpc>
              <a:spcAft>
                <a:spcPts val="0"/>
              </a:spcAft>
              <a:tabLst>
                <a:tab pos="3870960" algn="l"/>
              </a:tabLs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achieve the proposed goal,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electrospun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membranes of the PEO:CS were prepared, with and without the incorporation of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caffeic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acid (PEO:CS and PEO:CS_CA (1%)).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Electrofilare - o prezentare generală | Subiecte ScienceDirect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124" y="2790693"/>
            <a:ext cx="2457639" cy="139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4343552" y="2258311"/>
            <a:ext cx="35209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MD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Materials: </a:t>
            </a:r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PEO:CS blend (7:3), biologically active  substance – caffeic acid.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/>
          <p:cNvPicPr/>
          <p:nvPr/>
        </p:nvPicPr>
        <p:blipFill rotWithShape="1">
          <a:blip r:embed="rId7"/>
          <a:srcRect l="12993" t="41710" r="73189" b="37410"/>
          <a:stretch/>
        </p:blipFill>
        <p:spPr>
          <a:xfrm rot="5400000">
            <a:off x="6894143" y="2731360"/>
            <a:ext cx="986423" cy="1070723"/>
          </a:xfrm>
          <a:prstGeom prst="rect">
            <a:avLst/>
          </a:prstGeom>
        </p:spPr>
      </p:pic>
      <p:sp>
        <p:nvSpPr>
          <p:cNvPr id="31" name="Выгнутая вниз стрелка 30"/>
          <p:cNvSpPr/>
          <p:nvPr/>
        </p:nvSpPr>
        <p:spPr>
          <a:xfrm>
            <a:off x="6525033" y="3266722"/>
            <a:ext cx="571500" cy="181001"/>
          </a:xfrm>
          <a:prstGeom prst="curvedUp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390458" y="4194419"/>
            <a:ext cx="34740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MD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ro-MD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chematic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representation </a:t>
            </a:r>
            <a:r>
              <a:rPr lang="ro-MD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electrospinning </a:t>
            </a:r>
            <a:endParaRPr lang="ro-MD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ro-MD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o-MD" sz="1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Rafaela S. Andre, et.al., 2023</a:t>
            </a:r>
            <a:r>
              <a:rPr lang="ro-MD" sz="1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MD" sz="1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Mater. Dev</a:t>
            </a:r>
            <a:r>
              <a:rPr lang="ro-MD" sz="11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36124" y="4619481"/>
            <a:ext cx="34644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MD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Assays:</a:t>
            </a:r>
            <a:r>
              <a:rPr lang="ro-MD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degree of swelling;  degree of degradation; </a:t>
            </a:r>
          </a:p>
          <a:p>
            <a:pPr algn="just"/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cumulative release profile</a:t>
            </a:r>
            <a:r>
              <a:rPr lang="ro-MD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8"/>
          <a:srcRect t="22253" b="16800"/>
          <a:stretch/>
        </p:blipFill>
        <p:spPr>
          <a:xfrm>
            <a:off x="5459382" y="5106099"/>
            <a:ext cx="1555307" cy="857250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4707739" y="5985291"/>
            <a:ext cx="28525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MD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</a:t>
            </a:r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structure of caffeic acid</a:t>
            </a:r>
            <a:endParaRPr lang="en-US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8440" y="2266947"/>
            <a:ext cx="2429609" cy="1319411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0739" y="3570197"/>
            <a:ext cx="2405010" cy="124844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81890" y="4643742"/>
            <a:ext cx="2351605" cy="1338713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8480238" y="5900652"/>
            <a:ext cx="3307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MD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</a:t>
            </a:r>
            <a:r>
              <a:rPr lang="ro-M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behavior:</a:t>
            </a:r>
            <a:r>
              <a:rPr lang="ro-MD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a. </a:t>
            </a:r>
            <a:r>
              <a:rPr lang="ro-M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weelling degree; </a:t>
            </a:r>
          </a:p>
          <a:p>
            <a:pPr algn="ctr"/>
            <a:r>
              <a:rPr lang="ro-MD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degradation degree;  </a:t>
            </a:r>
            <a:r>
              <a:rPr lang="ro-MD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ro-M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cumulative drug release </a:t>
            </a:r>
            <a:endParaRPr lang="en-US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67867" y="2528565"/>
            <a:ext cx="422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M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93542" y="3885263"/>
            <a:ext cx="422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o-M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493542" y="4971908"/>
            <a:ext cx="422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M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01053" y="4690607"/>
            <a:ext cx="413673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Electrospun</a:t>
            </a: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membranes demonstrated fast</a:t>
            </a:r>
            <a:r>
              <a:rPr lang="ro-MD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initial release of the</a:t>
            </a:r>
            <a:endParaRPr lang="ro-MD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loaded drug, which may contribute to effective</a:t>
            </a:r>
            <a:r>
              <a:rPr lang="ro-MD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bacterial growth</a:t>
            </a:r>
            <a:endParaRPr lang="ro-MD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inhibition.</a:t>
            </a:r>
          </a:p>
          <a:p>
            <a:pPr marL="171450" indent="-171450" algn="just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immediate release phase is primarily due to drug molecules</a:t>
            </a:r>
            <a:endParaRPr lang="ro-MD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located on or near the surface of the fibers.</a:t>
            </a:r>
          </a:p>
          <a:p>
            <a:pPr marL="171450" indent="-171450" algn="just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prolonged release is governed by gradual polymer matrix</a:t>
            </a:r>
            <a:endParaRPr lang="ro-MD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degradation, ensuring continued drug availability over time.</a:t>
            </a:r>
            <a:endParaRPr lang="ro-MD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combined burst and sustained release behavior highlights</a:t>
            </a:r>
            <a:endParaRPr lang="ro-MD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membranes’ promise for biomedical applications requiring</a:t>
            </a:r>
            <a:endParaRPr lang="ro-MD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infection control.</a:t>
            </a:r>
            <a:r>
              <a:rPr lang="ro-MD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129574" y="6544183"/>
            <a:ext cx="6214921" cy="218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 eaLnBrk="0" hangingPunct="0">
              <a:lnSpc>
                <a:spcPts val="915"/>
              </a:lnSpc>
              <a:spcAft>
                <a:spcPts val="800"/>
              </a:spcAft>
              <a:tabLst>
                <a:tab pos="3870960" algn="l"/>
              </a:tabLst>
            </a:pPr>
            <a:r>
              <a:rPr lang="en-US" sz="12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  <a:r>
              <a:rPr lang="en-US" sz="1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study was supported by the research project No. 010603.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034269" y="265003"/>
            <a:ext cx="89846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NATURAL SCIENCES IN THE DIALOG OF GENERATIONS, IX EDITION</a:t>
            </a:r>
            <a:r>
              <a:rPr lang="ro-MD" sz="12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en-US" sz="12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NATIONAL CONFERENCE WITH INTERNATIONAL PARTICIPATION</a:t>
            </a:r>
            <a:r>
              <a:rPr lang="ro-MD" sz="12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September 21–22, 2026, Chisinau, Republic of Moldova</a:t>
            </a:r>
            <a:endParaRPr lang="en-US" sz="1200" b="1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85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336</Words>
  <Application>Microsoft Office PowerPoint</Application>
  <PresentationFormat>Широкоэкранный</PresentationFormat>
  <Paragraphs>38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20</cp:revision>
  <dcterms:created xsi:type="dcterms:W3CDTF">2026-09-14T08:37:57Z</dcterms:created>
  <dcterms:modified xsi:type="dcterms:W3CDTF">2026-09-14T13:01:29Z</dcterms:modified>
</cp:coreProperties>
</file>