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
  </p:notesMasterIdLst>
  <p:sldIdLst>
    <p:sldId id="256" r:id="rId2"/>
  </p:sldIdLst>
  <p:sldSz cx="12188825" cy="6858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6A6"/>
    <a:srgbClr val="5B2782"/>
    <a:srgbClr val="7C4EB7"/>
    <a:srgbClr val="FFFFFF"/>
    <a:srgbClr val="C9A0DC"/>
    <a:srgbClr val="7E4B76"/>
    <a:srgbClr val="7A3A52"/>
    <a:srgbClr val="67A05A"/>
    <a:srgbClr val="334917"/>
    <a:srgbClr val="B756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754"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BE9323D4-0439-4394-A7B7-310609875445}" type="datetimeFigureOut">
              <a:rPr lang="en-GB" smtClean="0"/>
              <a:t>15/09/2026</a:t>
            </a:fld>
            <a:endParaRPr lang="en-GB"/>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04463BF0-54FC-46D5-836C-325B937FF3B3}" type="slidenum">
              <a:rPr lang="en-GB" smtClean="0"/>
              <a:t>‹#›</a:t>
            </a:fld>
            <a:endParaRPr lang="en-GB"/>
          </a:p>
        </p:txBody>
      </p:sp>
    </p:spTree>
    <p:extLst>
      <p:ext uri="{BB962C8B-B14F-4D97-AF65-F5344CB8AC3E}">
        <p14:creationId xmlns:p14="http://schemas.microsoft.com/office/powerpoint/2010/main" val="3119914223"/>
      </p:ext>
    </p:extLst>
  </p:cSld>
  <p:clrMap bg1="lt1" tx1="dk1" bg2="lt2" tx2="dk2" accent1="accent1" accent2="accent2" accent3="accent3" accent4="accent4" accent5="accent5" accent6="accent6" hlink="hlink" folHlink="folHlink"/>
  <p:notesStyle>
    <a:lvl1pPr marL="0" algn="l" defTabSz="657996" rtl="0" eaLnBrk="1" latinLnBrk="0" hangingPunct="1">
      <a:defRPr sz="863" kern="1200">
        <a:solidFill>
          <a:schemeClr val="tx1"/>
        </a:solidFill>
        <a:latin typeface="+mn-lt"/>
        <a:ea typeface="+mn-ea"/>
        <a:cs typeface="+mn-cs"/>
      </a:defRPr>
    </a:lvl1pPr>
    <a:lvl2pPr marL="328998" algn="l" defTabSz="657996" rtl="0" eaLnBrk="1" latinLnBrk="0" hangingPunct="1">
      <a:defRPr sz="863" kern="1200">
        <a:solidFill>
          <a:schemeClr val="tx1"/>
        </a:solidFill>
        <a:latin typeface="+mn-lt"/>
        <a:ea typeface="+mn-ea"/>
        <a:cs typeface="+mn-cs"/>
      </a:defRPr>
    </a:lvl2pPr>
    <a:lvl3pPr marL="657996" algn="l" defTabSz="657996" rtl="0" eaLnBrk="1" latinLnBrk="0" hangingPunct="1">
      <a:defRPr sz="863" kern="1200">
        <a:solidFill>
          <a:schemeClr val="tx1"/>
        </a:solidFill>
        <a:latin typeface="+mn-lt"/>
        <a:ea typeface="+mn-ea"/>
        <a:cs typeface="+mn-cs"/>
      </a:defRPr>
    </a:lvl3pPr>
    <a:lvl4pPr marL="986994" algn="l" defTabSz="657996" rtl="0" eaLnBrk="1" latinLnBrk="0" hangingPunct="1">
      <a:defRPr sz="863" kern="1200">
        <a:solidFill>
          <a:schemeClr val="tx1"/>
        </a:solidFill>
        <a:latin typeface="+mn-lt"/>
        <a:ea typeface="+mn-ea"/>
        <a:cs typeface="+mn-cs"/>
      </a:defRPr>
    </a:lvl4pPr>
    <a:lvl5pPr marL="1315992" algn="l" defTabSz="657996" rtl="0" eaLnBrk="1" latinLnBrk="0" hangingPunct="1">
      <a:defRPr sz="863" kern="1200">
        <a:solidFill>
          <a:schemeClr val="tx1"/>
        </a:solidFill>
        <a:latin typeface="+mn-lt"/>
        <a:ea typeface="+mn-ea"/>
        <a:cs typeface="+mn-cs"/>
      </a:defRPr>
    </a:lvl5pPr>
    <a:lvl6pPr marL="1644990" algn="l" defTabSz="657996" rtl="0" eaLnBrk="1" latinLnBrk="0" hangingPunct="1">
      <a:defRPr sz="863" kern="1200">
        <a:solidFill>
          <a:schemeClr val="tx1"/>
        </a:solidFill>
        <a:latin typeface="+mn-lt"/>
        <a:ea typeface="+mn-ea"/>
        <a:cs typeface="+mn-cs"/>
      </a:defRPr>
    </a:lvl6pPr>
    <a:lvl7pPr marL="1973987" algn="l" defTabSz="657996" rtl="0" eaLnBrk="1" latinLnBrk="0" hangingPunct="1">
      <a:defRPr sz="863" kern="1200">
        <a:solidFill>
          <a:schemeClr val="tx1"/>
        </a:solidFill>
        <a:latin typeface="+mn-lt"/>
        <a:ea typeface="+mn-ea"/>
        <a:cs typeface="+mn-cs"/>
      </a:defRPr>
    </a:lvl7pPr>
    <a:lvl8pPr marL="2302985" algn="l" defTabSz="657996" rtl="0" eaLnBrk="1" latinLnBrk="0" hangingPunct="1">
      <a:defRPr sz="863" kern="1200">
        <a:solidFill>
          <a:schemeClr val="tx1"/>
        </a:solidFill>
        <a:latin typeface="+mn-lt"/>
        <a:ea typeface="+mn-ea"/>
        <a:cs typeface="+mn-cs"/>
      </a:defRPr>
    </a:lvl8pPr>
    <a:lvl9pPr marL="2631983" algn="l" defTabSz="657996" rtl="0" eaLnBrk="1" latinLnBrk="0" hangingPunct="1">
      <a:defRPr sz="86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4463BF0-54FC-46D5-836C-325B937FF3B3}" type="slidenum">
              <a:rPr lang="en-GB" smtClean="0"/>
              <a:t>1</a:t>
            </a:fld>
            <a:endParaRPr lang="en-GB"/>
          </a:p>
        </p:txBody>
      </p:sp>
    </p:spTree>
    <p:extLst>
      <p:ext uri="{BB962C8B-B14F-4D97-AF65-F5344CB8AC3E}">
        <p14:creationId xmlns:p14="http://schemas.microsoft.com/office/powerpoint/2010/main" val="14331713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603" y="1122363"/>
            <a:ext cx="9141619" cy="2387600"/>
          </a:xfrm>
        </p:spPr>
        <p:txBody>
          <a:bodyPr anchor="b"/>
          <a:lstStyle>
            <a:lvl1pPr algn="ctr">
              <a:defRPr sz="5998"/>
            </a:lvl1pPr>
          </a:lstStyle>
          <a:p>
            <a:r>
              <a:rPr lang="en-US"/>
              <a:t>Click to edit Master title style</a:t>
            </a:r>
            <a:endParaRPr lang="en-US" dirty="0"/>
          </a:p>
        </p:txBody>
      </p:sp>
      <p:sp>
        <p:nvSpPr>
          <p:cNvPr id="3" name="Subtitle 2"/>
          <p:cNvSpPr>
            <a:spLocks noGrp="1"/>
          </p:cNvSpPr>
          <p:nvPr>
            <p:ph type="subTitle" idx="1"/>
          </p:nvPr>
        </p:nvSpPr>
        <p:spPr>
          <a:xfrm>
            <a:off x="1523603" y="3602038"/>
            <a:ext cx="9141619"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CCB2BE2-DB1A-48EA-B05B-7E3F1E84F7C9}"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D4D794-4000-4DB8-8A16-87154D7C8522}" type="slidenum">
              <a:rPr lang="en-GB" smtClean="0"/>
              <a:t>‹#›</a:t>
            </a:fld>
            <a:endParaRPr lang="en-GB"/>
          </a:p>
        </p:txBody>
      </p:sp>
    </p:spTree>
    <p:extLst>
      <p:ext uri="{BB962C8B-B14F-4D97-AF65-F5344CB8AC3E}">
        <p14:creationId xmlns:p14="http://schemas.microsoft.com/office/powerpoint/2010/main" val="41748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CB2BE2-DB1A-48EA-B05B-7E3F1E84F7C9}"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D4D794-4000-4DB8-8A16-87154D7C8522}" type="slidenum">
              <a:rPr lang="en-GB" smtClean="0"/>
              <a:t>‹#›</a:t>
            </a:fld>
            <a:endParaRPr lang="en-GB"/>
          </a:p>
        </p:txBody>
      </p:sp>
    </p:spTree>
    <p:extLst>
      <p:ext uri="{BB962C8B-B14F-4D97-AF65-F5344CB8AC3E}">
        <p14:creationId xmlns:p14="http://schemas.microsoft.com/office/powerpoint/2010/main" val="2111448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633" y="1709739"/>
            <a:ext cx="10512862" cy="2852737"/>
          </a:xfrm>
        </p:spPr>
        <p:txBody>
          <a:bodyPr anchor="b"/>
          <a:lstStyle>
            <a:lvl1pPr>
              <a:defRPr sz="5998"/>
            </a:lvl1pPr>
          </a:lstStyle>
          <a:p>
            <a:r>
              <a:rPr lang="en-US"/>
              <a:t>Click to edit Master title style</a:t>
            </a:r>
            <a:endParaRPr lang="en-US" dirty="0"/>
          </a:p>
        </p:txBody>
      </p:sp>
      <p:sp>
        <p:nvSpPr>
          <p:cNvPr id="3" name="Text Placeholder 2"/>
          <p:cNvSpPr>
            <a:spLocks noGrp="1"/>
          </p:cNvSpPr>
          <p:nvPr>
            <p:ph type="body" idx="1"/>
          </p:nvPr>
        </p:nvSpPr>
        <p:spPr>
          <a:xfrm>
            <a:off x="831633" y="4589464"/>
            <a:ext cx="10512862" cy="1500187"/>
          </a:xfrm>
        </p:spPr>
        <p:txBody>
          <a:bodyPr/>
          <a:lstStyle>
            <a:lvl1pPr marL="0" indent="0">
              <a:buNone/>
              <a:defRPr sz="2399">
                <a:solidFill>
                  <a:schemeClr val="tx1">
                    <a:tint val="75000"/>
                  </a:schemeClr>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CB2BE2-DB1A-48EA-B05B-7E3F1E84F7C9}"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D4D794-4000-4DB8-8A16-87154D7C8522}" type="slidenum">
              <a:rPr lang="en-GB" smtClean="0"/>
              <a:t>‹#›</a:t>
            </a:fld>
            <a:endParaRPr lang="en-GB"/>
          </a:p>
        </p:txBody>
      </p:sp>
    </p:spTree>
    <p:extLst>
      <p:ext uri="{BB962C8B-B14F-4D97-AF65-F5344CB8AC3E}">
        <p14:creationId xmlns:p14="http://schemas.microsoft.com/office/powerpoint/2010/main" val="2608403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798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59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CCB2BE2-DB1A-48EA-B05B-7E3F1E84F7C9}" type="datetimeFigureOut">
              <a:rPr lang="en-GB" smtClean="0"/>
              <a:t>15/09/2026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BD4D794-4000-4DB8-8A16-87154D7C8522}" type="slidenum">
              <a:rPr lang="en-GB" smtClean="0"/>
              <a:t>‹#›</a:t>
            </a:fld>
            <a:endParaRPr lang="en-GB"/>
          </a:p>
        </p:txBody>
      </p:sp>
    </p:spTree>
    <p:extLst>
      <p:ext uri="{BB962C8B-B14F-4D97-AF65-F5344CB8AC3E}">
        <p14:creationId xmlns:p14="http://schemas.microsoft.com/office/powerpoint/2010/main" val="1432662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569" y="365126"/>
            <a:ext cx="10512862"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570" y="1681163"/>
            <a:ext cx="5156444"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p:cNvSpPr>
            <a:spLocks noGrp="1"/>
          </p:cNvSpPr>
          <p:nvPr>
            <p:ph sz="half" idx="2"/>
          </p:nvPr>
        </p:nvSpPr>
        <p:spPr>
          <a:xfrm>
            <a:off x="839570" y="2505075"/>
            <a:ext cx="5156444"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0593" y="1681163"/>
            <a:ext cx="5181838"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593" y="2505075"/>
            <a:ext cx="518183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CCB2BE2-DB1A-48EA-B05B-7E3F1E84F7C9}" type="datetimeFigureOut">
              <a:rPr lang="en-GB" smtClean="0"/>
              <a:t>15/09/2026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BD4D794-4000-4DB8-8A16-87154D7C8522}" type="slidenum">
              <a:rPr lang="en-GB" smtClean="0"/>
              <a:t>‹#›</a:t>
            </a:fld>
            <a:endParaRPr lang="en-GB"/>
          </a:p>
        </p:txBody>
      </p:sp>
    </p:spTree>
    <p:extLst>
      <p:ext uri="{BB962C8B-B14F-4D97-AF65-F5344CB8AC3E}">
        <p14:creationId xmlns:p14="http://schemas.microsoft.com/office/powerpoint/2010/main" val="1271326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CB2BE2-DB1A-48EA-B05B-7E3F1E84F7C9}" type="datetimeFigureOut">
              <a:rPr lang="en-GB" smtClean="0"/>
              <a:t>15/09/2026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BD4D794-4000-4DB8-8A16-87154D7C8522}" type="slidenum">
              <a:rPr lang="en-GB" smtClean="0"/>
              <a:t>‹#›</a:t>
            </a:fld>
            <a:endParaRPr lang="en-GB"/>
          </a:p>
        </p:txBody>
      </p:sp>
    </p:spTree>
    <p:extLst>
      <p:ext uri="{BB962C8B-B14F-4D97-AF65-F5344CB8AC3E}">
        <p14:creationId xmlns:p14="http://schemas.microsoft.com/office/powerpoint/2010/main" val="681205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CB2BE2-DB1A-48EA-B05B-7E3F1E84F7C9}" type="datetimeFigureOut">
              <a:rPr lang="en-GB" smtClean="0"/>
              <a:t>15/09/2026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BD4D794-4000-4DB8-8A16-87154D7C8522}" type="slidenum">
              <a:rPr lang="en-GB" smtClean="0"/>
              <a:t>‹#›</a:t>
            </a:fld>
            <a:endParaRPr lang="en-GB"/>
          </a:p>
        </p:txBody>
      </p:sp>
    </p:spTree>
    <p:extLst>
      <p:ext uri="{BB962C8B-B14F-4D97-AF65-F5344CB8AC3E}">
        <p14:creationId xmlns:p14="http://schemas.microsoft.com/office/powerpoint/2010/main" val="40051232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70" y="457200"/>
            <a:ext cx="3931213" cy="1600200"/>
          </a:xfrm>
        </p:spPr>
        <p:txBody>
          <a:bodyPr anchor="b"/>
          <a:lstStyle>
            <a:lvl1pPr>
              <a:defRPr sz="3199"/>
            </a:lvl1pPr>
          </a:lstStyle>
          <a:p>
            <a:r>
              <a:rPr lang="en-US"/>
              <a:t>Click to edit Master title style</a:t>
            </a:r>
            <a:endParaRPr lang="en-US" dirty="0"/>
          </a:p>
        </p:txBody>
      </p:sp>
      <p:sp>
        <p:nvSpPr>
          <p:cNvPr id="3" name="Content Placeholder 2"/>
          <p:cNvSpPr>
            <a:spLocks noGrp="1"/>
          </p:cNvSpPr>
          <p:nvPr>
            <p:ph idx="1"/>
          </p:nvPr>
        </p:nvSpPr>
        <p:spPr>
          <a:xfrm>
            <a:off x="5181838" y="987426"/>
            <a:ext cx="6170593"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CCB2BE2-DB1A-48EA-B05B-7E3F1E84F7C9}" type="datetimeFigureOut">
              <a:rPr lang="en-GB" smtClean="0"/>
              <a:t>15/09/2026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BD4D794-4000-4DB8-8A16-87154D7C8522}" type="slidenum">
              <a:rPr lang="en-GB" smtClean="0"/>
              <a:t>‹#›</a:t>
            </a:fld>
            <a:endParaRPr lang="en-GB"/>
          </a:p>
        </p:txBody>
      </p:sp>
    </p:spTree>
    <p:extLst>
      <p:ext uri="{BB962C8B-B14F-4D97-AF65-F5344CB8AC3E}">
        <p14:creationId xmlns:p14="http://schemas.microsoft.com/office/powerpoint/2010/main" val="989646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70" y="457200"/>
            <a:ext cx="3931213" cy="1600200"/>
          </a:xfrm>
        </p:spPr>
        <p:txBody>
          <a:bodyPr anchor="b"/>
          <a:lstStyle>
            <a:lvl1pPr>
              <a:defRPr sz="3199"/>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1838" y="987426"/>
            <a:ext cx="6170593" cy="4873625"/>
          </a:xfrm>
        </p:spPr>
        <p:txBody>
          <a:bodyPr anchor="t"/>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en-US"/>
              <a:t>Click icon to add picture</a:t>
            </a:r>
            <a:endParaRPr lang="en-US" dirty="0"/>
          </a:p>
        </p:txBody>
      </p:sp>
      <p:sp>
        <p:nvSpPr>
          <p:cNvPr id="4" name="Text Placeholder 3"/>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CCB2BE2-DB1A-48EA-B05B-7E3F1E84F7C9}" type="datetimeFigureOut">
              <a:rPr lang="en-GB" smtClean="0"/>
              <a:t>15/09/2026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BD4D794-4000-4DB8-8A16-87154D7C8522}" type="slidenum">
              <a:rPr lang="en-GB" smtClean="0"/>
              <a:t>‹#›</a:t>
            </a:fld>
            <a:endParaRPr lang="en-GB"/>
          </a:p>
        </p:txBody>
      </p:sp>
    </p:spTree>
    <p:extLst>
      <p:ext uri="{BB962C8B-B14F-4D97-AF65-F5344CB8AC3E}">
        <p14:creationId xmlns:p14="http://schemas.microsoft.com/office/powerpoint/2010/main" val="3405607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CB2BE2-DB1A-48EA-B05B-7E3F1E84F7C9}"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D4D794-4000-4DB8-8A16-87154D7C8522}" type="slidenum">
              <a:rPr lang="en-GB" smtClean="0"/>
              <a:t>‹#›</a:t>
            </a:fld>
            <a:endParaRPr lang="en-GB"/>
          </a:p>
        </p:txBody>
      </p:sp>
    </p:spTree>
    <p:extLst>
      <p:ext uri="{BB962C8B-B14F-4D97-AF65-F5344CB8AC3E}">
        <p14:creationId xmlns:p14="http://schemas.microsoft.com/office/powerpoint/2010/main" val="922081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2628" y="365125"/>
            <a:ext cx="262821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7982" y="365125"/>
            <a:ext cx="773228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CB2BE2-DB1A-48EA-B05B-7E3F1E84F7C9}"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D4D794-4000-4DB8-8A16-87154D7C8522}" type="slidenum">
              <a:rPr lang="en-GB" smtClean="0"/>
              <a:t>‹#›</a:t>
            </a:fld>
            <a:endParaRPr lang="en-GB"/>
          </a:p>
        </p:txBody>
      </p:sp>
    </p:spTree>
    <p:extLst>
      <p:ext uri="{BB962C8B-B14F-4D97-AF65-F5344CB8AC3E}">
        <p14:creationId xmlns:p14="http://schemas.microsoft.com/office/powerpoint/2010/main" val="2154497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7982" y="365126"/>
            <a:ext cx="10512862"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7982" y="1825625"/>
            <a:ext cx="1051286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7982" y="6356351"/>
            <a:ext cx="274248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CB2BE2-DB1A-48EA-B05B-7E3F1E84F7C9}" type="datetimeFigureOut">
              <a:rPr lang="en-GB" smtClean="0"/>
              <a:t>15/09/2026</a:t>
            </a:fld>
            <a:endParaRPr lang="en-GB"/>
          </a:p>
        </p:txBody>
      </p:sp>
      <p:sp>
        <p:nvSpPr>
          <p:cNvPr id="5" name="Footer Placeholder 4"/>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D4D794-4000-4DB8-8A16-87154D7C8522}" type="slidenum">
              <a:rPr lang="en-GB" smtClean="0"/>
              <a:t>‹#›</a:t>
            </a:fld>
            <a:endParaRPr lang="en-GB"/>
          </a:p>
        </p:txBody>
      </p:sp>
    </p:spTree>
    <p:extLst>
      <p:ext uri="{BB962C8B-B14F-4D97-AF65-F5344CB8AC3E}">
        <p14:creationId xmlns:p14="http://schemas.microsoft.com/office/powerpoint/2010/main" val="126068107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126"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oleObject" Target="../embeddings/oleObject3.bin"/><Relationship Id="rId3" Type="http://schemas.openxmlformats.org/officeDocument/2006/relationships/notesSlide" Target="../notesSlides/notesSlide1.xml"/><Relationship Id="rId7" Type="http://schemas.openxmlformats.org/officeDocument/2006/relationships/image" Target="../media/image7.png"/><Relationship Id="rId12" Type="http://schemas.openxmlformats.org/officeDocument/2006/relationships/image" Target="../media/image2.e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6.jpeg"/><Relationship Id="rId11" Type="http://schemas.openxmlformats.org/officeDocument/2006/relationships/oleObject" Target="../embeddings/oleObject2.bin"/><Relationship Id="rId5" Type="http://schemas.openxmlformats.org/officeDocument/2006/relationships/image" Target="../media/image5.png"/><Relationship Id="rId10" Type="http://schemas.openxmlformats.org/officeDocument/2006/relationships/image" Target="../media/image1.emf"/><Relationship Id="rId4" Type="http://schemas.openxmlformats.org/officeDocument/2006/relationships/image" Target="../media/image4.png"/><Relationship Id="rId9" Type="http://schemas.openxmlformats.org/officeDocument/2006/relationships/oleObject" Target="../embeddings/oleObject1.bin"/><Relationship Id="rId1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576EAE6-712C-F18F-D398-33E70422D9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58" y="30973"/>
            <a:ext cx="1095594" cy="1095594"/>
          </a:xfrm>
          <a:prstGeom prst="rect">
            <a:avLst/>
          </a:prstGeom>
        </p:spPr>
      </p:pic>
      <p:pic>
        <p:nvPicPr>
          <p:cNvPr id="9" name="Picture 4">
            <a:extLst>
              <a:ext uri="{FF2B5EF4-FFF2-40B4-BE49-F238E27FC236}">
                <a16:creationId xmlns:a16="http://schemas.microsoft.com/office/drawing/2014/main" id="{9C0E2B2F-DD84-0F07-7F47-5821584B0F4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560" t="2059" r="3987" b="2648"/>
          <a:stretch/>
        </p:blipFill>
        <p:spPr bwMode="auto">
          <a:xfrm>
            <a:off x="1241872" y="137607"/>
            <a:ext cx="741674" cy="853771"/>
          </a:xfrm>
          <a:prstGeom prst="ellipse">
            <a:avLst/>
          </a:prstGeom>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1E70B4D-996C-E36A-5101-22715B8AF39E}"/>
              </a:ext>
            </a:extLst>
          </p:cNvPr>
          <p:cNvSpPr txBox="1"/>
          <p:nvPr/>
        </p:nvSpPr>
        <p:spPr>
          <a:xfrm>
            <a:off x="2582721" y="-132218"/>
            <a:ext cx="7422853" cy="848457"/>
          </a:xfrm>
          <a:prstGeom prst="rect">
            <a:avLst/>
          </a:prstGeom>
          <a:noFill/>
        </p:spPr>
        <p:txBody>
          <a:bodyPr wrap="square" tIns="190455" rIns="7618">
            <a:spAutoFit/>
          </a:bodyPr>
          <a:lstStyle/>
          <a:p>
            <a:pPr algn="ctr">
              <a:lnSpc>
                <a:spcPct val="115000"/>
              </a:lnSpc>
              <a:spcAft>
                <a:spcPts val="212"/>
              </a:spcAft>
            </a:pPr>
            <a:r>
              <a:rPr lang="en-US"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QUANTITATIVE DETERMINATION OF TRITERPENIC ACIDS IN MENTHA PIPERITA. A COMPARATIVE STUDY OF NMR AND HPLC </a:t>
            </a:r>
            <a:endParaRPr lang="en-GB" dirty="0">
              <a:latin typeface="Cambria" panose="02040503050406030204" pitchFamily="18" charset="0"/>
              <a:ea typeface="Cambria" panose="020405030504060302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297F0260-C90C-3506-527B-16A3DED817D6}"/>
              </a:ext>
            </a:extLst>
          </p:cNvPr>
          <p:cNvSpPr txBox="1"/>
          <p:nvPr/>
        </p:nvSpPr>
        <p:spPr>
          <a:xfrm>
            <a:off x="8902496" y="4212103"/>
            <a:ext cx="3171266" cy="2549416"/>
          </a:xfrm>
          <a:prstGeom prst="rect">
            <a:avLst/>
          </a:prstGeom>
          <a:noFill/>
        </p:spPr>
        <p:txBody>
          <a:bodyPr wrap="square">
            <a:spAutoFit/>
          </a:bodyPr>
          <a:lstStyle/>
          <a:p>
            <a:pPr indent="57235" algn="just">
              <a:spcAft>
                <a:spcPts val="212"/>
              </a:spcAft>
            </a:pPr>
            <a:r>
              <a:rPr lang="en-US" sz="1100" dirty="0">
                <a:latin typeface="Cambria" panose="02040503050406030204" pitchFamily="18" charset="0"/>
                <a:ea typeface="Cambria" panose="02040503050406030204" pitchFamily="18" charset="0"/>
                <a:cs typeface="Times New Roman" panose="02020603050405020304" pitchFamily="18" charset="0"/>
              </a:rPr>
              <a:t>The content of triterpenic acids reached the highest value in the crude extract of variety </a:t>
            </a:r>
            <a:r>
              <a:rPr lang="en-US" sz="1100" dirty="0" err="1">
                <a:latin typeface="Cambria" panose="02040503050406030204" pitchFamily="18" charset="0"/>
                <a:ea typeface="Cambria" panose="02040503050406030204" pitchFamily="18" charset="0"/>
                <a:cs typeface="Times New Roman" panose="02020603050405020304" pitchFamily="18" charset="0"/>
              </a:rPr>
              <a:t>Nistru</a:t>
            </a:r>
            <a:r>
              <a:rPr lang="en-US" sz="1100" dirty="0">
                <a:latin typeface="Cambria" panose="02040503050406030204" pitchFamily="18" charset="0"/>
                <a:ea typeface="Cambria" panose="02040503050406030204" pitchFamily="18" charset="0"/>
                <a:cs typeface="Times New Roman" panose="02020603050405020304" pitchFamily="18" charset="0"/>
              </a:rPr>
              <a:t> 310, obtained in the Republic of Moldova. These results confirm the validity of the NMR method for the quantitative estimation of triterpenic acid content in Mentha extracts for various biomedical and industrial applications and demonstrate the high potential for the exploitation of anti-inflammatory and antioxidant agents from Mentha-related products.</a:t>
            </a:r>
            <a:endParaRPr lang="ro-RO" sz="1100" dirty="0">
              <a:latin typeface="Cambria" panose="02040503050406030204" pitchFamily="18" charset="0"/>
              <a:ea typeface="Cambria" panose="02040503050406030204" pitchFamily="18" charset="0"/>
              <a:cs typeface="Times New Roman" panose="02020603050405020304" pitchFamily="18" charset="0"/>
            </a:endParaRPr>
          </a:p>
          <a:p>
            <a:pPr indent="57235" algn="just">
              <a:spcAft>
                <a:spcPts val="212"/>
              </a:spcAft>
            </a:pPr>
            <a:r>
              <a:rPr lang="en-US" sz="800" b="1" dirty="0">
                <a:latin typeface="Cambria" panose="02040503050406030204" pitchFamily="18" charset="0"/>
                <a:ea typeface="Cambria" panose="02040503050406030204" pitchFamily="18" charset="0"/>
                <a:cs typeface="Times New Roman" panose="02020603050405020304" pitchFamily="18" charset="0"/>
              </a:rPr>
              <a:t>Acknowledgments: </a:t>
            </a:r>
            <a:r>
              <a:rPr lang="en-US" sz="800" dirty="0">
                <a:latin typeface="Cambria" panose="02040503050406030204" pitchFamily="18" charset="0"/>
                <a:ea typeface="Cambria" panose="02040503050406030204" pitchFamily="18" charset="0"/>
                <a:cs typeface="Times New Roman" panose="02020603050405020304" pitchFamily="18" charset="0"/>
              </a:rPr>
              <a:t>This study was supported by the research project 010601 „Chemical study of secondary metabolites from local natural sources and exploitation of their application potential based on the expansion of molecular diversity with multiple functionality (</a:t>
            </a:r>
            <a:r>
              <a:rPr lang="en-US" sz="800" dirty="0" err="1">
                <a:latin typeface="Cambria" panose="02040503050406030204" pitchFamily="18" charset="0"/>
                <a:ea typeface="Cambria" panose="02040503050406030204" pitchFamily="18" charset="0"/>
                <a:cs typeface="Times New Roman" panose="02020603050405020304" pitchFamily="18" charset="0"/>
              </a:rPr>
              <a:t>MetNatVal</a:t>
            </a:r>
            <a:r>
              <a:rPr lang="en-US" sz="800" dirty="0">
                <a:latin typeface="Cambria" panose="02040503050406030204" pitchFamily="18" charset="0"/>
                <a:ea typeface="Cambria" panose="02040503050406030204" pitchFamily="18" charset="0"/>
                <a:cs typeface="Times New Roman" panose="02020603050405020304" pitchFamily="18" charset="0"/>
              </a:rPr>
              <a:t>)”, funded by the Ministry of Education and Research of the Republic of Moldova.</a:t>
            </a:r>
            <a:endParaRPr lang="en-GB" sz="800" dirty="0">
              <a:latin typeface="Cambria" panose="02040503050406030204" pitchFamily="18" charset="0"/>
              <a:ea typeface="Cambria" panose="020405030504060302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82C4D279-BBEC-4DE3-DB94-A78B93E52579}"/>
              </a:ext>
            </a:extLst>
          </p:cNvPr>
          <p:cNvSpPr txBox="1"/>
          <p:nvPr/>
        </p:nvSpPr>
        <p:spPr>
          <a:xfrm>
            <a:off x="3527007" y="1021951"/>
            <a:ext cx="5413935" cy="687368"/>
          </a:xfrm>
          <a:prstGeom prst="rect">
            <a:avLst/>
          </a:prstGeom>
          <a:noFill/>
        </p:spPr>
        <p:txBody>
          <a:bodyPr wrap="square">
            <a:spAutoFit/>
          </a:bodyPr>
          <a:lstStyle/>
          <a:p>
            <a:pPr algn="ctr">
              <a:lnSpc>
                <a:spcPct val="80000"/>
              </a:lnSpc>
              <a:spcAft>
                <a:spcPts val="212"/>
              </a:spcAft>
            </a:pPr>
            <a:r>
              <a:rPr lang="ro-RO" sz="1000" baseline="30000" dirty="0">
                <a:latin typeface="Cambria" panose="02040503050406030204" pitchFamily="18" charset="0"/>
                <a:ea typeface="Cambria" panose="02040503050406030204" pitchFamily="18" charset="0"/>
                <a:cs typeface="Times New Roman" panose="02020603050405020304" pitchFamily="18" charset="0"/>
              </a:rPr>
              <a:t>1</a:t>
            </a:r>
            <a:r>
              <a:rPr lang="ro-RO" sz="1000" dirty="0">
                <a:latin typeface="Cambria" panose="02040503050406030204" pitchFamily="18" charset="0"/>
                <a:ea typeface="Cambria" panose="02040503050406030204" pitchFamily="18" charset="0"/>
                <a:cs typeface="Times New Roman" panose="02020603050405020304" pitchFamily="18" charset="0"/>
              </a:rPr>
              <a:t> </a:t>
            </a:r>
            <a:r>
              <a:rPr lang="en-US" sz="1000" dirty="0">
                <a:latin typeface="Cambria" panose="02040503050406030204" pitchFamily="18" charset="0"/>
                <a:ea typeface="Cambria" panose="02040503050406030204" pitchFamily="18" charset="0"/>
                <a:cs typeface="Times New Roman" panose="02020603050405020304" pitchFamily="18" charset="0"/>
              </a:rPr>
              <a:t>Moldova State University, Institute of Chemistry, </a:t>
            </a:r>
            <a:r>
              <a:rPr lang="en-US" sz="1000" dirty="0" err="1">
                <a:latin typeface="Cambria" panose="02040503050406030204" pitchFamily="18" charset="0"/>
                <a:ea typeface="Cambria" panose="02040503050406030204" pitchFamily="18" charset="0"/>
                <a:cs typeface="Times New Roman" panose="02020603050405020304" pitchFamily="18" charset="0"/>
              </a:rPr>
              <a:t>Chișinău</a:t>
            </a:r>
            <a:r>
              <a:rPr lang="en-US" sz="1000" dirty="0">
                <a:latin typeface="Cambria" panose="02040503050406030204" pitchFamily="18" charset="0"/>
                <a:ea typeface="Cambria" panose="02040503050406030204" pitchFamily="18" charset="0"/>
                <a:cs typeface="Times New Roman" panose="02020603050405020304" pitchFamily="18" charset="0"/>
              </a:rPr>
              <a:t>, Republic of Moldova</a:t>
            </a:r>
            <a:endParaRPr lang="ro-RO" sz="1000" dirty="0">
              <a:latin typeface="Cambria" panose="02040503050406030204" pitchFamily="18" charset="0"/>
              <a:ea typeface="Cambria" panose="02040503050406030204" pitchFamily="18" charset="0"/>
              <a:cs typeface="Times New Roman" panose="02020603050405020304" pitchFamily="18" charset="0"/>
            </a:endParaRPr>
          </a:p>
          <a:p>
            <a:pPr algn="ctr">
              <a:lnSpc>
                <a:spcPct val="80000"/>
              </a:lnSpc>
              <a:spcAft>
                <a:spcPts val="600"/>
              </a:spcAft>
            </a:pPr>
            <a:r>
              <a:rPr lang="ro-RO" sz="1000" dirty="0">
                <a:latin typeface="Cambria" panose="02040503050406030204" pitchFamily="18" charset="0"/>
                <a:ea typeface="Cambria" panose="02040503050406030204" pitchFamily="18" charset="0"/>
                <a:cs typeface="Times New Roman" panose="02020603050405020304" pitchFamily="18" charset="0"/>
              </a:rPr>
              <a:t>2 </a:t>
            </a:r>
            <a:r>
              <a:rPr lang="en-US" sz="1000" dirty="0">
                <a:latin typeface="Cambria" panose="02040503050406030204" pitchFamily="18" charset="0"/>
                <a:ea typeface="Cambria" panose="02040503050406030204" pitchFamily="18" charset="0"/>
                <a:cs typeface="Times New Roman" panose="02020603050405020304" pitchFamily="18" charset="0"/>
              </a:rPr>
              <a:t>Moldova State University, Institute of Genetics, Physiology and Plant Protection, </a:t>
            </a:r>
            <a:r>
              <a:rPr lang="en-US" sz="1000" dirty="0" err="1">
                <a:latin typeface="Cambria" panose="02040503050406030204" pitchFamily="18" charset="0"/>
                <a:ea typeface="Cambria" panose="02040503050406030204" pitchFamily="18" charset="0"/>
                <a:cs typeface="Times New Roman" panose="02020603050405020304" pitchFamily="18" charset="0"/>
              </a:rPr>
              <a:t>Chisinau,Republic</a:t>
            </a:r>
            <a:r>
              <a:rPr lang="en-US" sz="1000" dirty="0">
                <a:latin typeface="Cambria" panose="02040503050406030204" pitchFamily="18" charset="0"/>
                <a:ea typeface="Cambria" panose="02040503050406030204" pitchFamily="18" charset="0"/>
                <a:cs typeface="Times New Roman" panose="02020603050405020304" pitchFamily="18" charset="0"/>
              </a:rPr>
              <a:t> of Moldova</a:t>
            </a:r>
            <a:endParaRPr lang="ro-RO" sz="1000" dirty="0">
              <a:latin typeface="Cambria" panose="02040503050406030204" pitchFamily="18" charset="0"/>
              <a:ea typeface="Cambria" panose="02040503050406030204" pitchFamily="18" charset="0"/>
              <a:cs typeface="Times New Roman" panose="02020603050405020304" pitchFamily="18" charset="0"/>
            </a:endParaRPr>
          </a:p>
          <a:p>
            <a:pPr algn="ctr">
              <a:lnSpc>
                <a:spcPct val="80000"/>
              </a:lnSpc>
              <a:spcAft>
                <a:spcPts val="212"/>
              </a:spcAft>
            </a:pPr>
            <a:r>
              <a:rPr lang="en-US" sz="1000" i="1" dirty="0">
                <a:latin typeface="Cambria" panose="02040503050406030204" pitchFamily="18" charset="0"/>
                <a:ea typeface="Cambria" panose="02040503050406030204" pitchFamily="18" charset="0"/>
                <a:cs typeface="Times New Roman" panose="02020603050405020304" pitchFamily="18" charset="0"/>
              </a:rPr>
              <a:t>E-mail: topala.adrian@usm.md</a:t>
            </a:r>
          </a:p>
        </p:txBody>
      </p:sp>
      <p:sp>
        <p:nvSpPr>
          <p:cNvPr id="13" name="TextBox 12">
            <a:extLst>
              <a:ext uri="{FF2B5EF4-FFF2-40B4-BE49-F238E27FC236}">
                <a16:creationId xmlns:a16="http://schemas.microsoft.com/office/drawing/2014/main" id="{C594DA6F-3A50-1F2B-8763-4A86408F9BE7}"/>
              </a:ext>
            </a:extLst>
          </p:cNvPr>
          <p:cNvSpPr txBox="1"/>
          <p:nvPr/>
        </p:nvSpPr>
        <p:spPr>
          <a:xfrm>
            <a:off x="3261123" y="746558"/>
            <a:ext cx="5945705" cy="262380"/>
          </a:xfrm>
          <a:prstGeom prst="rect">
            <a:avLst/>
          </a:prstGeom>
          <a:noFill/>
        </p:spPr>
        <p:txBody>
          <a:bodyPr wrap="square" lIns="0">
            <a:spAutoFit/>
          </a:bodyPr>
          <a:lstStyle/>
          <a:p>
            <a:pPr indent="57235" algn="ctr">
              <a:lnSpc>
                <a:spcPct val="115000"/>
              </a:lnSpc>
              <a:spcAft>
                <a:spcPts val="212"/>
              </a:spcAft>
            </a:pPr>
            <a:r>
              <a:rPr lang="es-ES" sz="1050" dirty="0">
                <a:latin typeface="Cambria" panose="02040503050406030204" pitchFamily="18" charset="0"/>
                <a:ea typeface="Cambria" panose="02040503050406030204" pitchFamily="18" charset="0"/>
                <a:cs typeface="Times New Roman" panose="02020603050405020304" pitchFamily="18" charset="0"/>
              </a:rPr>
              <a:t>Gabriela </a:t>
            </a:r>
            <a:r>
              <a:rPr lang="es-ES" sz="1050" dirty="0" err="1">
                <a:latin typeface="Cambria" panose="02040503050406030204" pitchFamily="18" charset="0"/>
                <a:ea typeface="Cambria" panose="02040503050406030204" pitchFamily="18" charset="0"/>
                <a:cs typeface="Times New Roman" panose="02020603050405020304" pitchFamily="18" charset="0"/>
              </a:rPr>
              <a:t>Hahuleac</a:t>
            </a:r>
            <a:r>
              <a:rPr lang="ro-RO" sz="1050" baseline="30000" dirty="0">
                <a:latin typeface="Cambria" panose="02040503050406030204" pitchFamily="18" charset="0"/>
                <a:ea typeface="Cambria" panose="02040503050406030204" pitchFamily="18" charset="0"/>
                <a:cs typeface="Times New Roman" panose="02020603050405020304" pitchFamily="18" charset="0"/>
              </a:rPr>
              <a:t>1</a:t>
            </a:r>
            <a:r>
              <a:rPr lang="es-ES" sz="1050" dirty="0">
                <a:latin typeface="Cambria" panose="02040503050406030204" pitchFamily="18" charset="0"/>
                <a:ea typeface="Cambria" panose="02040503050406030204" pitchFamily="18" charset="0"/>
                <a:cs typeface="Times New Roman" panose="02020603050405020304" pitchFamily="18" charset="0"/>
              </a:rPr>
              <a:t>, </a:t>
            </a:r>
            <a:r>
              <a:rPr lang="es-ES" sz="1050" u="sng" dirty="0">
                <a:latin typeface="Cambria" panose="02040503050406030204" pitchFamily="18" charset="0"/>
                <a:ea typeface="Cambria" panose="02040503050406030204" pitchFamily="18" charset="0"/>
                <a:cs typeface="Times New Roman" panose="02020603050405020304" pitchFamily="18" charset="0"/>
              </a:rPr>
              <a:t>Adrian Topală</a:t>
            </a:r>
            <a:r>
              <a:rPr lang="ro-RO" sz="1050" u="sng" baseline="30000" dirty="0">
                <a:latin typeface="Cambria" panose="02040503050406030204" pitchFamily="18" charset="0"/>
                <a:ea typeface="Cambria" panose="02040503050406030204" pitchFamily="18" charset="0"/>
                <a:cs typeface="Times New Roman" panose="02020603050405020304" pitchFamily="18" charset="0"/>
              </a:rPr>
              <a:t>1</a:t>
            </a:r>
            <a:r>
              <a:rPr lang="es-ES" sz="1050" dirty="0">
                <a:latin typeface="Cambria" panose="02040503050406030204" pitchFamily="18" charset="0"/>
                <a:ea typeface="Cambria" panose="02040503050406030204" pitchFamily="18" charset="0"/>
                <a:cs typeface="Times New Roman" panose="02020603050405020304" pitchFamily="18" charset="0"/>
              </a:rPr>
              <a:t>, Marina </a:t>
            </a:r>
            <a:r>
              <a:rPr lang="es-ES" sz="1050" dirty="0" err="1">
                <a:latin typeface="Cambria" panose="02040503050406030204" pitchFamily="18" charset="0"/>
                <a:ea typeface="Cambria" panose="02040503050406030204" pitchFamily="18" charset="0"/>
                <a:cs typeface="Times New Roman" panose="02020603050405020304" pitchFamily="18" charset="0"/>
              </a:rPr>
              <a:t>Grinco</a:t>
            </a:r>
            <a:r>
              <a:rPr lang="ro-RO" sz="1050" baseline="30000" dirty="0">
                <a:latin typeface="Cambria" panose="02040503050406030204" pitchFamily="18" charset="0"/>
                <a:ea typeface="Cambria" panose="02040503050406030204" pitchFamily="18" charset="0"/>
                <a:cs typeface="Times New Roman" panose="02020603050405020304" pitchFamily="18" charset="0"/>
              </a:rPr>
              <a:t>1</a:t>
            </a:r>
            <a:r>
              <a:rPr lang="es-ES" sz="1050" dirty="0">
                <a:latin typeface="Cambria" panose="02040503050406030204" pitchFamily="18" charset="0"/>
                <a:ea typeface="Cambria" panose="02040503050406030204" pitchFamily="18" charset="0"/>
                <a:cs typeface="Times New Roman" panose="02020603050405020304" pitchFamily="18" charset="0"/>
              </a:rPr>
              <a:t>, </a:t>
            </a:r>
            <a:r>
              <a:rPr lang="es-ES" sz="1050" dirty="0" err="1">
                <a:latin typeface="Cambria" panose="02040503050406030204" pitchFamily="18" charset="0"/>
                <a:ea typeface="Cambria" panose="02040503050406030204" pitchFamily="18" charset="0"/>
                <a:cs typeface="Times New Roman" panose="02020603050405020304" pitchFamily="18" charset="0"/>
              </a:rPr>
              <a:t>Zinaida</a:t>
            </a:r>
            <a:r>
              <a:rPr lang="es-ES" sz="1050" dirty="0">
                <a:latin typeface="Cambria" panose="02040503050406030204" pitchFamily="18" charset="0"/>
                <a:ea typeface="Cambria" panose="02040503050406030204" pitchFamily="18" charset="0"/>
                <a:cs typeface="Times New Roman" panose="02020603050405020304" pitchFamily="18" charset="0"/>
              </a:rPr>
              <a:t> </a:t>
            </a:r>
            <a:r>
              <a:rPr lang="es-ES" sz="1050" dirty="0" err="1">
                <a:latin typeface="Cambria" panose="02040503050406030204" pitchFamily="18" charset="0"/>
                <a:ea typeface="Cambria" panose="02040503050406030204" pitchFamily="18" charset="0"/>
                <a:cs typeface="Times New Roman" panose="02020603050405020304" pitchFamily="18" charset="0"/>
              </a:rPr>
              <a:t>Balmu</a:t>
            </a:r>
            <a:r>
              <a:rPr lang="ro-RO" sz="1050" dirty="0">
                <a:latin typeface="Cambria" panose="02040503050406030204" pitchFamily="18" charset="0"/>
                <a:ea typeface="Cambria" panose="02040503050406030204" pitchFamily="18" charset="0"/>
                <a:cs typeface="Times New Roman" panose="02020603050405020304" pitchFamily="18" charset="0"/>
              </a:rPr>
              <a:t>ș</a:t>
            </a:r>
            <a:r>
              <a:rPr lang="ro-RO" sz="1050" baseline="30000" dirty="0">
                <a:latin typeface="Cambria" panose="02040503050406030204" pitchFamily="18" charset="0"/>
                <a:ea typeface="Cambria" panose="02040503050406030204" pitchFamily="18" charset="0"/>
                <a:cs typeface="Times New Roman" panose="02020603050405020304" pitchFamily="18" charset="0"/>
              </a:rPr>
              <a:t>2 </a:t>
            </a:r>
            <a:r>
              <a:rPr lang="ro-RO" sz="1050" dirty="0">
                <a:latin typeface="Cambria" panose="02040503050406030204" pitchFamily="18" charset="0"/>
                <a:ea typeface="Cambria" panose="02040503050406030204" pitchFamily="18" charset="0"/>
                <a:cs typeface="Times New Roman" panose="02020603050405020304" pitchFamily="18" charset="0"/>
              </a:rPr>
              <a:t>, V</a:t>
            </a:r>
            <a:r>
              <a:rPr lang="es-ES" sz="1050" dirty="0" err="1">
                <a:latin typeface="Cambria" panose="02040503050406030204" pitchFamily="18" charset="0"/>
                <a:ea typeface="Cambria" panose="02040503050406030204" pitchFamily="18" charset="0"/>
                <a:cs typeface="Times New Roman" panose="02020603050405020304" pitchFamily="18" charset="0"/>
              </a:rPr>
              <a:t>eaceslav</a:t>
            </a:r>
            <a:r>
              <a:rPr lang="es-ES" sz="1050" dirty="0">
                <a:latin typeface="Cambria" panose="02040503050406030204" pitchFamily="18" charset="0"/>
                <a:ea typeface="Cambria" panose="02040503050406030204" pitchFamily="18" charset="0"/>
                <a:cs typeface="Times New Roman" panose="02020603050405020304" pitchFamily="18" charset="0"/>
              </a:rPr>
              <a:t> </a:t>
            </a:r>
            <a:r>
              <a:rPr lang="es-ES" sz="1050" dirty="0" err="1">
                <a:latin typeface="Cambria" panose="02040503050406030204" pitchFamily="18" charset="0"/>
                <a:ea typeface="Cambria" panose="02040503050406030204" pitchFamily="18" charset="0"/>
                <a:cs typeface="Times New Roman" panose="02020603050405020304" pitchFamily="18" charset="0"/>
              </a:rPr>
              <a:t>Kulci</a:t>
            </a:r>
            <a:r>
              <a:rPr lang="ro-RO" sz="1050" dirty="0">
                <a:latin typeface="Cambria" panose="02040503050406030204" pitchFamily="18" charset="0"/>
                <a:ea typeface="Cambria" panose="02040503050406030204" pitchFamily="18" charset="0"/>
                <a:cs typeface="Times New Roman" panose="02020603050405020304" pitchFamily="18" charset="0"/>
              </a:rPr>
              <a:t>țki</a:t>
            </a:r>
            <a:r>
              <a:rPr lang="ro-RO" sz="1050" baseline="30000" dirty="0">
                <a:latin typeface="Cambria" panose="02040503050406030204" pitchFamily="18" charset="0"/>
                <a:ea typeface="Cambria" panose="02040503050406030204" pitchFamily="18" charset="0"/>
                <a:cs typeface="Times New Roman" panose="02020603050405020304" pitchFamily="18" charset="0"/>
              </a:rPr>
              <a:t>1</a:t>
            </a:r>
            <a:endParaRPr lang="en-GB" sz="1050" baseline="30000" dirty="0">
              <a:latin typeface="Cambria" panose="02040503050406030204" pitchFamily="18" charset="0"/>
              <a:ea typeface="Cambria" panose="020405030504060302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98D02CBC-B439-66C1-08C7-8A3FCD00D9F8}"/>
              </a:ext>
            </a:extLst>
          </p:cNvPr>
          <p:cNvSpPr txBox="1"/>
          <p:nvPr/>
        </p:nvSpPr>
        <p:spPr>
          <a:xfrm>
            <a:off x="134192" y="1314650"/>
            <a:ext cx="3478325" cy="1446550"/>
          </a:xfrm>
          <a:prstGeom prst="rect">
            <a:avLst/>
          </a:prstGeom>
          <a:noFill/>
        </p:spPr>
        <p:txBody>
          <a:bodyPr wrap="square">
            <a:spAutoFit/>
          </a:bodyPr>
          <a:lstStyle/>
          <a:p>
            <a:pPr indent="57235" algn="just">
              <a:spcAft>
                <a:spcPts val="212"/>
              </a:spcAft>
            </a:pPr>
            <a:r>
              <a:rPr lang="en-US" sz="1100" i="1" dirty="0">
                <a:latin typeface="Cambria" panose="02040503050406030204" pitchFamily="18" charset="0"/>
                <a:ea typeface="Cambria" panose="02040503050406030204" pitchFamily="18" charset="0"/>
                <a:cs typeface="Times New Roman" panose="02020603050405020304" pitchFamily="18" charset="0"/>
              </a:rPr>
              <a:t>Mentha piperita </a:t>
            </a:r>
            <a:r>
              <a:rPr lang="en-US" sz="1100" dirty="0">
                <a:latin typeface="Cambria" panose="02040503050406030204" pitchFamily="18" charset="0"/>
                <a:ea typeface="Cambria" panose="02040503050406030204" pitchFamily="18" charset="0"/>
                <a:cs typeface="Times New Roman" panose="02020603050405020304" pitchFamily="18" charset="0"/>
              </a:rPr>
              <a:t>is an aromatic crop widely used in traditional medicine and valued as a rich source of biologically active compounds. Among these, triterpenic acids exhibit anti-inflammatory, antioxidant, anticancer, and antimicrobial activities. This study presents a 2D quantitative NMR method for the determination of ursolic</a:t>
            </a:r>
            <a:r>
              <a:rPr lang="ro-RO" sz="1100" dirty="0">
                <a:latin typeface="Cambria" panose="02040503050406030204" pitchFamily="18" charset="0"/>
                <a:ea typeface="Cambria" panose="02040503050406030204" pitchFamily="18" charset="0"/>
                <a:cs typeface="Times New Roman" panose="02020603050405020304" pitchFamily="18" charset="0"/>
              </a:rPr>
              <a:t> </a:t>
            </a:r>
            <a:r>
              <a:rPr lang="ro-RO" sz="1100" dirty="0" err="1">
                <a:latin typeface="Cambria" panose="02040503050406030204" pitchFamily="18" charset="0"/>
                <a:ea typeface="Cambria" panose="02040503050406030204" pitchFamily="18" charset="0"/>
                <a:cs typeface="Times New Roman" panose="02020603050405020304" pitchFamily="18" charset="0"/>
              </a:rPr>
              <a:t>and</a:t>
            </a:r>
            <a:r>
              <a:rPr lang="en-US" sz="1100" dirty="0">
                <a:latin typeface="Cambria" panose="02040503050406030204" pitchFamily="18" charset="0"/>
                <a:ea typeface="Cambria" panose="02040503050406030204" pitchFamily="18" charset="0"/>
                <a:cs typeface="Times New Roman" panose="02020603050405020304" pitchFamily="18" charset="0"/>
              </a:rPr>
              <a:t> oleanolic</a:t>
            </a:r>
            <a:r>
              <a:rPr lang="ro-RO" sz="1100" dirty="0">
                <a:latin typeface="Cambria" panose="02040503050406030204" pitchFamily="18" charset="0"/>
                <a:ea typeface="Cambria" panose="02040503050406030204" pitchFamily="18" charset="0"/>
                <a:cs typeface="Times New Roman" panose="02020603050405020304" pitchFamily="18" charset="0"/>
              </a:rPr>
              <a:t> </a:t>
            </a:r>
            <a:r>
              <a:rPr lang="en-US" sz="1100" dirty="0">
                <a:latin typeface="Cambria" panose="02040503050406030204" pitchFamily="18" charset="0"/>
                <a:ea typeface="Cambria" panose="02040503050406030204" pitchFamily="18" charset="0"/>
                <a:cs typeface="Times New Roman" panose="02020603050405020304" pitchFamily="18" charset="0"/>
              </a:rPr>
              <a:t>acids in 10 </a:t>
            </a:r>
            <a:r>
              <a:rPr lang="en-US" sz="1100" i="1" dirty="0">
                <a:latin typeface="Cambria" panose="02040503050406030204" pitchFamily="18" charset="0"/>
                <a:ea typeface="Cambria" panose="02040503050406030204" pitchFamily="18" charset="0"/>
                <a:cs typeface="Times New Roman" panose="02020603050405020304" pitchFamily="18" charset="0"/>
              </a:rPr>
              <a:t>Mentha</a:t>
            </a:r>
            <a:r>
              <a:rPr lang="en-US" sz="1100" dirty="0">
                <a:latin typeface="Cambria" panose="02040503050406030204" pitchFamily="18" charset="0"/>
                <a:ea typeface="Cambria" panose="02040503050406030204" pitchFamily="18" charset="0"/>
                <a:cs typeface="Times New Roman" panose="02020603050405020304" pitchFamily="18" charset="0"/>
              </a:rPr>
              <a:t> varieties, with results compared to HPLC.</a:t>
            </a:r>
            <a:endParaRPr lang="en-GB" sz="1100" dirty="0">
              <a:latin typeface="Cambria" panose="02040503050406030204" pitchFamily="18" charset="0"/>
              <a:ea typeface="Cambria" panose="02040503050406030204" pitchFamily="18" charset="0"/>
              <a:cs typeface="Times New Roman" panose="02020603050405020304" pitchFamily="18" charset="0"/>
            </a:endParaRPr>
          </a:p>
        </p:txBody>
      </p:sp>
      <p:sp>
        <p:nvSpPr>
          <p:cNvPr id="1072" name="TextBox 1071">
            <a:extLst>
              <a:ext uri="{FF2B5EF4-FFF2-40B4-BE49-F238E27FC236}">
                <a16:creationId xmlns:a16="http://schemas.microsoft.com/office/drawing/2014/main" id="{BF920BEA-D340-CE87-5920-7273AF9AC335}"/>
              </a:ext>
            </a:extLst>
          </p:cNvPr>
          <p:cNvSpPr txBox="1"/>
          <p:nvPr/>
        </p:nvSpPr>
        <p:spPr>
          <a:xfrm rot="10800000" flipV="1">
            <a:off x="6037449" y="5486811"/>
            <a:ext cx="2560223" cy="190052"/>
          </a:xfrm>
          <a:prstGeom prst="rect">
            <a:avLst/>
          </a:prstGeom>
          <a:noFill/>
        </p:spPr>
        <p:txBody>
          <a:bodyPr wrap="square">
            <a:spAutoFit/>
          </a:bodyPr>
          <a:lstStyle/>
          <a:p>
            <a:pPr algn="just"/>
            <a:r>
              <a:rPr lang="ro-MD" sz="635" dirty="0">
                <a:latin typeface="Cambria" panose="02040503050406030204" pitchFamily="18" charset="0"/>
                <a:ea typeface="Cambria" panose="02040503050406030204" pitchFamily="18" charset="0"/>
                <a:cs typeface="Times New Roman" panose="02020603050405020304" pitchFamily="18" charset="0"/>
              </a:rPr>
              <a:t>	</a:t>
            </a:r>
            <a:endParaRPr lang="en-GB" sz="635" dirty="0"/>
          </a:p>
        </p:txBody>
      </p:sp>
      <p:grpSp>
        <p:nvGrpSpPr>
          <p:cNvPr id="4" name="Group 3">
            <a:extLst>
              <a:ext uri="{FF2B5EF4-FFF2-40B4-BE49-F238E27FC236}">
                <a16:creationId xmlns:a16="http://schemas.microsoft.com/office/drawing/2014/main" id="{401D2E8F-7243-4F6A-AF4C-A4CB17A7A3EE}"/>
              </a:ext>
            </a:extLst>
          </p:cNvPr>
          <p:cNvGrpSpPr/>
          <p:nvPr/>
        </p:nvGrpSpPr>
        <p:grpSpPr>
          <a:xfrm>
            <a:off x="204012" y="1058183"/>
            <a:ext cx="3087361" cy="305559"/>
            <a:chOff x="283118" y="1015137"/>
            <a:chExt cx="2938302" cy="307777"/>
          </a:xfrm>
        </p:grpSpPr>
        <p:cxnSp>
          <p:nvCxnSpPr>
            <p:cNvPr id="1076" name="Straight Connector 1075">
              <a:extLst>
                <a:ext uri="{FF2B5EF4-FFF2-40B4-BE49-F238E27FC236}">
                  <a16:creationId xmlns:a16="http://schemas.microsoft.com/office/drawing/2014/main" id="{D5CC2499-2CD6-A59D-686D-C8F6CF0D60D9}"/>
                </a:ext>
              </a:extLst>
            </p:cNvPr>
            <p:cNvCxnSpPr>
              <a:cxnSpLocks/>
            </p:cNvCxnSpPr>
            <p:nvPr/>
          </p:nvCxnSpPr>
          <p:spPr>
            <a:xfrm flipH="1">
              <a:off x="1591495" y="1225921"/>
              <a:ext cx="1629925" cy="1"/>
            </a:xfrm>
            <a:prstGeom prst="line">
              <a:avLst/>
            </a:prstGeom>
            <a:ln w="19050">
              <a:solidFill>
                <a:srgbClr val="7A3A52"/>
              </a:solidFill>
            </a:ln>
          </p:spPr>
          <p:style>
            <a:lnRef idx="1">
              <a:schemeClr val="accent1"/>
            </a:lnRef>
            <a:fillRef idx="0">
              <a:schemeClr val="accent1"/>
            </a:fillRef>
            <a:effectRef idx="0">
              <a:schemeClr val="accent1"/>
            </a:effectRef>
            <a:fontRef idx="minor">
              <a:schemeClr val="tx1"/>
            </a:fontRef>
          </p:style>
        </p:cxnSp>
        <p:sp>
          <p:nvSpPr>
            <p:cNvPr id="1065" name="TextBox 1064">
              <a:extLst>
                <a:ext uri="{FF2B5EF4-FFF2-40B4-BE49-F238E27FC236}">
                  <a16:creationId xmlns:a16="http://schemas.microsoft.com/office/drawing/2014/main" id="{F557E709-AFB3-B372-BD71-BFEFBC1E594C}"/>
                </a:ext>
              </a:extLst>
            </p:cNvPr>
            <p:cNvSpPr txBox="1"/>
            <p:nvPr/>
          </p:nvSpPr>
          <p:spPr>
            <a:xfrm>
              <a:off x="283118" y="1015137"/>
              <a:ext cx="2078755" cy="307777"/>
            </a:xfrm>
            <a:prstGeom prst="rect">
              <a:avLst/>
            </a:prstGeom>
            <a:noFill/>
          </p:spPr>
          <p:txBody>
            <a:bodyPr wrap="square" rtlCol="0">
              <a:spAutoFit/>
            </a:bodyPr>
            <a:lstStyle/>
            <a:p>
              <a:r>
                <a:rPr lang="ro-MD" sz="1400" b="1" dirty="0">
                  <a:solidFill>
                    <a:srgbClr val="7A3A52"/>
                  </a:solidFill>
                  <a:latin typeface="Cambria" panose="02040503050406030204" pitchFamily="18" charset="0"/>
                  <a:ea typeface="Cambria" panose="02040503050406030204" pitchFamily="18" charset="0"/>
                </a:rPr>
                <a:t>I</a:t>
              </a:r>
              <a:r>
                <a:rPr lang="en-US" sz="1400" b="1" dirty="0">
                  <a:solidFill>
                    <a:srgbClr val="7A3A52"/>
                  </a:solidFill>
                  <a:latin typeface="Cambria" panose="02040503050406030204" pitchFamily="18" charset="0"/>
                  <a:ea typeface="Cambria" panose="02040503050406030204" pitchFamily="18" charset="0"/>
                </a:rPr>
                <a:t>N</a:t>
              </a:r>
              <a:r>
                <a:rPr lang="ro-MD" sz="1400" b="1" dirty="0">
                  <a:solidFill>
                    <a:srgbClr val="7A3A52"/>
                  </a:solidFill>
                  <a:latin typeface="Cambria" panose="02040503050406030204" pitchFamily="18" charset="0"/>
                  <a:ea typeface="Cambria" panose="02040503050406030204" pitchFamily="18" charset="0"/>
                </a:rPr>
                <a:t>TRODUCTION</a:t>
              </a:r>
              <a:endParaRPr lang="en-GB" sz="1400" b="1" dirty="0">
                <a:solidFill>
                  <a:srgbClr val="7A3A52"/>
                </a:solidFill>
                <a:latin typeface="Cambria" panose="02040503050406030204" pitchFamily="18" charset="0"/>
                <a:ea typeface="Cambria" panose="02040503050406030204" pitchFamily="18" charset="0"/>
              </a:endParaRPr>
            </a:p>
          </p:txBody>
        </p:sp>
      </p:grpSp>
      <p:sp>
        <p:nvSpPr>
          <p:cNvPr id="1080" name="TextBox 1079">
            <a:extLst>
              <a:ext uri="{FF2B5EF4-FFF2-40B4-BE49-F238E27FC236}">
                <a16:creationId xmlns:a16="http://schemas.microsoft.com/office/drawing/2014/main" id="{9ECE051B-93A0-60DE-E90F-AE6D7C59F734}"/>
              </a:ext>
            </a:extLst>
          </p:cNvPr>
          <p:cNvSpPr txBox="1"/>
          <p:nvPr/>
        </p:nvSpPr>
        <p:spPr>
          <a:xfrm>
            <a:off x="8892664" y="3892398"/>
            <a:ext cx="1142270" cy="430887"/>
          </a:xfrm>
          <a:prstGeom prst="rect">
            <a:avLst/>
          </a:prstGeom>
          <a:noFill/>
        </p:spPr>
        <p:txBody>
          <a:bodyPr wrap="square" rtlCol="0">
            <a:spAutoFit/>
          </a:bodyPr>
          <a:lstStyle/>
          <a:p>
            <a:r>
              <a:rPr lang="ro-MD" sz="1100" b="1" dirty="0">
                <a:solidFill>
                  <a:srgbClr val="7A3A52"/>
                </a:solidFill>
                <a:latin typeface="Cambria" panose="02040503050406030204" pitchFamily="18" charset="0"/>
                <a:ea typeface="Cambria" panose="02040503050406030204" pitchFamily="18" charset="0"/>
              </a:rPr>
              <a:t>RESULTS AND </a:t>
            </a:r>
            <a:r>
              <a:rPr lang="ro-MD" sz="1050" b="1" dirty="0">
                <a:solidFill>
                  <a:srgbClr val="7A3A52"/>
                </a:solidFill>
                <a:latin typeface="Cambria" panose="02040503050406030204" pitchFamily="18" charset="0"/>
                <a:ea typeface="Cambria" panose="02040503050406030204" pitchFamily="18" charset="0"/>
              </a:rPr>
              <a:t>CONCLUSION</a:t>
            </a:r>
            <a:endParaRPr lang="en-GB" sz="1100" b="1" dirty="0">
              <a:solidFill>
                <a:srgbClr val="7A3A52"/>
              </a:solidFill>
              <a:latin typeface="Cambria" panose="02040503050406030204" pitchFamily="18" charset="0"/>
              <a:ea typeface="Cambria" panose="02040503050406030204" pitchFamily="18" charset="0"/>
            </a:endParaRPr>
          </a:p>
        </p:txBody>
      </p:sp>
      <p:cxnSp>
        <p:nvCxnSpPr>
          <p:cNvPr id="1079" name="Straight Connector 1078">
            <a:extLst>
              <a:ext uri="{FF2B5EF4-FFF2-40B4-BE49-F238E27FC236}">
                <a16:creationId xmlns:a16="http://schemas.microsoft.com/office/drawing/2014/main" id="{2B76DAF1-730E-1372-8058-1E9C01EF3519}"/>
              </a:ext>
            </a:extLst>
          </p:cNvPr>
          <p:cNvCxnSpPr>
            <a:cxnSpLocks/>
          </p:cNvCxnSpPr>
          <p:nvPr/>
        </p:nvCxnSpPr>
        <p:spPr>
          <a:xfrm flipH="1">
            <a:off x="9790302" y="4219723"/>
            <a:ext cx="2147552" cy="0"/>
          </a:xfrm>
          <a:prstGeom prst="line">
            <a:avLst/>
          </a:prstGeom>
          <a:ln w="19050">
            <a:solidFill>
              <a:srgbClr val="7A3A52"/>
            </a:solidFill>
          </a:ln>
        </p:spPr>
        <p:style>
          <a:lnRef idx="1">
            <a:schemeClr val="accent1"/>
          </a:lnRef>
          <a:fillRef idx="0">
            <a:schemeClr val="accent1"/>
          </a:fillRef>
          <a:effectRef idx="0">
            <a:schemeClr val="accent1"/>
          </a:effectRef>
          <a:fontRef idx="minor">
            <a:schemeClr val="tx1"/>
          </a:fontRef>
        </p:style>
      </p:cxnSp>
      <p:graphicFrame>
        <p:nvGraphicFramePr>
          <p:cNvPr id="94" name="Table 93">
            <a:extLst>
              <a:ext uri="{FF2B5EF4-FFF2-40B4-BE49-F238E27FC236}">
                <a16:creationId xmlns:a16="http://schemas.microsoft.com/office/drawing/2014/main" id="{9FC1222A-EF04-464B-B5C1-96B6D84B79AB}"/>
              </a:ext>
            </a:extLst>
          </p:cNvPr>
          <p:cNvGraphicFramePr>
            <a:graphicFrameLocks noGrp="1"/>
          </p:cNvGraphicFramePr>
          <p:nvPr>
            <p:extLst>
              <p:ext uri="{D42A27DB-BD31-4B8C-83A1-F6EECF244321}">
                <p14:modId xmlns:p14="http://schemas.microsoft.com/office/powerpoint/2010/main" val="276127829"/>
              </p:ext>
            </p:extLst>
          </p:nvPr>
        </p:nvGraphicFramePr>
        <p:xfrm>
          <a:off x="3767038" y="2671400"/>
          <a:ext cx="5054221" cy="3963227"/>
        </p:xfrm>
        <a:graphic>
          <a:graphicData uri="http://schemas.openxmlformats.org/drawingml/2006/table">
            <a:tbl>
              <a:tblPr>
                <a:tableStyleId>{08FB837D-C827-4EFA-A057-4D05807E0F7C}</a:tableStyleId>
              </a:tblPr>
              <a:tblGrid>
                <a:gridCol w="302163">
                  <a:extLst>
                    <a:ext uri="{9D8B030D-6E8A-4147-A177-3AD203B41FA5}">
                      <a16:colId xmlns:a16="http://schemas.microsoft.com/office/drawing/2014/main" val="668644908"/>
                    </a:ext>
                  </a:extLst>
                </a:gridCol>
                <a:gridCol w="1320781">
                  <a:extLst>
                    <a:ext uri="{9D8B030D-6E8A-4147-A177-3AD203B41FA5}">
                      <a16:colId xmlns:a16="http://schemas.microsoft.com/office/drawing/2014/main" val="3893628907"/>
                    </a:ext>
                  </a:extLst>
                </a:gridCol>
                <a:gridCol w="1320781">
                  <a:extLst>
                    <a:ext uri="{9D8B030D-6E8A-4147-A177-3AD203B41FA5}">
                      <a16:colId xmlns:a16="http://schemas.microsoft.com/office/drawing/2014/main" val="319384372"/>
                    </a:ext>
                  </a:extLst>
                </a:gridCol>
                <a:gridCol w="1002772">
                  <a:extLst>
                    <a:ext uri="{9D8B030D-6E8A-4147-A177-3AD203B41FA5}">
                      <a16:colId xmlns:a16="http://schemas.microsoft.com/office/drawing/2014/main" val="3988419229"/>
                    </a:ext>
                  </a:extLst>
                </a:gridCol>
                <a:gridCol w="1107724">
                  <a:extLst>
                    <a:ext uri="{9D8B030D-6E8A-4147-A177-3AD203B41FA5}">
                      <a16:colId xmlns:a16="http://schemas.microsoft.com/office/drawing/2014/main" val="4029677342"/>
                    </a:ext>
                  </a:extLst>
                </a:gridCol>
              </a:tblGrid>
              <a:tr h="357931">
                <a:tc>
                  <a:txBody>
                    <a:bodyPr/>
                    <a:lstStyle/>
                    <a:p>
                      <a:pPr algn="ctr" fontAlgn="b"/>
                      <a:r>
                        <a:rPr lang="en-US" sz="1100" b="1" u="none" strike="noStrike" dirty="0">
                          <a:solidFill>
                            <a:schemeClr val="tx1"/>
                          </a:solidFill>
                          <a:effectLst/>
                        </a:rPr>
                        <a:t>N</a:t>
                      </a:r>
                      <a:r>
                        <a:rPr lang="ro-RO" sz="1100" b="1" u="none" strike="noStrike" dirty="0">
                          <a:solidFill>
                            <a:schemeClr val="tx1"/>
                          </a:solidFill>
                          <a:effectLst/>
                        </a:rPr>
                        <a:t>r</a:t>
                      </a:r>
                      <a:r>
                        <a:rPr lang="en-US" sz="1100" b="1" u="none" strike="noStrike" dirty="0">
                          <a:solidFill>
                            <a:schemeClr val="tx1"/>
                          </a:solidFill>
                          <a:effectLst/>
                        </a:rPr>
                        <a:t>.</a:t>
                      </a:r>
                      <a:endParaRPr lang="en-US" sz="1100" b="1" i="0" u="none" strike="noStrike" dirty="0">
                        <a:solidFill>
                          <a:schemeClr val="tx1"/>
                        </a:solidFill>
                        <a:effectLst/>
                        <a:latin typeface="Calibri" panose="020F0502020204030204" pitchFamily="34" charset="0"/>
                      </a:endParaRPr>
                    </a:p>
                  </a:txBody>
                  <a:tcPr marL="1107" marR="1107" marT="1107" marB="0" anchor="ctr">
                    <a:solidFill>
                      <a:srgbClr val="92D050"/>
                    </a:solidFill>
                  </a:tcPr>
                </a:tc>
                <a:tc>
                  <a:txBody>
                    <a:bodyPr/>
                    <a:lstStyle/>
                    <a:p>
                      <a:pPr algn="ctr" fontAlgn="b"/>
                      <a:r>
                        <a:rPr lang="en-US" sz="1100" b="1" u="none" strike="noStrike" dirty="0">
                          <a:solidFill>
                            <a:schemeClr val="tx1"/>
                          </a:solidFill>
                          <a:effectLst/>
                        </a:rPr>
                        <a:t>PLANT</a:t>
                      </a:r>
                      <a:endParaRPr lang="en-US" sz="1100" b="1" i="0" u="none" strike="noStrike" dirty="0">
                        <a:solidFill>
                          <a:schemeClr val="tx1"/>
                        </a:solidFill>
                        <a:effectLst/>
                        <a:latin typeface="Calibri" panose="020F0502020204030204" pitchFamily="34" charset="0"/>
                      </a:endParaRPr>
                    </a:p>
                  </a:txBody>
                  <a:tcPr marL="1107" marR="1107" marT="1107" marB="0" anchor="ctr">
                    <a:solidFill>
                      <a:srgbClr val="92D050"/>
                    </a:solidFill>
                  </a:tcPr>
                </a:tc>
                <a:tc>
                  <a:txBody>
                    <a:bodyPr/>
                    <a:lstStyle/>
                    <a:p>
                      <a:pPr algn="ctr" fontAlgn="b"/>
                      <a:r>
                        <a:rPr lang="ro-RO" sz="1100" b="1" u="none" strike="noStrike" dirty="0">
                          <a:solidFill>
                            <a:schemeClr val="tx1"/>
                          </a:solidFill>
                          <a:effectLst/>
                        </a:rPr>
                        <a:t>TRITERPENIC ACID</a:t>
                      </a:r>
                      <a:endParaRPr lang="en-US" sz="1100" b="1" i="0" u="none" strike="noStrike" dirty="0">
                        <a:solidFill>
                          <a:schemeClr val="tx1"/>
                        </a:solidFill>
                        <a:effectLst/>
                        <a:latin typeface="Calibri" panose="020F0502020204030204" pitchFamily="34" charset="0"/>
                      </a:endParaRPr>
                    </a:p>
                  </a:txBody>
                  <a:tcPr marL="1107" marR="1107" marT="1107" marB="0" anchor="ctr">
                    <a:solidFill>
                      <a:srgbClr val="92D050"/>
                    </a:solidFill>
                  </a:tcPr>
                </a:tc>
                <a:tc>
                  <a:txBody>
                    <a:bodyPr/>
                    <a:lstStyle/>
                    <a:p>
                      <a:pPr algn="ctr" fontAlgn="b"/>
                      <a:r>
                        <a:rPr lang="ro-RO" sz="1100" b="1" u="none" strike="noStrike" dirty="0">
                          <a:solidFill>
                            <a:schemeClr val="tx1"/>
                          </a:solidFill>
                          <a:effectLst/>
                        </a:rPr>
                        <a:t>w</a:t>
                      </a:r>
                      <a:r>
                        <a:rPr lang="en-US" sz="1100" b="1" u="none" strike="noStrike" dirty="0">
                          <a:solidFill>
                            <a:schemeClr val="tx1"/>
                          </a:solidFill>
                          <a:effectLst/>
                        </a:rPr>
                        <a:t>% </a:t>
                      </a:r>
                      <a:r>
                        <a:rPr lang="ro-RO" sz="1100" b="1" u="none" strike="noStrike" dirty="0">
                          <a:solidFill>
                            <a:schemeClr val="tx1"/>
                          </a:solidFill>
                          <a:effectLst/>
                        </a:rPr>
                        <a:t>OF ACID</a:t>
                      </a:r>
                    </a:p>
                    <a:p>
                      <a:pPr algn="ctr" fontAlgn="b"/>
                      <a:r>
                        <a:rPr lang="ro-RO" sz="1100" b="1" u="none" strike="noStrike" kern="1200" dirty="0">
                          <a:solidFill>
                            <a:schemeClr val="tx1"/>
                          </a:solidFill>
                          <a:effectLst/>
                        </a:rPr>
                        <a:t>2D-</a:t>
                      </a:r>
                      <a:r>
                        <a:rPr lang="en-US" sz="1100" b="1" u="none" strike="noStrike" kern="1200" dirty="0">
                          <a:solidFill>
                            <a:schemeClr val="tx1"/>
                          </a:solidFill>
                          <a:effectLst/>
                        </a:rPr>
                        <a:t>NMR</a:t>
                      </a:r>
                      <a:endParaRPr lang="en-US" sz="1100" b="1" u="none" strike="noStrike" kern="1200" dirty="0">
                        <a:solidFill>
                          <a:schemeClr val="tx1"/>
                        </a:solidFill>
                        <a:effectLst/>
                        <a:latin typeface="+mn-lt"/>
                        <a:ea typeface="+mn-ea"/>
                        <a:cs typeface="+mn-cs"/>
                      </a:endParaRPr>
                    </a:p>
                  </a:txBody>
                  <a:tcPr marL="1107" marR="1107" marT="1107" marB="0" anchor="ctr">
                    <a:solidFill>
                      <a:srgbClr val="92D050"/>
                    </a:solidFill>
                  </a:tcPr>
                </a:tc>
                <a:tc>
                  <a:txBody>
                    <a:bodyPr/>
                    <a:lstStyle/>
                    <a:p>
                      <a:pPr algn="ctr" fontAlgn="b"/>
                      <a:r>
                        <a:rPr lang="ro-RO" sz="1100" b="1" u="none" strike="noStrike" dirty="0">
                          <a:solidFill>
                            <a:schemeClr val="tx1"/>
                          </a:solidFill>
                          <a:effectLst/>
                        </a:rPr>
                        <a:t>w</a:t>
                      </a:r>
                      <a:r>
                        <a:rPr lang="en-US" sz="1100" b="1" u="none" strike="noStrike" dirty="0">
                          <a:solidFill>
                            <a:schemeClr val="tx1"/>
                          </a:solidFill>
                          <a:effectLst/>
                        </a:rPr>
                        <a:t>% </a:t>
                      </a:r>
                      <a:r>
                        <a:rPr lang="ro-RO" sz="1100" b="1" u="none" strike="noStrike" dirty="0">
                          <a:solidFill>
                            <a:schemeClr val="tx1"/>
                          </a:solidFill>
                          <a:effectLst/>
                        </a:rPr>
                        <a:t>OF ACID</a:t>
                      </a:r>
                      <a:r>
                        <a:rPr lang="en-US" sz="1100" b="1" u="none" strike="noStrike" dirty="0">
                          <a:solidFill>
                            <a:schemeClr val="tx1"/>
                          </a:solidFill>
                          <a:effectLst/>
                        </a:rPr>
                        <a:t> </a:t>
                      </a:r>
                      <a:endParaRPr lang="ro-RO" sz="1100" b="1" u="none" strike="noStrike" dirty="0">
                        <a:solidFill>
                          <a:schemeClr val="tx1"/>
                        </a:solidFill>
                        <a:effectLst/>
                      </a:endParaRPr>
                    </a:p>
                    <a:p>
                      <a:pPr algn="ctr" fontAlgn="b"/>
                      <a:r>
                        <a:rPr lang="en-US" sz="1100" b="1" u="none" strike="noStrike" kern="1200" dirty="0">
                          <a:solidFill>
                            <a:schemeClr val="tx1"/>
                          </a:solidFill>
                          <a:effectLst/>
                        </a:rPr>
                        <a:t>HPLC</a:t>
                      </a:r>
                      <a:endParaRPr lang="en-US" sz="1100" b="1" u="none" strike="noStrike" kern="1200" dirty="0">
                        <a:solidFill>
                          <a:schemeClr val="tx1"/>
                        </a:solidFill>
                        <a:effectLst/>
                        <a:latin typeface="+mn-lt"/>
                        <a:ea typeface="+mn-ea"/>
                        <a:cs typeface="+mn-cs"/>
                      </a:endParaRPr>
                    </a:p>
                  </a:txBody>
                  <a:tcPr marL="1107" marR="1107" marT="1107" marB="0" anchor="ctr">
                    <a:solidFill>
                      <a:srgbClr val="92D050"/>
                    </a:solidFill>
                  </a:tcPr>
                </a:tc>
                <a:extLst>
                  <a:ext uri="{0D108BD9-81ED-4DB2-BD59-A6C34878D82A}">
                    <a16:rowId xmlns:a16="http://schemas.microsoft.com/office/drawing/2014/main" val="1039162925"/>
                  </a:ext>
                </a:extLst>
              </a:tr>
              <a:tr h="179505">
                <a:tc rowSpan="2">
                  <a:txBody>
                    <a:bodyPr/>
                    <a:lstStyle/>
                    <a:p>
                      <a:pPr algn="ctr" fontAlgn="b"/>
                      <a:r>
                        <a:rPr lang="en-US" sz="1100" b="0" u="none" strike="noStrike" dirty="0">
                          <a:solidFill>
                            <a:schemeClr val="tx1"/>
                          </a:solidFill>
                          <a:effectLst/>
                        </a:rPr>
                        <a:t>1</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rowSpan="2">
                  <a:txBody>
                    <a:bodyPr/>
                    <a:lstStyle/>
                    <a:p>
                      <a:pPr algn="ctr" fontAlgn="b"/>
                      <a:r>
                        <a:rPr lang="ro-RO" sz="1100" b="0" i="1" u="none" strike="noStrike" dirty="0" err="1">
                          <a:solidFill>
                            <a:schemeClr val="tx1"/>
                          </a:solidFill>
                          <a:effectLst/>
                          <a:latin typeface="Calibri" panose="020F0502020204030204" pitchFamily="34" charset="0"/>
                        </a:rPr>
                        <a:t>Mentha</a:t>
                      </a:r>
                      <a:r>
                        <a:rPr lang="ro-RO" sz="1100" b="0" i="1" u="none" strike="noStrike" dirty="0">
                          <a:solidFill>
                            <a:schemeClr val="tx1"/>
                          </a:solidFill>
                          <a:effectLst/>
                          <a:latin typeface="Calibri" panose="020F0502020204030204" pitchFamily="34" charset="0"/>
                        </a:rPr>
                        <a:t> </a:t>
                      </a:r>
                      <a:r>
                        <a:rPr lang="ro-RO" sz="1100" b="0" i="1" u="none" strike="noStrike" dirty="0" err="1">
                          <a:solidFill>
                            <a:schemeClr val="tx1"/>
                          </a:solidFill>
                          <a:effectLst/>
                          <a:latin typeface="Calibri" panose="020F0502020204030204" pitchFamily="34" charset="0"/>
                        </a:rPr>
                        <a:t>Linaloolnaia</a:t>
                      </a:r>
                      <a:endParaRPr lang="en-US" sz="1100" b="0" i="1"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marL="0" marR="0" lvl="0" indent="0" algn="ctr" defTabSz="914126" rtl="0" eaLnBrk="1" fontAlgn="b" latinLnBrk="0" hangingPunct="1">
                        <a:lnSpc>
                          <a:spcPct val="100000"/>
                        </a:lnSpc>
                        <a:spcBef>
                          <a:spcPts val="0"/>
                        </a:spcBef>
                        <a:spcAft>
                          <a:spcPts val="0"/>
                        </a:spcAft>
                        <a:buClrTx/>
                        <a:buSzTx/>
                        <a:buFontTx/>
                        <a:buNone/>
                        <a:tabLst/>
                        <a:defRPr/>
                      </a:pPr>
                      <a:r>
                        <a:rPr lang="ro-RO" sz="1100" b="0" u="none" strike="noStrike" kern="1200" dirty="0">
                          <a:solidFill>
                            <a:schemeClr val="tx1"/>
                          </a:solidFill>
                          <a:effectLst/>
                          <a:latin typeface="+mn-lt"/>
                          <a:ea typeface="+mn-ea"/>
                          <a:cs typeface="+mn-cs"/>
                        </a:rPr>
                        <a:t>Ursolic acid</a:t>
                      </a:r>
                      <a:endParaRPr lang="en-US" sz="1100" b="0" u="none" strike="noStrike" kern="1200" dirty="0">
                        <a:solidFill>
                          <a:schemeClr val="tx1"/>
                        </a:solidFill>
                        <a:effectLst/>
                        <a:latin typeface="+mn-lt"/>
                        <a:ea typeface="+mn-ea"/>
                        <a:cs typeface="+mn-cs"/>
                      </a:endParaRPr>
                    </a:p>
                  </a:txBody>
                  <a:tcPr marL="1107" marR="1107" marT="1107" marB="0" anchor="ctr">
                    <a:solidFill>
                      <a:schemeClr val="accent6">
                        <a:lumMod val="20000"/>
                        <a:lumOff val="80000"/>
                      </a:schemeClr>
                    </a:solidFill>
                  </a:tcPr>
                </a:tc>
                <a:tc>
                  <a:txBody>
                    <a:bodyPr/>
                    <a:lstStyle/>
                    <a:p>
                      <a:pPr marL="0" marR="0" lvl="0" indent="0" algn="ctr" defTabSz="914126" rtl="0" eaLnBrk="1" fontAlgn="b" latinLnBrk="0" hangingPunct="1">
                        <a:lnSpc>
                          <a:spcPct val="100000"/>
                        </a:lnSpc>
                        <a:spcBef>
                          <a:spcPts val="0"/>
                        </a:spcBef>
                        <a:spcAft>
                          <a:spcPts val="0"/>
                        </a:spcAft>
                        <a:buClrTx/>
                        <a:buSzTx/>
                        <a:buFontTx/>
                        <a:buNone/>
                        <a:tabLst/>
                        <a:defRPr/>
                      </a:pPr>
                      <a:r>
                        <a:rPr lang="ro-RO" sz="1100" b="0" u="none" strike="noStrike" kern="1200" dirty="0">
                          <a:solidFill>
                            <a:schemeClr val="tx1"/>
                          </a:solidFill>
                          <a:effectLst/>
                          <a:latin typeface="+mn-lt"/>
                          <a:ea typeface="+mn-ea"/>
                          <a:cs typeface="+mn-cs"/>
                        </a:rPr>
                        <a:t>6.6</a:t>
                      </a:r>
                      <a:endParaRPr lang="en-US" sz="1100" b="0" u="none" strike="noStrike" kern="1200" dirty="0">
                        <a:solidFill>
                          <a:schemeClr val="tx1"/>
                        </a:solidFill>
                        <a:effectLst/>
                        <a:latin typeface="+mn-lt"/>
                        <a:ea typeface="+mn-ea"/>
                        <a:cs typeface="+mn-cs"/>
                      </a:endParaRPr>
                    </a:p>
                  </a:txBody>
                  <a:tcPr marL="1107" marR="1107" marT="1107" marB="0" anchor="ctr">
                    <a:solidFill>
                      <a:schemeClr val="accent6">
                        <a:lumMod val="20000"/>
                        <a:lumOff val="80000"/>
                      </a:schemeClr>
                    </a:solidFill>
                  </a:tcPr>
                </a:tc>
                <a:tc>
                  <a:txBody>
                    <a:bodyPr/>
                    <a:lstStyle/>
                    <a:p>
                      <a:pPr marL="0" marR="0" lvl="0" indent="0" algn="ctr" defTabSz="914126" rtl="0" eaLnBrk="1" fontAlgn="b" latinLnBrk="0" hangingPunct="1">
                        <a:lnSpc>
                          <a:spcPct val="100000"/>
                        </a:lnSpc>
                        <a:spcBef>
                          <a:spcPts val="0"/>
                        </a:spcBef>
                        <a:spcAft>
                          <a:spcPts val="0"/>
                        </a:spcAft>
                        <a:buClrTx/>
                        <a:buSzTx/>
                        <a:buFontTx/>
                        <a:buNone/>
                        <a:tabLst/>
                        <a:defRPr/>
                      </a:pPr>
                      <a:r>
                        <a:rPr lang="ro-RO" sz="1100" b="0" u="none" strike="noStrike" kern="1200" dirty="0">
                          <a:solidFill>
                            <a:schemeClr val="tx1"/>
                          </a:solidFill>
                          <a:effectLst/>
                          <a:latin typeface="+mn-lt"/>
                          <a:ea typeface="+mn-ea"/>
                          <a:cs typeface="+mn-cs"/>
                        </a:rPr>
                        <a:t>6.2</a:t>
                      </a:r>
                      <a:endParaRPr lang="en-US" sz="1100" b="0" u="none" strike="noStrike" kern="1200" dirty="0">
                        <a:solidFill>
                          <a:schemeClr val="tx1"/>
                        </a:solidFill>
                        <a:effectLst/>
                        <a:latin typeface="+mn-lt"/>
                        <a:ea typeface="+mn-ea"/>
                        <a:cs typeface="+mn-cs"/>
                      </a:endParaRPr>
                    </a:p>
                  </a:txBody>
                  <a:tcPr marL="1107" marR="1107" marT="1107" marB="0" anchor="ctr">
                    <a:solidFill>
                      <a:schemeClr val="accent6">
                        <a:lumMod val="20000"/>
                        <a:lumOff val="80000"/>
                      </a:schemeClr>
                    </a:solidFill>
                  </a:tcPr>
                </a:tc>
                <a:extLst>
                  <a:ext uri="{0D108BD9-81ED-4DB2-BD59-A6C34878D82A}">
                    <a16:rowId xmlns:a16="http://schemas.microsoft.com/office/drawing/2014/main" val="846752995"/>
                  </a:ext>
                </a:extLst>
              </a:tr>
              <a:tr h="179505">
                <a:tc vMerge="1">
                  <a:txBody>
                    <a:bodyPr/>
                    <a:lstStyle/>
                    <a:p>
                      <a:endParaRPr lang="en-US"/>
                    </a:p>
                  </a:txBody>
                  <a:tcPr/>
                </a:tc>
                <a:tc vMerge="1">
                  <a:txBody>
                    <a:bodyPr/>
                    <a:lstStyle/>
                    <a:p>
                      <a:endParaRPr lang="en-US"/>
                    </a:p>
                  </a:txBody>
                  <a:tcPr/>
                </a:tc>
                <a:tc>
                  <a:txBody>
                    <a:bodyPr/>
                    <a:lstStyle/>
                    <a:p>
                      <a:pPr algn="ctr" fontAlgn="b"/>
                      <a:r>
                        <a:rPr lang="ro-RO" sz="1100" b="0" u="none" strike="noStrike" dirty="0">
                          <a:solidFill>
                            <a:schemeClr val="tx1"/>
                          </a:solidFill>
                          <a:effectLst/>
                        </a:rPr>
                        <a:t>Oleanolic acid</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4.1</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2.2</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extLst>
                  <a:ext uri="{0D108BD9-81ED-4DB2-BD59-A6C34878D82A}">
                    <a16:rowId xmlns:a16="http://schemas.microsoft.com/office/drawing/2014/main" val="2103874942"/>
                  </a:ext>
                </a:extLst>
              </a:tr>
              <a:tr h="179505">
                <a:tc rowSpan="2">
                  <a:txBody>
                    <a:bodyPr/>
                    <a:lstStyle/>
                    <a:p>
                      <a:pPr algn="ctr" fontAlgn="b"/>
                      <a:r>
                        <a:rPr lang="ro-RO" sz="1100" b="0" u="none" strike="noStrike" dirty="0">
                          <a:solidFill>
                            <a:schemeClr val="tx1"/>
                          </a:solidFill>
                          <a:effectLst/>
                        </a:rPr>
                        <a:t>2</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rowSpan="2">
                  <a:txBody>
                    <a:bodyPr/>
                    <a:lstStyle/>
                    <a:p>
                      <a:pPr algn="ctr" fontAlgn="b"/>
                      <a:r>
                        <a:rPr lang="ro-RO" sz="1100" b="0" i="1" u="none" strike="noStrike" dirty="0" err="1">
                          <a:solidFill>
                            <a:schemeClr val="tx1"/>
                          </a:solidFill>
                          <a:effectLst/>
                        </a:rPr>
                        <a:t>Mentha</a:t>
                      </a:r>
                      <a:r>
                        <a:rPr lang="ro-RO" sz="1100" b="0" i="1" u="none" strike="noStrike" dirty="0">
                          <a:solidFill>
                            <a:schemeClr val="tx1"/>
                          </a:solidFill>
                          <a:effectLst/>
                        </a:rPr>
                        <a:t> </a:t>
                      </a:r>
                      <a:r>
                        <a:rPr lang="ro-RO" sz="1100" b="0" i="1" u="none" strike="noStrike" dirty="0" err="1">
                          <a:solidFill>
                            <a:schemeClr val="tx1"/>
                          </a:solidFill>
                          <a:effectLst/>
                        </a:rPr>
                        <a:t>spicata</a:t>
                      </a:r>
                      <a:endParaRPr lang="en-US" sz="1100" b="0" i="1"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u="none" strike="noStrike" dirty="0">
                          <a:solidFill>
                            <a:schemeClr val="tx1"/>
                          </a:solidFill>
                          <a:effectLst/>
                        </a:rPr>
                        <a:t>Ursolic acid</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8.2</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17.1</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extLst>
                  <a:ext uri="{0D108BD9-81ED-4DB2-BD59-A6C34878D82A}">
                    <a16:rowId xmlns:a16="http://schemas.microsoft.com/office/drawing/2014/main" val="1570653625"/>
                  </a:ext>
                </a:extLst>
              </a:tr>
              <a:tr h="179505">
                <a:tc vMerge="1">
                  <a:txBody>
                    <a:bodyPr/>
                    <a:lstStyle/>
                    <a:p>
                      <a:endParaRPr lang="en-US"/>
                    </a:p>
                  </a:txBody>
                  <a:tcPr/>
                </a:tc>
                <a:tc vMerge="1">
                  <a:txBody>
                    <a:bodyPr/>
                    <a:lstStyle/>
                    <a:p>
                      <a:endParaRPr lang="en-US"/>
                    </a:p>
                  </a:txBody>
                  <a:tcPr/>
                </a:tc>
                <a:tc>
                  <a:txBody>
                    <a:bodyPr/>
                    <a:lstStyle/>
                    <a:p>
                      <a:pPr marL="0" marR="0" lvl="0" indent="0" algn="ctr" defTabSz="914126" rtl="0" eaLnBrk="1" fontAlgn="b" latinLnBrk="0" hangingPunct="1">
                        <a:lnSpc>
                          <a:spcPct val="100000"/>
                        </a:lnSpc>
                        <a:spcBef>
                          <a:spcPts val="0"/>
                        </a:spcBef>
                        <a:spcAft>
                          <a:spcPts val="0"/>
                        </a:spcAft>
                        <a:buClrTx/>
                        <a:buSzTx/>
                        <a:buFontTx/>
                        <a:buNone/>
                        <a:tabLst/>
                        <a:defRPr/>
                      </a:pPr>
                      <a:r>
                        <a:rPr lang="ro-RO" sz="1100" b="0" u="none" strike="noStrike" dirty="0">
                          <a:solidFill>
                            <a:schemeClr val="tx1"/>
                          </a:solidFill>
                          <a:effectLst/>
                        </a:rPr>
                        <a:t>Oleanolic acid</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2.9</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3.2</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extLst>
                  <a:ext uri="{0D108BD9-81ED-4DB2-BD59-A6C34878D82A}">
                    <a16:rowId xmlns:a16="http://schemas.microsoft.com/office/drawing/2014/main" val="2102354856"/>
                  </a:ext>
                </a:extLst>
              </a:tr>
              <a:tr h="194701">
                <a:tc rowSpan="2">
                  <a:txBody>
                    <a:bodyPr/>
                    <a:lstStyle/>
                    <a:p>
                      <a:pPr algn="ctr" fontAlgn="b"/>
                      <a:r>
                        <a:rPr lang="ro-RO" sz="1100" b="0" u="none" strike="noStrike" dirty="0">
                          <a:solidFill>
                            <a:schemeClr val="tx1"/>
                          </a:solidFill>
                          <a:effectLst/>
                        </a:rPr>
                        <a:t>3</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rowSpan="2">
                  <a:txBody>
                    <a:bodyPr/>
                    <a:lstStyle/>
                    <a:p>
                      <a:pPr algn="ctr" fontAlgn="b"/>
                      <a:r>
                        <a:rPr lang="ro-RO" sz="1100" b="0" i="1" u="none" strike="noStrike" dirty="0" err="1">
                          <a:solidFill>
                            <a:schemeClr val="tx1"/>
                          </a:solidFill>
                          <a:effectLst/>
                        </a:rPr>
                        <a:t>Mentha</a:t>
                      </a:r>
                      <a:r>
                        <a:rPr lang="ro-RO" sz="1100" b="0" i="1" u="none" strike="noStrike" dirty="0">
                          <a:solidFill>
                            <a:schemeClr val="tx1"/>
                          </a:solidFill>
                          <a:effectLst/>
                        </a:rPr>
                        <a:t> Karvonaia-20</a:t>
                      </a:r>
                      <a:endParaRPr lang="en-US" sz="1100" b="0" i="1"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u="none" strike="noStrike" dirty="0">
                          <a:solidFill>
                            <a:schemeClr val="tx1"/>
                          </a:solidFill>
                          <a:effectLst/>
                        </a:rPr>
                        <a:t>Ursolic acid</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8.3</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6.3</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extLst>
                  <a:ext uri="{0D108BD9-81ED-4DB2-BD59-A6C34878D82A}">
                    <a16:rowId xmlns:a16="http://schemas.microsoft.com/office/drawing/2014/main" val="3498893695"/>
                  </a:ext>
                </a:extLst>
              </a:tr>
              <a:tr h="179505">
                <a:tc vMerge="1">
                  <a:txBody>
                    <a:bodyPr/>
                    <a:lstStyle/>
                    <a:p>
                      <a:endParaRPr lang="en-US"/>
                    </a:p>
                  </a:txBody>
                  <a:tcPr/>
                </a:tc>
                <a:tc vMerge="1">
                  <a:txBody>
                    <a:bodyPr/>
                    <a:lstStyle/>
                    <a:p>
                      <a:endParaRPr lang="en-US"/>
                    </a:p>
                  </a:txBody>
                  <a:tcPr/>
                </a:tc>
                <a:tc>
                  <a:txBody>
                    <a:bodyPr/>
                    <a:lstStyle/>
                    <a:p>
                      <a:pPr marL="0" marR="0" lvl="0" indent="0" algn="ctr" defTabSz="914126" rtl="0" eaLnBrk="1" fontAlgn="b" latinLnBrk="0" hangingPunct="1">
                        <a:lnSpc>
                          <a:spcPct val="100000"/>
                        </a:lnSpc>
                        <a:spcBef>
                          <a:spcPts val="0"/>
                        </a:spcBef>
                        <a:spcAft>
                          <a:spcPts val="0"/>
                        </a:spcAft>
                        <a:buClrTx/>
                        <a:buSzTx/>
                        <a:buFontTx/>
                        <a:buNone/>
                        <a:tabLst/>
                        <a:defRPr/>
                      </a:pPr>
                      <a:r>
                        <a:rPr lang="ro-RO" sz="1100" b="0" u="none" strike="noStrike" dirty="0">
                          <a:solidFill>
                            <a:schemeClr val="tx1"/>
                          </a:solidFill>
                          <a:effectLst/>
                        </a:rPr>
                        <a:t>Oleanolic acid</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3.2</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0.6</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extLst>
                  <a:ext uri="{0D108BD9-81ED-4DB2-BD59-A6C34878D82A}">
                    <a16:rowId xmlns:a16="http://schemas.microsoft.com/office/drawing/2014/main" val="3276259350"/>
                  </a:ext>
                </a:extLst>
              </a:tr>
              <a:tr h="179505">
                <a:tc rowSpan="2">
                  <a:txBody>
                    <a:bodyPr/>
                    <a:lstStyle/>
                    <a:p>
                      <a:pPr algn="ctr" fontAlgn="b"/>
                      <a:r>
                        <a:rPr lang="ro-RO" sz="1100" b="0" u="none" strike="noStrike" dirty="0">
                          <a:solidFill>
                            <a:schemeClr val="tx1"/>
                          </a:solidFill>
                          <a:effectLst/>
                        </a:rPr>
                        <a:t>4</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rowSpan="2">
                  <a:txBody>
                    <a:bodyPr/>
                    <a:lstStyle/>
                    <a:p>
                      <a:pPr algn="ctr" fontAlgn="b"/>
                      <a:r>
                        <a:rPr lang="ro-RO" sz="1100" b="0" i="1" u="none" strike="noStrike" dirty="0" err="1">
                          <a:solidFill>
                            <a:schemeClr val="tx1"/>
                          </a:solidFill>
                          <a:effectLst/>
                        </a:rPr>
                        <a:t>Mentha</a:t>
                      </a:r>
                      <a:r>
                        <a:rPr lang="ro-RO" sz="1100" b="0" i="1" u="none" strike="noStrike" dirty="0">
                          <a:solidFill>
                            <a:schemeClr val="tx1"/>
                          </a:solidFill>
                          <a:effectLst/>
                        </a:rPr>
                        <a:t> Nistru-310</a:t>
                      </a:r>
                      <a:endParaRPr lang="en-US" sz="1100" b="0" i="1"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u="none" strike="noStrike" dirty="0">
                          <a:solidFill>
                            <a:schemeClr val="tx1"/>
                          </a:solidFill>
                          <a:effectLst/>
                        </a:rPr>
                        <a:t>Ursolic acid</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20.1</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18.9</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extLst>
                  <a:ext uri="{0D108BD9-81ED-4DB2-BD59-A6C34878D82A}">
                    <a16:rowId xmlns:a16="http://schemas.microsoft.com/office/drawing/2014/main" val="1821554046"/>
                  </a:ext>
                </a:extLst>
              </a:tr>
              <a:tr h="179505">
                <a:tc vMerge="1">
                  <a:txBody>
                    <a:bodyPr/>
                    <a:lstStyle/>
                    <a:p>
                      <a:endParaRPr lang="en-US"/>
                    </a:p>
                  </a:txBody>
                  <a:tcPr/>
                </a:tc>
                <a:tc vMerge="1">
                  <a:txBody>
                    <a:bodyPr/>
                    <a:lstStyle/>
                    <a:p>
                      <a:endParaRPr lang="en-US"/>
                    </a:p>
                  </a:txBody>
                  <a:tcPr/>
                </a:tc>
                <a:tc>
                  <a:txBody>
                    <a:bodyPr/>
                    <a:lstStyle/>
                    <a:p>
                      <a:pPr algn="ctr" fontAlgn="b"/>
                      <a:r>
                        <a:rPr lang="ro-RO" sz="1100" b="0" u="none" strike="noStrike" dirty="0">
                          <a:solidFill>
                            <a:schemeClr val="tx1"/>
                          </a:solidFill>
                          <a:effectLst/>
                        </a:rPr>
                        <a:t>Oleanolic acid</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8.2</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3.5</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extLst>
                  <a:ext uri="{0D108BD9-81ED-4DB2-BD59-A6C34878D82A}">
                    <a16:rowId xmlns:a16="http://schemas.microsoft.com/office/drawing/2014/main" val="1661349056"/>
                  </a:ext>
                </a:extLst>
              </a:tr>
              <a:tr h="179505">
                <a:tc rowSpan="2">
                  <a:txBody>
                    <a:bodyPr/>
                    <a:lstStyle/>
                    <a:p>
                      <a:pPr algn="ctr" fontAlgn="b"/>
                      <a:r>
                        <a:rPr lang="ro-RO" sz="1100" b="0" u="none" strike="noStrike" dirty="0">
                          <a:solidFill>
                            <a:schemeClr val="tx1"/>
                          </a:solidFill>
                          <a:effectLst/>
                        </a:rPr>
                        <a:t>5</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rowSpan="2">
                  <a:txBody>
                    <a:bodyPr/>
                    <a:lstStyle/>
                    <a:p>
                      <a:pPr algn="ctr" fontAlgn="b"/>
                      <a:r>
                        <a:rPr lang="ro-RO" sz="1100" b="0" i="1" u="none" strike="noStrike" dirty="0" err="1">
                          <a:solidFill>
                            <a:schemeClr val="tx1"/>
                          </a:solidFill>
                          <a:effectLst/>
                        </a:rPr>
                        <a:t>Mentha</a:t>
                      </a:r>
                      <a:r>
                        <a:rPr lang="ro-RO" sz="1100" b="0" i="1" u="none" strike="noStrike" dirty="0">
                          <a:solidFill>
                            <a:schemeClr val="tx1"/>
                          </a:solidFill>
                          <a:effectLst/>
                        </a:rPr>
                        <a:t> </a:t>
                      </a:r>
                      <a:r>
                        <a:rPr lang="ro-RO" sz="1100" b="0" i="1" u="none" strike="noStrike" dirty="0" err="1">
                          <a:solidFill>
                            <a:schemeClr val="tx1"/>
                          </a:solidFill>
                          <a:effectLst/>
                        </a:rPr>
                        <a:t>Usigen</a:t>
                      </a:r>
                      <a:endParaRPr lang="en-US" sz="1100" b="0" i="1"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u="none" strike="noStrike" dirty="0">
                          <a:solidFill>
                            <a:schemeClr val="tx1"/>
                          </a:solidFill>
                          <a:effectLst/>
                        </a:rPr>
                        <a:t>Ursolic acid</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4.7</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6.7</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extLst>
                  <a:ext uri="{0D108BD9-81ED-4DB2-BD59-A6C34878D82A}">
                    <a16:rowId xmlns:a16="http://schemas.microsoft.com/office/drawing/2014/main" val="3296209909"/>
                  </a:ext>
                </a:extLst>
              </a:tr>
              <a:tr h="179505">
                <a:tc vMerge="1">
                  <a:txBody>
                    <a:bodyPr/>
                    <a:lstStyle/>
                    <a:p>
                      <a:endParaRPr lang="en-US"/>
                    </a:p>
                  </a:txBody>
                  <a:tcPr/>
                </a:tc>
                <a:tc vMerge="1">
                  <a:txBody>
                    <a:bodyPr/>
                    <a:lstStyle/>
                    <a:p>
                      <a:endParaRPr lang="en-US"/>
                    </a:p>
                  </a:txBody>
                  <a:tcPr/>
                </a:tc>
                <a:tc>
                  <a:txBody>
                    <a:bodyPr/>
                    <a:lstStyle/>
                    <a:p>
                      <a:pPr algn="ctr" fontAlgn="b"/>
                      <a:r>
                        <a:rPr lang="ro-RO" sz="1100" b="0" u="none" strike="noStrike" dirty="0">
                          <a:solidFill>
                            <a:schemeClr val="tx1"/>
                          </a:solidFill>
                          <a:effectLst/>
                        </a:rPr>
                        <a:t>Oleanolic acid</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11.0</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3.0</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extLst>
                  <a:ext uri="{0D108BD9-81ED-4DB2-BD59-A6C34878D82A}">
                    <a16:rowId xmlns:a16="http://schemas.microsoft.com/office/drawing/2014/main" val="934001313"/>
                  </a:ext>
                </a:extLst>
              </a:tr>
              <a:tr h="179505">
                <a:tc rowSpan="2">
                  <a:txBody>
                    <a:bodyPr/>
                    <a:lstStyle/>
                    <a:p>
                      <a:pPr algn="ctr" fontAlgn="b"/>
                      <a:r>
                        <a:rPr lang="ro-RO" sz="1100" b="0" u="none" strike="noStrike" dirty="0">
                          <a:solidFill>
                            <a:schemeClr val="tx1"/>
                          </a:solidFill>
                          <a:effectLst/>
                        </a:rPr>
                        <a:t>6</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rowSpan="2">
                  <a:txBody>
                    <a:bodyPr/>
                    <a:lstStyle/>
                    <a:p>
                      <a:pPr algn="ctr" fontAlgn="b"/>
                      <a:r>
                        <a:rPr lang="ro-RO" sz="1100" b="0" i="1" u="none" strike="noStrike" dirty="0" err="1">
                          <a:solidFill>
                            <a:schemeClr val="tx1"/>
                          </a:solidFill>
                          <a:effectLst/>
                        </a:rPr>
                        <a:t>Mentha</a:t>
                      </a:r>
                      <a:r>
                        <a:rPr lang="ro-RO" sz="1100" b="0" i="1" u="none" strike="noStrike" dirty="0">
                          <a:solidFill>
                            <a:schemeClr val="tx1"/>
                          </a:solidFill>
                          <a:effectLst/>
                        </a:rPr>
                        <a:t> Simferopolskaia-200</a:t>
                      </a:r>
                      <a:endParaRPr lang="en-US" sz="1100" b="0" i="1"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u="none" strike="noStrike" dirty="0">
                          <a:solidFill>
                            <a:schemeClr val="tx1"/>
                          </a:solidFill>
                          <a:effectLst/>
                        </a:rPr>
                        <a:t>Ursolic acid</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2.8</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2.6</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extLst>
                  <a:ext uri="{0D108BD9-81ED-4DB2-BD59-A6C34878D82A}">
                    <a16:rowId xmlns:a16="http://schemas.microsoft.com/office/drawing/2014/main" val="3252856712"/>
                  </a:ext>
                </a:extLst>
              </a:tr>
              <a:tr h="179505">
                <a:tc vMerge="1">
                  <a:txBody>
                    <a:bodyPr/>
                    <a:lstStyle/>
                    <a:p>
                      <a:endParaRPr lang="en-US"/>
                    </a:p>
                  </a:txBody>
                  <a:tcPr/>
                </a:tc>
                <a:tc vMerge="1">
                  <a:txBody>
                    <a:bodyPr/>
                    <a:lstStyle/>
                    <a:p>
                      <a:endParaRPr lang="en-US"/>
                    </a:p>
                  </a:txBody>
                  <a:tcPr/>
                </a:tc>
                <a:tc>
                  <a:txBody>
                    <a:bodyPr/>
                    <a:lstStyle/>
                    <a:p>
                      <a:pPr marL="0" marR="0" lvl="0" indent="0" algn="ctr" defTabSz="914126" rtl="0" eaLnBrk="1" fontAlgn="b" latinLnBrk="0" hangingPunct="1">
                        <a:lnSpc>
                          <a:spcPct val="100000"/>
                        </a:lnSpc>
                        <a:spcBef>
                          <a:spcPts val="0"/>
                        </a:spcBef>
                        <a:spcAft>
                          <a:spcPts val="0"/>
                        </a:spcAft>
                        <a:buClrTx/>
                        <a:buSzTx/>
                        <a:buFontTx/>
                        <a:buNone/>
                        <a:tabLst/>
                        <a:defRPr/>
                      </a:pPr>
                      <a:r>
                        <a:rPr lang="ro-RO" sz="1100" b="0" u="none" strike="noStrike" dirty="0">
                          <a:solidFill>
                            <a:schemeClr val="tx1"/>
                          </a:solidFill>
                          <a:effectLst/>
                        </a:rPr>
                        <a:t>Oleanolic acid</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2.6</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2.0</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extLst>
                  <a:ext uri="{0D108BD9-81ED-4DB2-BD59-A6C34878D82A}">
                    <a16:rowId xmlns:a16="http://schemas.microsoft.com/office/drawing/2014/main" val="1105660414"/>
                  </a:ext>
                </a:extLst>
              </a:tr>
              <a:tr h="179505">
                <a:tc rowSpan="2">
                  <a:txBody>
                    <a:bodyPr/>
                    <a:lstStyle/>
                    <a:p>
                      <a:pPr algn="ctr" fontAlgn="b"/>
                      <a:r>
                        <a:rPr lang="ro-RO" sz="1100" b="0" u="none" strike="noStrike" dirty="0">
                          <a:solidFill>
                            <a:schemeClr val="tx1"/>
                          </a:solidFill>
                          <a:effectLst/>
                        </a:rPr>
                        <a:t>7</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rowSpan="2">
                  <a:txBody>
                    <a:bodyPr/>
                    <a:lstStyle/>
                    <a:p>
                      <a:pPr algn="ctr" fontAlgn="b"/>
                      <a:r>
                        <a:rPr lang="ro-RO" sz="1100" b="0" i="1" u="none" strike="noStrike" dirty="0" err="1">
                          <a:solidFill>
                            <a:schemeClr val="tx1"/>
                          </a:solidFill>
                          <a:effectLst/>
                        </a:rPr>
                        <a:t>Mentha</a:t>
                      </a:r>
                      <a:r>
                        <a:rPr lang="ro-RO" sz="1100" b="0" i="1" u="none" strike="noStrike" dirty="0">
                          <a:solidFill>
                            <a:schemeClr val="tx1"/>
                          </a:solidFill>
                          <a:effectLst/>
                        </a:rPr>
                        <a:t> MB-2 (Marea Britanie)</a:t>
                      </a:r>
                      <a:endParaRPr lang="en-US" sz="1100" b="0" i="1"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marL="0" marR="0" lvl="0" indent="0" algn="ctr" defTabSz="914126" rtl="0" eaLnBrk="1" fontAlgn="b" latinLnBrk="0" hangingPunct="1">
                        <a:lnSpc>
                          <a:spcPct val="100000"/>
                        </a:lnSpc>
                        <a:spcBef>
                          <a:spcPts val="0"/>
                        </a:spcBef>
                        <a:spcAft>
                          <a:spcPts val="0"/>
                        </a:spcAft>
                        <a:buClrTx/>
                        <a:buSzTx/>
                        <a:buFontTx/>
                        <a:buNone/>
                        <a:tabLst/>
                        <a:defRPr/>
                      </a:pPr>
                      <a:r>
                        <a:rPr lang="ro-RO" sz="1100" b="0" u="none" strike="noStrike" dirty="0">
                          <a:solidFill>
                            <a:schemeClr val="tx1"/>
                          </a:solidFill>
                          <a:effectLst/>
                        </a:rPr>
                        <a:t>Ursolic acid</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1.1</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extLst>
                  <a:ext uri="{0D108BD9-81ED-4DB2-BD59-A6C34878D82A}">
                    <a16:rowId xmlns:a16="http://schemas.microsoft.com/office/drawing/2014/main" val="2256447667"/>
                  </a:ext>
                </a:extLst>
              </a:tr>
              <a:tr h="179505">
                <a:tc vMerge="1">
                  <a:txBody>
                    <a:bodyPr/>
                    <a:lstStyle/>
                    <a:p>
                      <a:endParaRPr lang="en-US"/>
                    </a:p>
                  </a:txBody>
                  <a:tcPr/>
                </a:tc>
                <a:tc vMerge="1">
                  <a:txBody>
                    <a:bodyPr/>
                    <a:lstStyle/>
                    <a:p>
                      <a:endParaRPr lang="en-US"/>
                    </a:p>
                  </a:txBody>
                  <a:tcPr/>
                </a:tc>
                <a:tc>
                  <a:txBody>
                    <a:bodyPr/>
                    <a:lstStyle/>
                    <a:p>
                      <a:pPr marL="0" marR="0" lvl="0" indent="0" algn="ctr" defTabSz="914126" rtl="0" eaLnBrk="1" fontAlgn="b" latinLnBrk="0" hangingPunct="1">
                        <a:lnSpc>
                          <a:spcPct val="100000"/>
                        </a:lnSpc>
                        <a:spcBef>
                          <a:spcPts val="0"/>
                        </a:spcBef>
                        <a:spcAft>
                          <a:spcPts val="0"/>
                        </a:spcAft>
                        <a:buClrTx/>
                        <a:buSzTx/>
                        <a:buFontTx/>
                        <a:buNone/>
                        <a:tabLst/>
                        <a:defRPr/>
                      </a:pPr>
                      <a:r>
                        <a:rPr lang="ro-RO" sz="1100" b="0" u="none" strike="noStrike" dirty="0">
                          <a:solidFill>
                            <a:schemeClr val="tx1"/>
                          </a:solidFill>
                          <a:effectLst/>
                        </a:rPr>
                        <a:t>Oleanolic acid</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0.4</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extLst>
                  <a:ext uri="{0D108BD9-81ED-4DB2-BD59-A6C34878D82A}">
                    <a16:rowId xmlns:a16="http://schemas.microsoft.com/office/drawing/2014/main" val="633111771"/>
                  </a:ext>
                </a:extLst>
              </a:tr>
              <a:tr h="179505">
                <a:tc rowSpan="2">
                  <a:txBody>
                    <a:bodyPr/>
                    <a:lstStyle/>
                    <a:p>
                      <a:pPr marL="0" algn="ctr" defTabSz="914126" rtl="0" eaLnBrk="1" fontAlgn="b" latinLnBrk="0" hangingPunct="1"/>
                      <a:r>
                        <a:rPr lang="ro-RO" sz="1100" b="0" i="0" u="none" strike="noStrike" kern="1200" dirty="0">
                          <a:solidFill>
                            <a:schemeClr val="tx1"/>
                          </a:solidFill>
                          <a:effectLst/>
                          <a:latin typeface="Calibri" panose="020F0502020204030204" pitchFamily="34" charset="0"/>
                          <a:ea typeface="+mn-ea"/>
                          <a:cs typeface="+mn-cs"/>
                        </a:rPr>
                        <a:t>8</a:t>
                      </a:r>
                      <a:endParaRPr lang="en-US" sz="1100" b="0" i="0" u="none" strike="noStrike" kern="1200" dirty="0">
                        <a:solidFill>
                          <a:schemeClr val="tx1"/>
                        </a:solidFill>
                        <a:effectLst/>
                        <a:latin typeface="Calibri" panose="020F0502020204030204" pitchFamily="34" charset="0"/>
                        <a:ea typeface="+mn-ea"/>
                        <a:cs typeface="+mn-cs"/>
                      </a:endParaRPr>
                    </a:p>
                  </a:txBody>
                  <a:tcPr>
                    <a:solidFill>
                      <a:schemeClr val="accent6">
                        <a:lumMod val="20000"/>
                        <a:lumOff val="80000"/>
                      </a:schemeClr>
                    </a:solidFill>
                  </a:tcPr>
                </a:tc>
                <a:tc rowSpan="2">
                  <a:txBody>
                    <a:bodyPr/>
                    <a:lstStyle/>
                    <a:p>
                      <a:pPr marL="0" algn="ctr" defTabSz="914126" rtl="0" eaLnBrk="1" fontAlgn="b" latinLnBrk="0" hangingPunct="1"/>
                      <a:r>
                        <a:rPr lang="ro-RO" sz="1100" b="0" i="1" u="none" strike="noStrike" kern="1200" dirty="0" err="1">
                          <a:solidFill>
                            <a:schemeClr val="tx1"/>
                          </a:solidFill>
                          <a:effectLst/>
                          <a:latin typeface="Calibri" panose="020F0502020204030204" pitchFamily="34" charset="0"/>
                          <a:ea typeface="+mn-ea"/>
                          <a:cs typeface="+mn-cs"/>
                        </a:rPr>
                        <a:t>Mentha</a:t>
                      </a:r>
                      <a:r>
                        <a:rPr lang="ro-RO" sz="1100" b="0" i="1" u="none" strike="noStrike" kern="1200" dirty="0">
                          <a:solidFill>
                            <a:schemeClr val="tx1"/>
                          </a:solidFill>
                          <a:effectLst/>
                          <a:latin typeface="Calibri" panose="020F0502020204030204" pitchFamily="34" charset="0"/>
                          <a:ea typeface="+mn-ea"/>
                          <a:cs typeface="+mn-cs"/>
                        </a:rPr>
                        <a:t> VNIIEMK</a:t>
                      </a:r>
                      <a:endParaRPr lang="en-US" sz="1100" b="0" i="1" u="none" strike="noStrike" kern="1200" dirty="0">
                        <a:solidFill>
                          <a:schemeClr val="tx1"/>
                        </a:solidFill>
                        <a:effectLst/>
                        <a:latin typeface="Calibri" panose="020F0502020204030204" pitchFamily="34" charset="0"/>
                        <a:ea typeface="+mn-ea"/>
                        <a:cs typeface="+mn-cs"/>
                      </a:endParaRPr>
                    </a:p>
                  </a:txBody>
                  <a:tcPr>
                    <a:solidFill>
                      <a:schemeClr val="accent6">
                        <a:lumMod val="20000"/>
                        <a:lumOff val="80000"/>
                      </a:schemeClr>
                    </a:solidFill>
                  </a:tcPr>
                </a:tc>
                <a:tc>
                  <a:txBody>
                    <a:bodyPr/>
                    <a:lstStyle/>
                    <a:p>
                      <a:pPr marL="0" marR="0" lvl="0" indent="0" algn="ctr" defTabSz="914126" rtl="0" eaLnBrk="1" fontAlgn="b" latinLnBrk="0" hangingPunct="1">
                        <a:lnSpc>
                          <a:spcPct val="100000"/>
                        </a:lnSpc>
                        <a:spcBef>
                          <a:spcPts val="0"/>
                        </a:spcBef>
                        <a:spcAft>
                          <a:spcPts val="0"/>
                        </a:spcAft>
                        <a:buClrTx/>
                        <a:buSzTx/>
                        <a:buFontTx/>
                        <a:buNone/>
                        <a:tabLst/>
                        <a:defRPr/>
                      </a:pPr>
                      <a:r>
                        <a:rPr lang="ro-RO" sz="1100" b="0" u="none" strike="noStrike" kern="1200" dirty="0">
                          <a:solidFill>
                            <a:schemeClr val="tx1"/>
                          </a:solidFill>
                          <a:effectLst/>
                        </a:rPr>
                        <a:t>Ursolic acid</a:t>
                      </a:r>
                      <a:endParaRPr lang="en-US" sz="1100" b="0" i="0" u="none" strike="noStrike" kern="1200" dirty="0">
                        <a:solidFill>
                          <a:schemeClr val="tx1"/>
                        </a:solidFill>
                        <a:effectLst/>
                        <a:latin typeface="Calibri" panose="020F0502020204030204" pitchFamily="34" charset="0"/>
                        <a:ea typeface="+mn-ea"/>
                        <a:cs typeface="+mn-cs"/>
                      </a:endParaRPr>
                    </a:p>
                  </a:txBody>
                  <a:tcPr marL="1107" marR="1107" marT="1107" marB="0" anchor="ctr">
                    <a:solidFill>
                      <a:schemeClr val="accent6">
                        <a:lumMod val="20000"/>
                        <a:lumOff val="80000"/>
                      </a:schemeClr>
                    </a:solidFill>
                  </a:tcPr>
                </a:tc>
                <a:tc>
                  <a:txBody>
                    <a:bodyPr/>
                    <a:lstStyle/>
                    <a:p>
                      <a:pPr marL="0" algn="ctr" defTabSz="914126" rtl="0" eaLnBrk="1" fontAlgn="b" latinLnBrk="0" hangingPunct="1"/>
                      <a:r>
                        <a:rPr lang="ro-RO" sz="1100" b="0" i="0" u="none" strike="noStrike" kern="1200" dirty="0">
                          <a:solidFill>
                            <a:schemeClr val="tx1"/>
                          </a:solidFill>
                          <a:effectLst/>
                          <a:latin typeface="Calibri" panose="020F0502020204030204" pitchFamily="34" charset="0"/>
                          <a:ea typeface="+mn-ea"/>
                          <a:cs typeface="+mn-cs"/>
                        </a:rPr>
                        <a:t>3.2</a:t>
                      </a:r>
                      <a:endParaRPr lang="en-US" sz="1100" b="0" i="0" u="none" strike="noStrike" kern="1200" dirty="0">
                        <a:solidFill>
                          <a:schemeClr val="tx1"/>
                        </a:solidFill>
                        <a:effectLst/>
                        <a:latin typeface="Calibri" panose="020F0502020204030204" pitchFamily="34" charset="0"/>
                        <a:ea typeface="+mn-ea"/>
                        <a:cs typeface="+mn-cs"/>
                      </a:endParaRPr>
                    </a:p>
                  </a:txBody>
                  <a:tcPr marL="1107" marR="1107" marT="1107" marB="0" anchor="ctr">
                    <a:solidFill>
                      <a:schemeClr val="accent6">
                        <a:lumMod val="20000"/>
                        <a:lumOff val="80000"/>
                      </a:schemeClr>
                    </a:solidFill>
                  </a:tcPr>
                </a:tc>
                <a:tc>
                  <a:txBody>
                    <a:bodyPr/>
                    <a:lstStyle/>
                    <a:p>
                      <a:pPr marL="0" algn="ctr" defTabSz="914126" rtl="0" eaLnBrk="1" fontAlgn="b" latinLnBrk="0" hangingPunct="1"/>
                      <a:r>
                        <a:rPr lang="ro-RO" sz="1100" b="0" i="0" u="none" strike="noStrike" kern="1200" dirty="0">
                          <a:solidFill>
                            <a:schemeClr val="tx1"/>
                          </a:solidFill>
                          <a:effectLst/>
                          <a:latin typeface="Calibri" panose="020F0502020204030204" pitchFamily="34" charset="0"/>
                          <a:ea typeface="+mn-ea"/>
                          <a:cs typeface="+mn-cs"/>
                        </a:rPr>
                        <a:t>2.3</a:t>
                      </a:r>
                      <a:endParaRPr lang="en-US" sz="1100" b="0" i="0" u="none" strike="noStrike" kern="1200" dirty="0">
                        <a:solidFill>
                          <a:schemeClr val="tx1"/>
                        </a:solidFill>
                        <a:effectLst/>
                        <a:latin typeface="Calibri" panose="020F0502020204030204" pitchFamily="34" charset="0"/>
                        <a:ea typeface="+mn-ea"/>
                        <a:cs typeface="+mn-cs"/>
                      </a:endParaRPr>
                    </a:p>
                  </a:txBody>
                  <a:tcPr marL="1107" marR="1107" marT="1107" marB="0" anchor="ctr">
                    <a:solidFill>
                      <a:schemeClr val="accent6">
                        <a:lumMod val="20000"/>
                        <a:lumOff val="80000"/>
                      </a:schemeClr>
                    </a:solidFill>
                  </a:tcPr>
                </a:tc>
                <a:extLst>
                  <a:ext uri="{0D108BD9-81ED-4DB2-BD59-A6C34878D82A}">
                    <a16:rowId xmlns:a16="http://schemas.microsoft.com/office/drawing/2014/main" val="2782269457"/>
                  </a:ext>
                </a:extLst>
              </a:tr>
              <a:tr h="179505">
                <a:tc vMerge="1">
                  <a:txBody>
                    <a:bodyPr/>
                    <a:lstStyle/>
                    <a:p>
                      <a:endParaRPr lang="en-US"/>
                    </a:p>
                  </a:txBody>
                  <a:tcPr/>
                </a:tc>
                <a:tc vMerge="1">
                  <a:txBody>
                    <a:bodyPr/>
                    <a:lstStyle/>
                    <a:p>
                      <a:endParaRPr lang="en-US"/>
                    </a:p>
                  </a:txBody>
                  <a:tcPr/>
                </a:tc>
                <a:tc>
                  <a:txBody>
                    <a:bodyPr/>
                    <a:lstStyle/>
                    <a:p>
                      <a:pPr marL="0" marR="0" lvl="0" indent="0" algn="ctr" defTabSz="914126" rtl="0" eaLnBrk="1" fontAlgn="b" latinLnBrk="0" hangingPunct="1">
                        <a:lnSpc>
                          <a:spcPct val="100000"/>
                        </a:lnSpc>
                        <a:spcBef>
                          <a:spcPts val="0"/>
                        </a:spcBef>
                        <a:spcAft>
                          <a:spcPts val="0"/>
                        </a:spcAft>
                        <a:buClrTx/>
                        <a:buSzTx/>
                        <a:buFontTx/>
                        <a:buNone/>
                        <a:tabLst/>
                        <a:defRPr/>
                      </a:pPr>
                      <a:r>
                        <a:rPr lang="ro-RO" sz="1100" b="0" u="none" strike="noStrike" dirty="0">
                          <a:solidFill>
                            <a:schemeClr val="tx1"/>
                          </a:solidFill>
                          <a:effectLst/>
                        </a:rPr>
                        <a:t>Oleanolic acid</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marL="0" algn="ctr" defTabSz="914126" rtl="0" eaLnBrk="1" fontAlgn="b" latinLnBrk="0" hangingPunct="1"/>
                      <a:r>
                        <a:rPr lang="ro-RO" sz="1100" b="0" i="0" u="none" strike="noStrike" kern="1200" dirty="0">
                          <a:solidFill>
                            <a:schemeClr val="tx1"/>
                          </a:solidFill>
                          <a:effectLst/>
                          <a:latin typeface="Calibri" panose="020F0502020204030204" pitchFamily="34" charset="0"/>
                          <a:ea typeface="+mn-ea"/>
                          <a:cs typeface="+mn-cs"/>
                        </a:rPr>
                        <a:t>-</a:t>
                      </a:r>
                      <a:endParaRPr lang="en-US" sz="1100" b="0" i="0" u="none" strike="noStrike" kern="1200" dirty="0">
                        <a:solidFill>
                          <a:schemeClr val="tx1"/>
                        </a:solidFill>
                        <a:effectLst/>
                        <a:latin typeface="Calibri" panose="020F0502020204030204" pitchFamily="34" charset="0"/>
                        <a:ea typeface="+mn-ea"/>
                        <a:cs typeface="+mn-cs"/>
                      </a:endParaRPr>
                    </a:p>
                  </a:txBody>
                  <a:tcPr marL="1107" marR="1107" marT="1107" marB="0" anchor="ctr">
                    <a:solidFill>
                      <a:schemeClr val="accent6">
                        <a:lumMod val="20000"/>
                        <a:lumOff val="80000"/>
                      </a:schemeClr>
                    </a:solidFill>
                  </a:tcPr>
                </a:tc>
                <a:tc>
                  <a:txBody>
                    <a:bodyPr/>
                    <a:lstStyle/>
                    <a:p>
                      <a:pPr marL="0" algn="ctr" defTabSz="914126" rtl="0" eaLnBrk="1" fontAlgn="b" latinLnBrk="0" hangingPunct="1"/>
                      <a:r>
                        <a:rPr lang="ro-RO" sz="1100" b="0" i="0" u="none" strike="noStrike" kern="1200" dirty="0">
                          <a:solidFill>
                            <a:schemeClr val="tx1"/>
                          </a:solidFill>
                          <a:effectLst/>
                          <a:latin typeface="Calibri" panose="020F0502020204030204" pitchFamily="34" charset="0"/>
                          <a:ea typeface="+mn-ea"/>
                          <a:cs typeface="+mn-cs"/>
                        </a:rPr>
                        <a:t>1.5</a:t>
                      </a:r>
                      <a:endParaRPr lang="en-US" sz="1100" b="0" i="0" u="none" strike="noStrike" kern="1200" dirty="0">
                        <a:solidFill>
                          <a:schemeClr val="tx1"/>
                        </a:solidFill>
                        <a:effectLst/>
                        <a:latin typeface="Calibri" panose="020F0502020204030204" pitchFamily="34" charset="0"/>
                        <a:ea typeface="+mn-ea"/>
                        <a:cs typeface="+mn-cs"/>
                      </a:endParaRPr>
                    </a:p>
                  </a:txBody>
                  <a:tcPr marL="1107" marR="1107" marT="1107" marB="0" anchor="ctr">
                    <a:solidFill>
                      <a:schemeClr val="accent6">
                        <a:lumMod val="20000"/>
                        <a:lumOff val="80000"/>
                      </a:schemeClr>
                    </a:solidFill>
                  </a:tcPr>
                </a:tc>
                <a:extLst>
                  <a:ext uri="{0D108BD9-81ED-4DB2-BD59-A6C34878D82A}">
                    <a16:rowId xmlns:a16="http://schemas.microsoft.com/office/drawing/2014/main" val="1505486747"/>
                  </a:ext>
                </a:extLst>
              </a:tr>
              <a:tr h="179505">
                <a:tc rowSpan="2">
                  <a:txBody>
                    <a:bodyPr/>
                    <a:lstStyle/>
                    <a:p>
                      <a:pPr algn="ctr" fontAlgn="b"/>
                      <a:r>
                        <a:rPr lang="ro-RO" sz="1100" b="0" u="none" strike="noStrike" dirty="0">
                          <a:solidFill>
                            <a:schemeClr val="tx1"/>
                          </a:solidFill>
                          <a:effectLst/>
                        </a:rPr>
                        <a:t>9</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rowSpan="2">
                  <a:txBody>
                    <a:bodyPr/>
                    <a:lstStyle/>
                    <a:p>
                      <a:pPr algn="ctr" fontAlgn="b"/>
                      <a:r>
                        <a:rPr lang="ro-RO" sz="1100" b="0" i="1" u="none" strike="noStrike" dirty="0" err="1">
                          <a:solidFill>
                            <a:schemeClr val="tx1"/>
                          </a:solidFill>
                          <a:effectLst/>
                        </a:rPr>
                        <a:t>Mentha</a:t>
                      </a:r>
                      <a:r>
                        <a:rPr lang="ro-RO" sz="1100" b="0" i="1" u="none" strike="noStrike" dirty="0">
                          <a:solidFill>
                            <a:schemeClr val="tx1"/>
                          </a:solidFill>
                          <a:effectLst/>
                        </a:rPr>
                        <a:t> Crispa (România)</a:t>
                      </a:r>
                      <a:endParaRPr lang="en-US" sz="1100" b="0" i="1"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marL="0" marR="0" lvl="0" indent="0" algn="ctr" defTabSz="914126" rtl="0" eaLnBrk="1" fontAlgn="b" latinLnBrk="0" hangingPunct="1">
                        <a:lnSpc>
                          <a:spcPct val="100000"/>
                        </a:lnSpc>
                        <a:spcBef>
                          <a:spcPts val="0"/>
                        </a:spcBef>
                        <a:spcAft>
                          <a:spcPts val="0"/>
                        </a:spcAft>
                        <a:buClrTx/>
                        <a:buSzTx/>
                        <a:buFontTx/>
                        <a:buNone/>
                        <a:tabLst/>
                        <a:defRPr/>
                      </a:pPr>
                      <a:r>
                        <a:rPr lang="ro-RO" sz="1100" b="0" u="none" strike="noStrike" dirty="0">
                          <a:solidFill>
                            <a:schemeClr val="tx1"/>
                          </a:solidFill>
                          <a:effectLst/>
                        </a:rPr>
                        <a:t>Ursolic acid</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5.8</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1.1</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extLst>
                  <a:ext uri="{0D108BD9-81ED-4DB2-BD59-A6C34878D82A}">
                    <a16:rowId xmlns:a16="http://schemas.microsoft.com/office/drawing/2014/main" val="3818098479"/>
                  </a:ext>
                </a:extLst>
              </a:tr>
              <a:tr h="179505">
                <a:tc vMerge="1">
                  <a:txBody>
                    <a:bodyPr/>
                    <a:lstStyle/>
                    <a:p>
                      <a:endParaRPr lang="en-US"/>
                    </a:p>
                  </a:txBody>
                  <a:tcPr/>
                </a:tc>
                <a:tc vMerge="1">
                  <a:txBody>
                    <a:bodyPr/>
                    <a:lstStyle/>
                    <a:p>
                      <a:endParaRPr lang="en-US"/>
                    </a:p>
                  </a:txBody>
                  <a:tcPr/>
                </a:tc>
                <a:tc>
                  <a:txBody>
                    <a:bodyPr/>
                    <a:lstStyle/>
                    <a:p>
                      <a:pPr algn="ctr" fontAlgn="b"/>
                      <a:r>
                        <a:rPr lang="ro-RO" sz="1100" b="0" u="none" strike="noStrike" dirty="0">
                          <a:solidFill>
                            <a:schemeClr val="tx1"/>
                          </a:solidFill>
                          <a:effectLst/>
                        </a:rPr>
                        <a:t>Oleanolic acid</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2.8</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0.8</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extLst>
                  <a:ext uri="{0D108BD9-81ED-4DB2-BD59-A6C34878D82A}">
                    <a16:rowId xmlns:a16="http://schemas.microsoft.com/office/drawing/2014/main" val="477753164"/>
                  </a:ext>
                </a:extLst>
              </a:tr>
              <a:tr h="179505">
                <a:tc rowSpan="2">
                  <a:txBody>
                    <a:bodyPr/>
                    <a:lstStyle/>
                    <a:p>
                      <a:pPr algn="ctr" fontAlgn="b"/>
                      <a:r>
                        <a:rPr lang="ro-RO" sz="1100" b="0" u="none" strike="noStrike" dirty="0">
                          <a:solidFill>
                            <a:schemeClr val="tx1"/>
                          </a:solidFill>
                          <a:effectLst/>
                        </a:rPr>
                        <a:t>10</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rowSpan="2">
                  <a:txBody>
                    <a:bodyPr/>
                    <a:lstStyle/>
                    <a:p>
                      <a:pPr algn="ctr" fontAlgn="b"/>
                      <a:r>
                        <a:rPr lang="ro-RO" sz="1100" b="0" i="1" u="none" strike="noStrike" dirty="0" err="1">
                          <a:solidFill>
                            <a:schemeClr val="tx1"/>
                          </a:solidFill>
                          <a:effectLst/>
                        </a:rPr>
                        <a:t>Mentha</a:t>
                      </a:r>
                      <a:r>
                        <a:rPr lang="ro-RO" sz="1100" b="0" i="1" u="none" strike="noStrike" dirty="0">
                          <a:solidFill>
                            <a:schemeClr val="tx1"/>
                          </a:solidFill>
                          <a:effectLst/>
                        </a:rPr>
                        <a:t> violeta</a:t>
                      </a:r>
                      <a:endParaRPr lang="en-US" sz="1100" b="0" i="1"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marL="0" marR="0" lvl="0" indent="0" algn="ctr" defTabSz="914126" rtl="0" eaLnBrk="1" fontAlgn="b" latinLnBrk="0" hangingPunct="1">
                        <a:lnSpc>
                          <a:spcPct val="100000"/>
                        </a:lnSpc>
                        <a:spcBef>
                          <a:spcPts val="0"/>
                        </a:spcBef>
                        <a:spcAft>
                          <a:spcPts val="0"/>
                        </a:spcAft>
                        <a:buClrTx/>
                        <a:buSzTx/>
                        <a:buFontTx/>
                        <a:buNone/>
                        <a:tabLst/>
                        <a:defRPr/>
                      </a:pPr>
                      <a:r>
                        <a:rPr lang="ro-RO" sz="1100" b="0" u="none" strike="noStrike" dirty="0">
                          <a:solidFill>
                            <a:schemeClr val="tx1"/>
                          </a:solidFill>
                          <a:effectLst/>
                        </a:rPr>
                        <a:t>Ursolic acid</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3.5</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1.1</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extLst>
                  <a:ext uri="{0D108BD9-81ED-4DB2-BD59-A6C34878D82A}">
                    <a16:rowId xmlns:a16="http://schemas.microsoft.com/office/drawing/2014/main" val="2858386142"/>
                  </a:ext>
                </a:extLst>
              </a:tr>
              <a:tr h="179505">
                <a:tc vMerge="1">
                  <a:txBody>
                    <a:bodyPr/>
                    <a:lstStyle/>
                    <a:p>
                      <a:endParaRPr lang="en-US"/>
                    </a:p>
                  </a:txBody>
                  <a:tcPr/>
                </a:tc>
                <a:tc vMerge="1">
                  <a:txBody>
                    <a:bodyPr/>
                    <a:lstStyle/>
                    <a:p>
                      <a:endParaRPr lang="en-US"/>
                    </a:p>
                  </a:txBody>
                  <a:tcPr/>
                </a:tc>
                <a:tc>
                  <a:txBody>
                    <a:bodyPr/>
                    <a:lstStyle/>
                    <a:p>
                      <a:pPr algn="ctr" fontAlgn="b"/>
                      <a:r>
                        <a:rPr lang="ro-RO" sz="1100" b="0" u="none" strike="noStrike" dirty="0">
                          <a:solidFill>
                            <a:schemeClr val="tx1"/>
                          </a:solidFill>
                          <a:effectLst/>
                        </a:rPr>
                        <a:t>Oleanolic acid</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3.4</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tc>
                  <a:txBody>
                    <a:bodyPr/>
                    <a:lstStyle/>
                    <a:p>
                      <a:pPr algn="ctr" fontAlgn="b"/>
                      <a:r>
                        <a:rPr lang="ro-RO" sz="1100" b="0" i="0" u="none" strike="noStrike" dirty="0">
                          <a:solidFill>
                            <a:schemeClr val="tx1"/>
                          </a:solidFill>
                          <a:effectLst/>
                          <a:latin typeface="Calibri" panose="020F0502020204030204" pitchFamily="34" charset="0"/>
                        </a:rPr>
                        <a:t>1.0</a:t>
                      </a:r>
                      <a:endParaRPr lang="en-US" sz="1100" b="0" i="0" u="none" strike="noStrike" dirty="0">
                        <a:solidFill>
                          <a:schemeClr val="tx1"/>
                        </a:solidFill>
                        <a:effectLst/>
                        <a:latin typeface="Calibri" panose="020F0502020204030204" pitchFamily="34" charset="0"/>
                      </a:endParaRPr>
                    </a:p>
                  </a:txBody>
                  <a:tcPr marL="1107" marR="1107" marT="1107" marB="0" anchor="ctr">
                    <a:solidFill>
                      <a:schemeClr val="accent6">
                        <a:lumMod val="20000"/>
                        <a:lumOff val="80000"/>
                      </a:schemeClr>
                    </a:solidFill>
                  </a:tcPr>
                </a:tc>
                <a:extLst>
                  <a:ext uri="{0D108BD9-81ED-4DB2-BD59-A6C34878D82A}">
                    <a16:rowId xmlns:a16="http://schemas.microsoft.com/office/drawing/2014/main" val="920889609"/>
                  </a:ext>
                </a:extLst>
              </a:tr>
            </a:tbl>
          </a:graphicData>
        </a:graphic>
      </p:graphicFrame>
      <p:pic>
        <p:nvPicPr>
          <p:cNvPr id="1059" name="Picture 35">
            <a:extLst>
              <a:ext uri="{FF2B5EF4-FFF2-40B4-BE49-F238E27FC236}">
                <a16:creationId xmlns:a16="http://schemas.microsoft.com/office/drawing/2014/main" id="{9A9CB1FE-D865-49D8-88BB-6F337784F9B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91028" y="45984"/>
            <a:ext cx="2213115" cy="147654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nvGrpSpPr>
          <p:cNvPr id="34" name="Group 33">
            <a:extLst>
              <a:ext uri="{FF2B5EF4-FFF2-40B4-BE49-F238E27FC236}">
                <a16:creationId xmlns:a16="http://schemas.microsoft.com/office/drawing/2014/main" id="{44C1AA63-9F52-45CF-845E-85BE655807AD}"/>
              </a:ext>
            </a:extLst>
          </p:cNvPr>
          <p:cNvGrpSpPr/>
          <p:nvPr/>
        </p:nvGrpSpPr>
        <p:grpSpPr>
          <a:xfrm>
            <a:off x="167296" y="2808401"/>
            <a:ext cx="3093827" cy="2195638"/>
            <a:chOff x="197547" y="4524755"/>
            <a:chExt cx="3093827" cy="2195638"/>
          </a:xfrm>
        </p:grpSpPr>
        <p:pic>
          <p:nvPicPr>
            <p:cNvPr id="18" name="Picture 17">
              <a:extLst>
                <a:ext uri="{FF2B5EF4-FFF2-40B4-BE49-F238E27FC236}">
                  <a16:creationId xmlns:a16="http://schemas.microsoft.com/office/drawing/2014/main" id="{7FDE0892-2D02-4E7E-85B3-BAEBEDF8CB19}"/>
                </a:ext>
              </a:extLst>
            </p:cNvPr>
            <p:cNvPicPr>
              <a:picLocks noChangeAspect="1"/>
            </p:cNvPicPr>
            <p:nvPr/>
          </p:nvPicPr>
          <p:blipFill>
            <a:blip r:embed="rId7"/>
            <a:stretch>
              <a:fillRect/>
            </a:stretch>
          </p:blipFill>
          <p:spPr>
            <a:xfrm>
              <a:off x="197547" y="4524755"/>
              <a:ext cx="3081597" cy="2195638"/>
            </a:xfrm>
            <a:prstGeom prst="rect">
              <a:avLst/>
            </a:prstGeom>
          </p:spPr>
        </p:pic>
        <p:sp>
          <p:nvSpPr>
            <p:cNvPr id="28" name="TextBox 27">
              <a:extLst>
                <a:ext uri="{FF2B5EF4-FFF2-40B4-BE49-F238E27FC236}">
                  <a16:creationId xmlns:a16="http://schemas.microsoft.com/office/drawing/2014/main" id="{DE75EC43-9FE4-406D-9E73-090CA403E226}"/>
                </a:ext>
              </a:extLst>
            </p:cNvPr>
            <p:cNvSpPr txBox="1"/>
            <p:nvPr/>
          </p:nvSpPr>
          <p:spPr>
            <a:xfrm>
              <a:off x="890634" y="4524755"/>
              <a:ext cx="2292504" cy="461665"/>
            </a:xfrm>
            <a:prstGeom prst="rect">
              <a:avLst/>
            </a:prstGeom>
            <a:noFill/>
            <a:ln w="7620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US" sz="1200" b="1" dirty="0">
                  <a:solidFill>
                    <a:srgbClr val="00B050"/>
                  </a:solidFill>
                </a:rPr>
                <a:t>HPLC CHROMATOGRAMS OF </a:t>
              </a:r>
              <a:r>
                <a:rPr lang="ro-RO" sz="1200" b="1" i="1" dirty="0">
                  <a:solidFill>
                    <a:srgbClr val="00B050"/>
                  </a:solidFill>
                </a:rPr>
                <a:t>MENTHA NISTRU-310</a:t>
              </a:r>
              <a:endParaRPr lang="en-US" sz="1200" b="1" dirty="0">
                <a:solidFill>
                  <a:srgbClr val="00B050"/>
                </a:solidFill>
              </a:endParaRPr>
            </a:p>
          </p:txBody>
        </p:sp>
        <p:sp>
          <p:nvSpPr>
            <p:cNvPr id="19" name="TextBox 18">
              <a:extLst>
                <a:ext uri="{FF2B5EF4-FFF2-40B4-BE49-F238E27FC236}">
                  <a16:creationId xmlns:a16="http://schemas.microsoft.com/office/drawing/2014/main" id="{B98E360C-10C8-44E4-8BB1-55014B1A84BB}"/>
                </a:ext>
              </a:extLst>
            </p:cNvPr>
            <p:cNvSpPr txBox="1"/>
            <p:nvPr/>
          </p:nvSpPr>
          <p:spPr>
            <a:xfrm>
              <a:off x="2356123" y="6158631"/>
              <a:ext cx="399513" cy="276999"/>
            </a:xfrm>
            <a:prstGeom prst="rect">
              <a:avLst/>
            </a:prstGeom>
            <a:noFill/>
          </p:spPr>
          <p:txBody>
            <a:bodyPr wrap="square" rtlCol="0">
              <a:spAutoFit/>
            </a:bodyPr>
            <a:lstStyle/>
            <a:p>
              <a:r>
                <a:rPr lang="ro-RO" sz="1200" b="1" dirty="0">
                  <a:solidFill>
                    <a:srgbClr val="00B050"/>
                  </a:solidFill>
                </a:rPr>
                <a:t>OA</a:t>
              </a:r>
              <a:endParaRPr lang="en-US" sz="1200" b="1" dirty="0">
                <a:solidFill>
                  <a:srgbClr val="00B050"/>
                </a:solidFill>
              </a:endParaRPr>
            </a:p>
          </p:txBody>
        </p:sp>
        <p:sp>
          <p:nvSpPr>
            <p:cNvPr id="70" name="TextBox 69">
              <a:extLst>
                <a:ext uri="{FF2B5EF4-FFF2-40B4-BE49-F238E27FC236}">
                  <a16:creationId xmlns:a16="http://schemas.microsoft.com/office/drawing/2014/main" id="{D8F2F796-317A-43E4-9B7B-78CAAC9D7D3E}"/>
                </a:ext>
              </a:extLst>
            </p:cNvPr>
            <p:cNvSpPr txBox="1"/>
            <p:nvPr/>
          </p:nvSpPr>
          <p:spPr>
            <a:xfrm>
              <a:off x="2891861" y="5962102"/>
              <a:ext cx="399513" cy="276999"/>
            </a:xfrm>
            <a:prstGeom prst="rect">
              <a:avLst/>
            </a:prstGeom>
            <a:noFill/>
          </p:spPr>
          <p:txBody>
            <a:bodyPr wrap="square" rtlCol="0">
              <a:spAutoFit/>
            </a:bodyPr>
            <a:lstStyle/>
            <a:p>
              <a:r>
                <a:rPr lang="ro-RO" sz="1200" b="1" dirty="0">
                  <a:solidFill>
                    <a:srgbClr val="00B050"/>
                  </a:solidFill>
                </a:rPr>
                <a:t>UA</a:t>
              </a:r>
              <a:endParaRPr lang="en-US" sz="1200" b="1" dirty="0">
                <a:solidFill>
                  <a:srgbClr val="00B050"/>
                </a:solidFill>
              </a:endParaRPr>
            </a:p>
          </p:txBody>
        </p:sp>
      </p:grpSp>
      <p:grpSp>
        <p:nvGrpSpPr>
          <p:cNvPr id="25" name="Group 24">
            <a:extLst>
              <a:ext uri="{FF2B5EF4-FFF2-40B4-BE49-F238E27FC236}">
                <a16:creationId xmlns:a16="http://schemas.microsoft.com/office/drawing/2014/main" id="{5B5F01C9-6526-401E-98E2-038C94E868CB}"/>
              </a:ext>
            </a:extLst>
          </p:cNvPr>
          <p:cNvGrpSpPr/>
          <p:nvPr/>
        </p:nvGrpSpPr>
        <p:grpSpPr>
          <a:xfrm>
            <a:off x="109565" y="5078292"/>
            <a:ext cx="3385282" cy="1683227"/>
            <a:chOff x="-3157017" y="2172598"/>
            <a:chExt cx="3385282" cy="1683227"/>
          </a:xfrm>
        </p:grpSpPr>
        <p:sp>
          <p:nvSpPr>
            <p:cNvPr id="75" name="TextBox 74">
              <a:extLst>
                <a:ext uri="{FF2B5EF4-FFF2-40B4-BE49-F238E27FC236}">
                  <a16:creationId xmlns:a16="http://schemas.microsoft.com/office/drawing/2014/main" id="{F20869B8-9D9C-4B40-864D-C00EAAFC1FCF}"/>
                </a:ext>
              </a:extLst>
            </p:cNvPr>
            <p:cNvSpPr txBox="1"/>
            <p:nvPr/>
          </p:nvSpPr>
          <p:spPr>
            <a:xfrm>
              <a:off x="-3157017" y="2409275"/>
              <a:ext cx="3385282" cy="1446550"/>
            </a:xfrm>
            <a:prstGeom prst="rect">
              <a:avLst/>
            </a:prstGeom>
            <a:noFill/>
          </p:spPr>
          <p:txBody>
            <a:bodyPr wrap="square">
              <a:spAutoFit/>
            </a:bodyPr>
            <a:lstStyle/>
            <a:p>
              <a:pPr indent="57235" algn="just">
                <a:spcAft>
                  <a:spcPts val="212"/>
                </a:spcAft>
              </a:pPr>
              <a:r>
                <a:rPr lang="ro-RO" sz="1100" i="1" dirty="0" err="1">
                  <a:latin typeface="Cambria" panose="02040503050406030204" pitchFamily="18" charset="0"/>
                  <a:ea typeface="Cambria" panose="02040503050406030204" pitchFamily="18" charset="0"/>
                  <a:cs typeface="Times New Roman" panose="02020603050405020304" pitchFamily="18" charset="0"/>
                </a:rPr>
                <a:t>Plant</a:t>
              </a:r>
              <a:r>
                <a:rPr lang="ro-RO" sz="1100" i="1" dirty="0">
                  <a:latin typeface="Cambria" panose="02040503050406030204" pitchFamily="18" charset="0"/>
                  <a:ea typeface="Cambria" panose="02040503050406030204" pitchFamily="18" charset="0"/>
                  <a:cs typeface="Times New Roman" panose="02020603050405020304" pitchFamily="18" charset="0"/>
                </a:rPr>
                <a:t> </a:t>
              </a:r>
              <a:r>
                <a:rPr lang="en-US" sz="1100" dirty="0">
                  <a:latin typeface="Cambria" panose="02040503050406030204" pitchFamily="18" charset="0"/>
                  <a:ea typeface="Cambria" panose="02040503050406030204" pitchFamily="18" charset="0"/>
                  <a:cs typeface="Times New Roman" panose="02020603050405020304" pitchFamily="18" charset="0"/>
                </a:rPr>
                <a:t>extracts have been obtained </a:t>
              </a:r>
              <a:r>
                <a:rPr lang="ro-RO" sz="1100" dirty="0" err="1">
                  <a:latin typeface="Cambria" panose="02040503050406030204" pitchFamily="18" charset="0"/>
                  <a:ea typeface="Cambria" panose="02040503050406030204" pitchFamily="18" charset="0"/>
                  <a:cs typeface="Times New Roman" panose="02020603050405020304" pitchFamily="18" charset="0"/>
                </a:rPr>
                <a:t>using</a:t>
              </a:r>
              <a:r>
                <a:rPr lang="ro-RO" sz="1100" dirty="0">
                  <a:latin typeface="Cambria" panose="02040503050406030204" pitchFamily="18" charset="0"/>
                  <a:ea typeface="Cambria" panose="02040503050406030204" pitchFamily="18" charset="0"/>
                  <a:cs typeface="Times New Roman" panose="02020603050405020304" pitchFamily="18" charset="0"/>
                </a:rPr>
                <a:t> UAE </a:t>
              </a:r>
              <a:r>
                <a:rPr lang="ro-RO" sz="1100" dirty="0" err="1">
                  <a:latin typeface="Cambria" panose="02040503050406030204" pitchFamily="18" charset="0"/>
                  <a:ea typeface="Cambria" panose="02040503050406030204" pitchFamily="18" charset="0"/>
                  <a:cs typeface="Times New Roman" panose="02020603050405020304" pitchFamily="18" charset="0"/>
                </a:rPr>
                <a:t>with</a:t>
              </a:r>
              <a:r>
                <a:rPr lang="ro-RO" sz="1100" dirty="0">
                  <a:latin typeface="Cambria" panose="02040503050406030204" pitchFamily="18" charset="0"/>
                  <a:ea typeface="Cambria" panose="02040503050406030204" pitchFamily="18" charset="0"/>
                  <a:cs typeface="Times New Roman" panose="02020603050405020304" pitchFamily="18" charset="0"/>
                </a:rPr>
                <a:t> 96% a</a:t>
              </a:r>
              <a:r>
                <a:rPr lang="en-US" sz="1100" dirty="0" err="1">
                  <a:latin typeface="Cambria" panose="02040503050406030204" pitchFamily="18" charset="0"/>
                  <a:ea typeface="Cambria" panose="02040503050406030204" pitchFamily="18" charset="0"/>
                  <a:cs typeface="Times New Roman" panose="02020603050405020304" pitchFamily="18" charset="0"/>
                </a:rPr>
                <a:t>queous</a:t>
              </a:r>
              <a:r>
                <a:rPr lang="en-US" sz="1100" dirty="0">
                  <a:latin typeface="Cambria" panose="02040503050406030204" pitchFamily="18" charset="0"/>
                  <a:ea typeface="Cambria" panose="02040503050406030204" pitchFamily="18" charset="0"/>
                  <a:cs typeface="Times New Roman" panose="02020603050405020304" pitchFamily="18" charset="0"/>
                </a:rPr>
                <a:t> ethanol. </a:t>
              </a:r>
              <a:r>
                <a:rPr lang="ro-RO" sz="1100" dirty="0">
                  <a:latin typeface="Cambria" panose="02040503050406030204" pitchFamily="18" charset="0"/>
                  <a:ea typeface="Cambria" panose="02040503050406030204" pitchFamily="18" charset="0"/>
                  <a:cs typeface="Times New Roman" panose="02020603050405020304" pitchFamily="18" charset="0"/>
                </a:rPr>
                <a:t>q</a:t>
              </a:r>
              <a:r>
                <a:rPr lang="en-US" sz="1100" dirty="0">
                  <a:latin typeface="Cambria" panose="02040503050406030204" pitchFamily="18" charset="0"/>
                  <a:ea typeface="Cambria" panose="02040503050406030204" pitchFamily="18" charset="0"/>
                  <a:cs typeface="Times New Roman" panose="02020603050405020304" pitchFamily="18" charset="0"/>
                </a:rPr>
                <a:t>NMR determination included HSQC experiments in optimized conditions</a:t>
              </a:r>
              <a:r>
                <a:rPr lang="ro-RO" sz="1100" dirty="0">
                  <a:latin typeface="Cambria" panose="02040503050406030204" pitchFamily="18" charset="0"/>
                  <a:ea typeface="Cambria" panose="02040503050406030204" pitchFamily="18" charset="0"/>
                  <a:cs typeface="Times New Roman" panose="02020603050405020304" pitchFamily="18" charset="0"/>
                </a:rPr>
                <a:t> </a:t>
              </a:r>
              <a:r>
                <a:rPr lang="ro-RO" sz="1100" dirty="0" err="1">
                  <a:latin typeface="Cambria" panose="02040503050406030204" pitchFamily="18" charset="0"/>
                  <a:ea typeface="Cambria" panose="02040503050406030204" pitchFamily="18" charset="0"/>
                  <a:cs typeface="Times New Roman" panose="02020603050405020304" pitchFamily="18" charset="0"/>
                </a:rPr>
                <a:t>while</a:t>
              </a:r>
              <a:r>
                <a:rPr lang="en-US" sz="1100" dirty="0">
                  <a:latin typeface="Cambria" panose="02040503050406030204" pitchFamily="18" charset="0"/>
                  <a:ea typeface="Cambria" panose="02040503050406030204" pitchFamily="18" charset="0"/>
                  <a:cs typeface="Times New Roman" panose="02020603050405020304" pitchFamily="18" charset="0"/>
                </a:rPr>
                <a:t> HPLC analysis has been performed on an Agilent 1100 chromatographic system equipped with a UV detector </a:t>
              </a:r>
              <a:r>
                <a:rPr lang="ro-RO" sz="1100" dirty="0">
                  <a:latin typeface="Cambria" panose="02040503050406030204" pitchFamily="18" charset="0"/>
                  <a:ea typeface="Cambria" panose="02040503050406030204" pitchFamily="18" charset="0"/>
                  <a:cs typeface="Times New Roman" panose="02020603050405020304" pitchFamily="18" charset="0"/>
                </a:rPr>
                <a:t>(</a:t>
              </a:r>
              <a:r>
                <a:rPr lang="en-US" sz="1100" dirty="0">
                  <a:latin typeface="Cambria" panose="02040503050406030204" pitchFamily="18" charset="0"/>
                  <a:ea typeface="Cambria" panose="02040503050406030204" pitchFamily="18" charset="0"/>
                  <a:cs typeface="Times New Roman" panose="02020603050405020304" pitchFamily="18" charset="0"/>
                </a:rPr>
                <a:t>210 nm</a:t>
              </a:r>
              <a:r>
                <a:rPr lang="ro-RO" sz="1100" dirty="0">
                  <a:latin typeface="Cambria" panose="02040503050406030204" pitchFamily="18" charset="0"/>
                  <a:ea typeface="Cambria" panose="02040503050406030204" pitchFamily="18" charset="0"/>
                  <a:cs typeface="Times New Roman" panose="02020603050405020304" pitchFamily="18" charset="0"/>
                </a:rPr>
                <a:t>) </a:t>
              </a:r>
              <a:r>
                <a:rPr lang="ro-RO" sz="1100" dirty="0" err="1">
                  <a:latin typeface="Cambria" panose="02040503050406030204" pitchFamily="18" charset="0"/>
                  <a:ea typeface="Cambria" panose="02040503050406030204" pitchFamily="18" charset="0"/>
                  <a:cs typeface="Times New Roman" panose="02020603050405020304" pitchFamily="18" charset="0"/>
                </a:rPr>
                <a:t>using</a:t>
              </a:r>
              <a:r>
                <a:rPr lang="ro-RO" sz="1100" dirty="0">
                  <a:latin typeface="Cambria" panose="02040503050406030204" pitchFamily="18" charset="0"/>
                  <a:ea typeface="Cambria" panose="02040503050406030204" pitchFamily="18" charset="0"/>
                  <a:cs typeface="Times New Roman" panose="02020603050405020304" pitchFamily="18" charset="0"/>
                </a:rPr>
                <a:t> a</a:t>
              </a:r>
              <a:r>
                <a:rPr lang="en-US" sz="1100" dirty="0">
                  <a:latin typeface="Cambria" panose="02040503050406030204" pitchFamily="18" charset="0"/>
                  <a:ea typeface="Cambria" panose="02040503050406030204" pitchFamily="18" charset="0"/>
                  <a:cs typeface="Times New Roman" panose="02020603050405020304" pitchFamily="18" charset="0"/>
                </a:rPr>
                <a:t> C18</a:t>
              </a:r>
              <a:r>
                <a:rPr lang="ro-RO" sz="1100" dirty="0">
                  <a:latin typeface="Cambria" panose="02040503050406030204" pitchFamily="18" charset="0"/>
                  <a:ea typeface="Cambria" panose="02040503050406030204" pitchFamily="18" charset="0"/>
                  <a:cs typeface="Times New Roman" panose="02020603050405020304" pitchFamily="18" charset="0"/>
                </a:rPr>
                <a:t> </a:t>
              </a:r>
              <a:r>
                <a:rPr lang="ro-RO" sz="1100" dirty="0" err="1">
                  <a:latin typeface="Cambria" panose="02040503050406030204" pitchFamily="18" charset="0"/>
                  <a:ea typeface="Cambria" panose="02040503050406030204" pitchFamily="18" charset="0"/>
                  <a:cs typeface="Times New Roman" panose="02020603050405020304" pitchFamily="18" charset="0"/>
                </a:rPr>
                <a:t>column</a:t>
              </a:r>
              <a:r>
                <a:rPr lang="ro-RO" sz="1100" dirty="0">
                  <a:latin typeface="Cambria" panose="02040503050406030204" pitchFamily="18" charset="0"/>
                  <a:ea typeface="Cambria" panose="02040503050406030204" pitchFamily="18" charset="0"/>
                  <a:cs typeface="Times New Roman" panose="02020603050405020304" pitchFamily="18" charset="0"/>
                </a:rPr>
                <a:t> (</a:t>
              </a:r>
              <a:r>
                <a:rPr lang="en-US" sz="1100" dirty="0">
                  <a:latin typeface="Cambria" panose="02040503050406030204" pitchFamily="18" charset="0"/>
                  <a:ea typeface="Cambria" panose="02040503050406030204" pitchFamily="18" charset="0"/>
                  <a:cs typeface="Times New Roman" panose="02020603050405020304" pitchFamily="18" charset="0"/>
                </a:rPr>
                <a:t>150×4.6</a:t>
              </a:r>
              <a:r>
                <a:rPr lang="ro-RO" sz="1100" dirty="0">
                  <a:latin typeface="Cambria" panose="02040503050406030204" pitchFamily="18" charset="0"/>
                  <a:ea typeface="Cambria" panose="02040503050406030204" pitchFamily="18" charset="0"/>
                  <a:cs typeface="Times New Roman" panose="02020603050405020304" pitchFamily="18" charset="0"/>
                </a:rPr>
                <a:t> </a:t>
              </a:r>
              <a:r>
                <a:rPr lang="en-US" sz="1100" dirty="0">
                  <a:latin typeface="Cambria" panose="02040503050406030204" pitchFamily="18" charset="0"/>
                  <a:ea typeface="Cambria" panose="02040503050406030204" pitchFamily="18" charset="0"/>
                  <a:cs typeface="Times New Roman" panose="02020603050405020304" pitchFamily="18" charset="0"/>
                </a:rPr>
                <a:t>mm</a:t>
              </a:r>
              <a:r>
                <a:rPr lang="ro-RO" sz="1100" dirty="0">
                  <a:latin typeface="Cambria" panose="02040503050406030204" pitchFamily="18" charset="0"/>
                  <a:ea typeface="Cambria" panose="02040503050406030204" pitchFamily="18" charset="0"/>
                  <a:cs typeface="Times New Roman" panose="02020603050405020304" pitchFamily="18" charset="0"/>
                </a:rPr>
                <a:t>, 3.</a:t>
              </a:r>
              <a:r>
                <a:rPr lang="en-US" sz="1100" dirty="0">
                  <a:latin typeface="Cambria" panose="02040503050406030204" pitchFamily="18" charset="0"/>
                  <a:ea typeface="Cambria" panose="02040503050406030204" pitchFamily="18" charset="0"/>
                  <a:cs typeface="Times New Roman" panose="02020603050405020304" pitchFamily="18" charset="0"/>
                </a:rPr>
                <a:t>5 </a:t>
              </a:r>
              <a:r>
                <a:rPr lang="el-GR" sz="1100" dirty="0">
                  <a:latin typeface="Cambria" panose="02040503050406030204" pitchFamily="18" charset="0"/>
                  <a:ea typeface="Cambria" panose="02040503050406030204" pitchFamily="18" charset="0"/>
                  <a:cs typeface="Times New Roman" panose="02020603050405020304" pitchFamily="18" charset="0"/>
                </a:rPr>
                <a:t>μ</a:t>
              </a:r>
              <a:r>
                <a:rPr lang="en-US" sz="1100" dirty="0">
                  <a:latin typeface="Cambria" panose="02040503050406030204" pitchFamily="18" charset="0"/>
                  <a:ea typeface="Cambria" panose="02040503050406030204" pitchFamily="18" charset="0"/>
                  <a:cs typeface="Times New Roman" panose="02020603050405020304" pitchFamily="18" charset="0"/>
                </a:rPr>
                <a:t>m) </a:t>
              </a:r>
              <a:r>
                <a:rPr lang="ro-RO" sz="1100" dirty="0" err="1">
                  <a:latin typeface="Cambria" panose="02040503050406030204" pitchFamily="18" charset="0"/>
                  <a:ea typeface="Cambria" panose="02040503050406030204" pitchFamily="18" charset="0"/>
                  <a:cs typeface="Times New Roman" panose="02020603050405020304" pitchFamily="18" charset="0"/>
                </a:rPr>
                <a:t>with</a:t>
              </a:r>
              <a:r>
                <a:rPr lang="en-US" sz="1100" dirty="0">
                  <a:latin typeface="Cambria" panose="02040503050406030204" pitchFamily="18" charset="0"/>
                  <a:ea typeface="Cambria" panose="02040503050406030204" pitchFamily="18" charset="0"/>
                  <a:cs typeface="Times New Roman" panose="02020603050405020304" pitchFamily="18" charset="0"/>
                </a:rPr>
                <a:t> a gradient elution with aqueous TFA-methanol mixtures.</a:t>
              </a:r>
            </a:p>
          </p:txBody>
        </p:sp>
        <p:grpSp>
          <p:nvGrpSpPr>
            <p:cNvPr id="79" name="Group 78">
              <a:extLst>
                <a:ext uri="{FF2B5EF4-FFF2-40B4-BE49-F238E27FC236}">
                  <a16:creationId xmlns:a16="http://schemas.microsoft.com/office/drawing/2014/main" id="{0729C28F-C5FC-4585-A14B-0537050D0F89}"/>
                </a:ext>
              </a:extLst>
            </p:cNvPr>
            <p:cNvGrpSpPr/>
            <p:nvPr/>
          </p:nvGrpSpPr>
          <p:grpSpPr>
            <a:xfrm>
              <a:off x="-3088878" y="2172598"/>
              <a:ext cx="3087361" cy="307777"/>
              <a:chOff x="283118" y="1015137"/>
              <a:chExt cx="2938302" cy="310011"/>
            </a:xfrm>
          </p:grpSpPr>
          <p:cxnSp>
            <p:nvCxnSpPr>
              <p:cNvPr id="80" name="Straight Connector 79">
                <a:extLst>
                  <a:ext uri="{FF2B5EF4-FFF2-40B4-BE49-F238E27FC236}">
                    <a16:creationId xmlns:a16="http://schemas.microsoft.com/office/drawing/2014/main" id="{8F72E6B3-AED7-4D8E-BD68-00636C459718}"/>
                  </a:ext>
                </a:extLst>
              </p:cNvPr>
              <p:cNvCxnSpPr>
                <a:cxnSpLocks/>
              </p:cNvCxnSpPr>
              <p:nvPr/>
            </p:nvCxnSpPr>
            <p:spPr>
              <a:xfrm flipH="1">
                <a:off x="1591495" y="1225921"/>
                <a:ext cx="1629925" cy="1"/>
              </a:xfrm>
              <a:prstGeom prst="line">
                <a:avLst/>
              </a:prstGeom>
              <a:ln w="19050">
                <a:solidFill>
                  <a:srgbClr val="7A3A52"/>
                </a:solidFill>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925B491B-9484-47A7-99A1-09E0C6D3225A}"/>
                  </a:ext>
                </a:extLst>
              </p:cNvPr>
              <p:cNvSpPr txBox="1"/>
              <p:nvPr/>
            </p:nvSpPr>
            <p:spPr>
              <a:xfrm>
                <a:off x="283118" y="1015137"/>
                <a:ext cx="2078755" cy="310011"/>
              </a:xfrm>
              <a:prstGeom prst="rect">
                <a:avLst/>
              </a:prstGeom>
              <a:noFill/>
            </p:spPr>
            <p:txBody>
              <a:bodyPr wrap="square" rtlCol="0">
                <a:spAutoFit/>
              </a:bodyPr>
              <a:lstStyle/>
              <a:p>
                <a:r>
                  <a:rPr lang="ro-MD" sz="1400" b="1" dirty="0">
                    <a:solidFill>
                      <a:srgbClr val="7A3A52"/>
                    </a:solidFill>
                    <a:latin typeface="Cambria" panose="02040503050406030204" pitchFamily="18" charset="0"/>
                    <a:ea typeface="Cambria" panose="02040503050406030204" pitchFamily="18" charset="0"/>
                  </a:rPr>
                  <a:t>EXPERIMENTAL</a:t>
                </a:r>
                <a:endParaRPr lang="en-GB" sz="1400" b="1" dirty="0">
                  <a:solidFill>
                    <a:srgbClr val="7A3A52"/>
                  </a:solidFill>
                  <a:latin typeface="Cambria" panose="02040503050406030204" pitchFamily="18" charset="0"/>
                  <a:ea typeface="Cambria" panose="02040503050406030204" pitchFamily="18" charset="0"/>
                </a:endParaRPr>
              </a:p>
            </p:txBody>
          </p:sp>
        </p:grpSp>
      </p:grpSp>
      <p:grpSp>
        <p:nvGrpSpPr>
          <p:cNvPr id="47" name="Group 46">
            <a:extLst>
              <a:ext uri="{FF2B5EF4-FFF2-40B4-BE49-F238E27FC236}">
                <a16:creationId xmlns:a16="http://schemas.microsoft.com/office/drawing/2014/main" id="{533339A3-B62C-4138-AF34-49FE93C007B8}"/>
              </a:ext>
            </a:extLst>
          </p:cNvPr>
          <p:cNvGrpSpPr/>
          <p:nvPr/>
        </p:nvGrpSpPr>
        <p:grpSpPr>
          <a:xfrm>
            <a:off x="8954145" y="1522533"/>
            <a:ext cx="3048926" cy="2327524"/>
            <a:chOff x="8954145" y="1522533"/>
            <a:chExt cx="3048926" cy="2327524"/>
          </a:xfrm>
        </p:grpSpPr>
        <p:pic>
          <p:nvPicPr>
            <p:cNvPr id="46" name="Picture 45">
              <a:extLst>
                <a:ext uri="{FF2B5EF4-FFF2-40B4-BE49-F238E27FC236}">
                  <a16:creationId xmlns:a16="http://schemas.microsoft.com/office/drawing/2014/main" id="{E3525B20-6BB4-4106-BA9E-1209B227A7C4}"/>
                </a:ext>
              </a:extLst>
            </p:cNvPr>
            <p:cNvPicPr>
              <a:picLocks noChangeAspect="1"/>
            </p:cNvPicPr>
            <p:nvPr/>
          </p:nvPicPr>
          <p:blipFill>
            <a:blip r:embed="rId8"/>
            <a:stretch>
              <a:fillRect/>
            </a:stretch>
          </p:blipFill>
          <p:spPr>
            <a:xfrm>
              <a:off x="8954145" y="1970349"/>
              <a:ext cx="2983710" cy="1879708"/>
            </a:xfrm>
            <a:prstGeom prst="rect">
              <a:avLst/>
            </a:prstGeom>
          </p:spPr>
        </p:pic>
        <p:sp>
          <p:nvSpPr>
            <p:cNvPr id="87" name="TextBox 86">
              <a:extLst>
                <a:ext uri="{FF2B5EF4-FFF2-40B4-BE49-F238E27FC236}">
                  <a16:creationId xmlns:a16="http://schemas.microsoft.com/office/drawing/2014/main" id="{B32CEBBB-40CA-4DC4-A76A-5F5C7C1E3789}"/>
                </a:ext>
              </a:extLst>
            </p:cNvPr>
            <p:cNvSpPr txBox="1"/>
            <p:nvPr/>
          </p:nvSpPr>
          <p:spPr>
            <a:xfrm>
              <a:off x="8991152" y="1522533"/>
              <a:ext cx="3011919" cy="461665"/>
            </a:xfrm>
            <a:prstGeom prst="rect">
              <a:avLst/>
            </a:prstGeom>
            <a:noFill/>
            <a:ln w="7620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US" sz="1200" b="1" dirty="0">
                  <a:solidFill>
                    <a:srgbClr val="00B050"/>
                  </a:solidFill>
                </a:rPr>
                <a:t>H</a:t>
              </a:r>
              <a:r>
                <a:rPr lang="ro-RO" sz="1200" b="1" dirty="0">
                  <a:solidFill>
                    <a:srgbClr val="00B050"/>
                  </a:solidFill>
                </a:rPr>
                <a:t>SQC SPECTRUM</a:t>
              </a:r>
              <a:r>
                <a:rPr lang="en-US" sz="1200" b="1" dirty="0">
                  <a:solidFill>
                    <a:srgbClr val="00B050"/>
                  </a:solidFill>
                </a:rPr>
                <a:t> </a:t>
              </a:r>
              <a:r>
                <a:rPr lang="ro-RO" sz="1200" b="1" i="1" dirty="0">
                  <a:solidFill>
                    <a:srgbClr val="00B050"/>
                  </a:solidFill>
                </a:rPr>
                <a:t>MENTHA NISTRU-310 WITH INTERNAL STANDARD</a:t>
              </a:r>
              <a:endParaRPr lang="en-US" sz="1200" b="1" dirty="0">
                <a:solidFill>
                  <a:srgbClr val="00B050"/>
                </a:solidFill>
              </a:endParaRPr>
            </a:p>
          </p:txBody>
        </p:sp>
      </p:grpSp>
      <p:sp>
        <p:nvSpPr>
          <p:cNvPr id="89" name="Speech Bubble: Oval 88">
            <a:extLst>
              <a:ext uri="{FF2B5EF4-FFF2-40B4-BE49-F238E27FC236}">
                <a16:creationId xmlns:a16="http://schemas.microsoft.com/office/drawing/2014/main" id="{1CFF732F-258A-48DB-8003-97976F31FC5F}"/>
              </a:ext>
            </a:extLst>
          </p:cNvPr>
          <p:cNvSpPr/>
          <p:nvPr/>
        </p:nvSpPr>
        <p:spPr>
          <a:xfrm>
            <a:off x="9278587" y="2671114"/>
            <a:ext cx="313645" cy="200658"/>
          </a:xfrm>
          <a:prstGeom prst="wedgeEllipseCallout">
            <a:avLst/>
          </a:prstGeom>
          <a:noFill/>
          <a:ln w="28575">
            <a:solidFill>
              <a:srgbClr val="7C4E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81" dirty="0"/>
          </a:p>
        </p:txBody>
      </p:sp>
      <p:sp>
        <p:nvSpPr>
          <p:cNvPr id="90" name="Speech Bubble: Oval 89">
            <a:extLst>
              <a:ext uri="{FF2B5EF4-FFF2-40B4-BE49-F238E27FC236}">
                <a16:creationId xmlns:a16="http://schemas.microsoft.com/office/drawing/2014/main" id="{067406B3-091C-4CBD-8014-0506594F336E}"/>
              </a:ext>
            </a:extLst>
          </p:cNvPr>
          <p:cNvSpPr/>
          <p:nvPr/>
        </p:nvSpPr>
        <p:spPr>
          <a:xfrm>
            <a:off x="11412187" y="2666660"/>
            <a:ext cx="313645" cy="200658"/>
          </a:xfrm>
          <a:prstGeom prst="wedgeEllipseCallout">
            <a:avLst/>
          </a:prstGeom>
          <a:noFill/>
          <a:ln w="28575">
            <a:solidFill>
              <a:srgbClr val="7C4E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81" dirty="0"/>
          </a:p>
        </p:txBody>
      </p:sp>
      <p:sp>
        <p:nvSpPr>
          <p:cNvPr id="91" name="Speech Bubble: Oval 90">
            <a:extLst>
              <a:ext uri="{FF2B5EF4-FFF2-40B4-BE49-F238E27FC236}">
                <a16:creationId xmlns:a16="http://schemas.microsoft.com/office/drawing/2014/main" id="{CFBD8EFF-4E06-4AC4-A7C9-C51B228758F3}"/>
              </a:ext>
            </a:extLst>
          </p:cNvPr>
          <p:cNvSpPr/>
          <p:nvPr/>
        </p:nvSpPr>
        <p:spPr>
          <a:xfrm>
            <a:off x="11454859" y="3148090"/>
            <a:ext cx="313645" cy="200658"/>
          </a:xfrm>
          <a:prstGeom prst="wedgeEllipseCallout">
            <a:avLst>
              <a:gd name="adj1" fmla="val -26663"/>
              <a:gd name="adj2" fmla="val -77248"/>
            </a:avLst>
          </a:prstGeom>
          <a:noFill/>
          <a:ln w="28575">
            <a:solidFill>
              <a:srgbClr val="7C4E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81" dirty="0"/>
          </a:p>
        </p:txBody>
      </p:sp>
      <p:sp>
        <p:nvSpPr>
          <p:cNvPr id="48" name="TextBox 47">
            <a:extLst>
              <a:ext uri="{FF2B5EF4-FFF2-40B4-BE49-F238E27FC236}">
                <a16:creationId xmlns:a16="http://schemas.microsoft.com/office/drawing/2014/main" id="{CDD257CB-FBDF-4807-940F-93D22CDADD21}"/>
              </a:ext>
            </a:extLst>
          </p:cNvPr>
          <p:cNvSpPr txBox="1"/>
          <p:nvPr/>
        </p:nvSpPr>
        <p:spPr>
          <a:xfrm>
            <a:off x="9300099" y="2648593"/>
            <a:ext cx="313645" cy="261610"/>
          </a:xfrm>
          <a:prstGeom prst="rect">
            <a:avLst/>
          </a:prstGeom>
          <a:noFill/>
        </p:spPr>
        <p:txBody>
          <a:bodyPr wrap="square" rtlCol="0">
            <a:spAutoFit/>
          </a:bodyPr>
          <a:lstStyle/>
          <a:p>
            <a:r>
              <a:rPr lang="ro-RO" sz="1050" b="1" dirty="0">
                <a:solidFill>
                  <a:srgbClr val="FF0000"/>
                </a:solidFill>
              </a:rPr>
              <a:t>IS</a:t>
            </a:r>
            <a:endParaRPr lang="en-US" sz="1050" b="1" dirty="0">
              <a:solidFill>
                <a:srgbClr val="FF0000"/>
              </a:solidFill>
            </a:endParaRPr>
          </a:p>
        </p:txBody>
      </p:sp>
      <p:sp>
        <p:nvSpPr>
          <p:cNvPr id="93" name="TextBox 92">
            <a:extLst>
              <a:ext uri="{FF2B5EF4-FFF2-40B4-BE49-F238E27FC236}">
                <a16:creationId xmlns:a16="http://schemas.microsoft.com/office/drawing/2014/main" id="{DAF66631-71C9-4A39-8560-F2B8D953904C}"/>
              </a:ext>
            </a:extLst>
          </p:cNvPr>
          <p:cNvSpPr txBox="1"/>
          <p:nvPr/>
        </p:nvSpPr>
        <p:spPr>
          <a:xfrm>
            <a:off x="11412186" y="2659294"/>
            <a:ext cx="313645" cy="215444"/>
          </a:xfrm>
          <a:prstGeom prst="rect">
            <a:avLst/>
          </a:prstGeom>
          <a:noFill/>
        </p:spPr>
        <p:txBody>
          <a:bodyPr wrap="square" rtlCol="0">
            <a:spAutoFit/>
          </a:bodyPr>
          <a:lstStyle/>
          <a:p>
            <a:r>
              <a:rPr lang="ro-RO" sz="800" b="1" dirty="0">
                <a:solidFill>
                  <a:srgbClr val="FF0000"/>
                </a:solidFill>
              </a:rPr>
              <a:t>AO</a:t>
            </a:r>
            <a:endParaRPr lang="en-US" sz="800" b="1" dirty="0">
              <a:solidFill>
                <a:srgbClr val="FF0000"/>
              </a:solidFill>
            </a:endParaRPr>
          </a:p>
        </p:txBody>
      </p:sp>
      <p:sp>
        <p:nvSpPr>
          <p:cNvPr id="95" name="TextBox 94">
            <a:extLst>
              <a:ext uri="{FF2B5EF4-FFF2-40B4-BE49-F238E27FC236}">
                <a16:creationId xmlns:a16="http://schemas.microsoft.com/office/drawing/2014/main" id="{3FE23FBB-D109-4DF5-AF04-A0A9C984B2FD}"/>
              </a:ext>
            </a:extLst>
          </p:cNvPr>
          <p:cNvSpPr txBox="1"/>
          <p:nvPr/>
        </p:nvSpPr>
        <p:spPr>
          <a:xfrm>
            <a:off x="11454858" y="3133304"/>
            <a:ext cx="313645" cy="215444"/>
          </a:xfrm>
          <a:prstGeom prst="rect">
            <a:avLst/>
          </a:prstGeom>
          <a:noFill/>
        </p:spPr>
        <p:txBody>
          <a:bodyPr wrap="square" rtlCol="0">
            <a:spAutoFit/>
          </a:bodyPr>
          <a:lstStyle/>
          <a:p>
            <a:r>
              <a:rPr lang="ro-RO" sz="800" b="1" dirty="0">
                <a:solidFill>
                  <a:srgbClr val="FF0000"/>
                </a:solidFill>
              </a:rPr>
              <a:t>AU</a:t>
            </a:r>
            <a:endParaRPr lang="en-US" sz="800" b="1" dirty="0">
              <a:solidFill>
                <a:srgbClr val="FF0000"/>
              </a:solidFill>
            </a:endParaRPr>
          </a:p>
        </p:txBody>
      </p:sp>
      <p:graphicFrame>
        <p:nvGraphicFramePr>
          <p:cNvPr id="2" name="Object 1">
            <a:extLst>
              <a:ext uri="{FF2B5EF4-FFF2-40B4-BE49-F238E27FC236}">
                <a16:creationId xmlns:a16="http://schemas.microsoft.com/office/drawing/2014/main" id="{D564CE1D-A9AE-4CC6-8184-CC4CD38E98B6}"/>
              </a:ext>
            </a:extLst>
          </p:cNvPr>
          <p:cNvGraphicFramePr>
            <a:graphicFrameLocks noChangeAspect="1"/>
          </p:cNvGraphicFramePr>
          <p:nvPr>
            <p:extLst>
              <p:ext uri="{D42A27DB-BD31-4B8C-83A1-F6EECF244321}">
                <p14:modId xmlns:p14="http://schemas.microsoft.com/office/powerpoint/2010/main" val="3352050991"/>
              </p:ext>
            </p:extLst>
          </p:nvPr>
        </p:nvGraphicFramePr>
        <p:xfrm>
          <a:off x="3767038" y="1540228"/>
          <a:ext cx="1440852" cy="995394"/>
        </p:xfrm>
        <a:graphic>
          <a:graphicData uri="http://schemas.openxmlformats.org/presentationml/2006/ole">
            <mc:AlternateContent xmlns:mc="http://schemas.openxmlformats.org/markup-compatibility/2006">
              <mc:Choice xmlns:v="urn:schemas-microsoft-com:vml" Requires="v">
                <p:oleObj spid="_x0000_s1032" name="CS ChemDraw Drawing" r:id="rId9" imgW="4400010" imgH="3040671" progId="ChemDraw.Document.6.0">
                  <p:embed/>
                </p:oleObj>
              </mc:Choice>
              <mc:Fallback>
                <p:oleObj name="CS ChemDraw Drawing" r:id="rId9" imgW="4400010" imgH="3040671" progId="ChemDraw.Document.6.0">
                  <p:embed/>
                  <p:pic>
                    <p:nvPicPr>
                      <p:cNvPr id="0" name=""/>
                      <p:cNvPicPr/>
                      <p:nvPr/>
                    </p:nvPicPr>
                    <p:blipFill>
                      <a:blip r:embed="rId10"/>
                      <a:stretch>
                        <a:fillRect/>
                      </a:stretch>
                    </p:blipFill>
                    <p:spPr>
                      <a:xfrm>
                        <a:off x="3767038" y="1540228"/>
                        <a:ext cx="1440852" cy="995394"/>
                      </a:xfrm>
                      <a:prstGeom prst="rect">
                        <a:avLst/>
                      </a:prstGeom>
                    </p:spPr>
                  </p:pic>
                </p:oleObj>
              </mc:Fallback>
            </mc:AlternateContent>
          </a:graphicData>
        </a:graphic>
      </p:graphicFrame>
      <p:graphicFrame>
        <p:nvGraphicFramePr>
          <p:cNvPr id="3" name="Object 2">
            <a:extLst>
              <a:ext uri="{FF2B5EF4-FFF2-40B4-BE49-F238E27FC236}">
                <a16:creationId xmlns:a16="http://schemas.microsoft.com/office/drawing/2014/main" id="{F0008B2A-5BCA-429E-9554-38DB4F2A11C4}"/>
              </a:ext>
            </a:extLst>
          </p:cNvPr>
          <p:cNvGraphicFramePr>
            <a:graphicFrameLocks noChangeAspect="1"/>
          </p:cNvGraphicFramePr>
          <p:nvPr>
            <p:extLst>
              <p:ext uri="{D42A27DB-BD31-4B8C-83A1-F6EECF244321}">
                <p14:modId xmlns:p14="http://schemas.microsoft.com/office/powerpoint/2010/main" val="2962633249"/>
              </p:ext>
            </p:extLst>
          </p:nvPr>
        </p:nvGraphicFramePr>
        <p:xfrm>
          <a:off x="7346678" y="1540228"/>
          <a:ext cx="1466897" cy="995394"/>
        </p:xfrm>
        <a:graphic>
          <a:graphicData uri="http://schemas.openxmlformats.org/presentationml/2006/ole">
            <mc:AlternateContent xmlns:mc="http://schemas.openxmlformats.org/markup-compatibility/2006">
              <mc:Choice xmlns:v="urn:schemas-microsoft-com:vml" Requires="v">
                <p:oleObj spid="_x0000_s1033" name="CS ChemDraw Drawing" r:id="rId11" imgW="4400010" imgH="2985490" progId="ChemDraw.Document.6.0">
                  <p:embed/>
                </p:oleObj>
              </mc:Choice>
              <mc:Fallback>
                <p:oleObj name="CS ChemDraw Drawing" r:id="rId11" imgW="4400010" imgH="2985490" progId="ChemDraw.Document.6.0">
                  <p:embed/>
                  <p:pic>
                    <p:nvPicPr>
                      <p:cNvPr id="0" name=""/>
                      <p:cNvPicPr/>
                      <p:nvPr/>
                    </p:nvPicPr>
                    <p:blipFill>
                      <a:blip r:embed="rId12"/>
                      <a:stretch>
                        <a:fillRect/>
                      </a:stretch>
                    </p:blipFill>
                    <p:spPr>
                      <a:xfrm>
                        <a:off x="7346678" y="1540228"/>
                        <a:ext cx="1466897" cy="995394"/>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8793E308-8701-469E-A6AA-5BD2B8A6BD56}"/>
              </a:ext>
            </a:extLst>
          </p:cNvPr>
          <p:cNvGraphicFramePr>
            <a:graphicFrameLocks noChangeAspect="1"/>
          </p:cNvGraphicFramePr>
          <p:nvPr>
            <p:extLst>
              <p:ext uri="{D42A27DB-BD31-4B8C-83A1-F6EECF244321}">
                <p14:modId xmlns:p14="http://schemas.microsoft.com/office/powerpoint/2010/main" val="3321538922"/>
              </p:ext>
            </p:extLst>
          </p:nvPr>
        </p:nvGraphicFramePr>
        <p:xfrm>
          <a:off x="5772938" y="1748689"/>
          <a:ext cx="1042418" cy="703576"/>
        </p:xfrm>
        <a:graphic>
          <a:graphicData uri="http://schemas.openxmlformats.org/presentationml/2006/ole">
            <mc:AlternateContent xmlns:mc="http://schemas.openxmlformats.org/markup-compatibility/2006">
              <mc:Choice xmlns:v="urn:schemas-microsoft-com:vml" Requires="v">
                <p:oleObj spid="_x0000_s1034" name="CS ChemDraw Drawing" r:id="rId13" imgW="2939811" imgH="1984618" progId="ChemDraw.Document.6.0">
                  <p:embed/>
                </p:oleObj>
              </mc:Choice>
              <mc:Fallback>
                <p:oleObj name="CS ChemDraw Drawing" r:id="rId13" imgW="2939811" imgH="1984618" progId="ChemDraw.Document.6.0">
                  <p:embed/>
                  <p:pic>
                    <p:nvPicPr>
                      <p:cNvPr id="0" name=""/>
                      <p:cNvPicPr/>
                      <p:nvPr/>
                    </p:nvPicPr>
                    <p:blipFill>
                      <a:blip r:embed="rId14"/>
                      <a:stretch>
                        <a:fillRect/>
                      </a:stretch>
                    </p:blipFill>
                    <p:spPr>
                      <a:xfrm>
                        <a:off x="5772938" y="1748689"/>
                        <a:ext cx="1042418" cy="703576"/>
                      </a:xfrm>
                      <a:prstGeom prst="rect">
                        <a:avLst/>
                      </a:prstGeom>
                    </p:spPr>
                  </p:pic>
                </p:oleObj>
              </mc:Fallback>
            </mc:AlternateContent>
          </a:graphicData>
        </a:graphic>
      </p:graphicFrame>
    </p:spTree>
    <p:extLst>
      <p:ext uri="{BB962C8B-B14F-4D97-AF65-F5344CB8AC3E}">
        <p14:creationId xmlns:p14="http://schemas.microsoft.com/office/powerpoint/2010/main" val="372965956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3686</TotalTime>
  <Words>492</Words>
  <Application>Microsoft Office PowerPoint</Application>
  <PresentationFormat>Custom</PresentationFormat>
  <Paragraphs>108</Paragraphs>
  <Slides>1</Slides>
  <Notes>1</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7" baseType="lpstr">
      <vt:lpstr>Arial</vt:lpstr>
      <vt:lpstr>Calibri</vt:lpstr>
      <vt:lpstr>Calibri Light</vt:lpstr>
      <vt:lpstr>Cambria</vt:lpstr>
      <vt:lpstr>Office Theme</vt:lpstr>
      <vt:lpstr>CS ChemDraw Drawing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Natalia Birca</dc:creator>
  <cp:lastModifiedBy>Adrian Topală</cp:lastModifiedBy>
  <cp:revision>79</cp:revision>
  <dcterms:created xsi:type="dcterms:W3CDTF">2023-10-17T09:04:52Z</dcterms:created>
  <dcterms:modified xsi:type="dcterms:W3CDTF">2026-09-15T18:24:09Z</dcterms:modified>
</cp:coreProperties>
</file>