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5175" cy="6859588"/>
  <p:notesSz cx="9144000" cy="6858000"/>
  <p:defaultTextStyle>
    <a:defPPr>
      <a:defRPr lang="en-US"/>
    </a:defPPr>
    <a:lvl1pPr marL="0" algn="l" defTabSz="381076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1pPr>
    <a:lvl2pPr marL="381076" algn="l" defTabSz="381076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2pPr>
    <a:lvl3pPr marL="762152" algn="l" defTabSz="381076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3pPr>
    <a:lvl4pPr marL="1143229" algn="l" defTabSz="381076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4pPr>
    <a:lvl5pPr marL="1524305" algn="l" defTabSz="381076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5pPr>
    <a:lvl6pPr marL="1905381" algn="l" defTabSz="381076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6pPr>
    <a:lvl7pPr marL="2286457" algn="l" defTabSz="381076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7pPr>
    <a:lvl8pPr marL="2667533" algn="l" defTabSz="381076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8pPr>
    <a:lvl9pPr marL="3048610" algn="l" defTabSz="381076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 snapToObjects="1">
      <p:cViewPr varScale="1">
        <p:scale>
          <a:sx n="106" d="100"/>
          <a:sy n="106" d="100"/>
        </p:scale>
        <p:origin x="-678" y="-96"/>
      </p:cViewPr>
      <p:guideLst>
        <p:guide orient="horz" pos="1800"/>
        <p:guide pos="240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1649" y="1775766"/>
            <a:ext cx="6478687" cy="122530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298" y="3239250"/>
            <a:ext cx="5335389" cy="146083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81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621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432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243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9053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286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6675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0486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2084" y="3673268"/>
            <a:ext cx="6478687" cy="1135325"/>
          </a:xfrm>
        </p:spPr>
        <p:txBody>
          <a:bodyPr anchor="t"/>
          <a:lstStyle>
            <a:lvl1pPr algn="l">
              <a:defRPr sz="33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2084" y="2422822"/>
            <a:ext cx="6478687" cy="1250445"/>
          </a:xfrm>
        </p:spPr>
        <p:txBody>
          <a:bodyPr anchor="b"/>
          <a:lstStyle>
            <a:lvl1pPr marL="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1pPr>
            <a:lvl2pPr marL="381076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762152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3pPr>
            <a:lvl4pPr marL="114322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52430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90538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286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66753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304861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99" y="1333809"/>
            <a:ext cx="3366376" cy="3772509"/>
          </a:xfrm>
        </p:spPr>
        <p:txBody>
          <a:bodyPr/>
          <a:lstStyle>
            <a:lvl1pPr>
              <a:defRPr sz="2300"/>
            </a:lvl1pPr>
            <a:lvl2pPr>
              <a:defRPr sz="2000"/>
            </a:lvl2pPr>
            <a:lvl3pPr>
              <a:defRPr sz="17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74509" y="1333809"/>
            <a:ext cx="3366376" cy="3772509"/>
          </a:xfrm>
        </p:spPr>
        <p:txBody>
          <a:bodyPr/>
          <a:lstStyle>
            <a:lvl1pPr>
              <a:defRPr sz="2300"/>
            </a:lvl1pPr>
            <a:lvl2pPr>
              <a:defRPr sz="2000"/>
            </a:lvl2pPr>
            <a:lvl3pPr>
              <a:defRPr sz="17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99" y="1279557"/>
            <a:ext cx="3367700" cy="533258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81076" indent="0">
              <a:buNone/>
              <a:defRPr sz="1700" b="1"/>
            </a:lvl2pPr>
            <a:lvl3pPr marL="762152" indent="0">
              <a:buNone/>
              <a:defRPr sz="1500" b="1"/>
            </a:lvl3pPr>
            <a:lvl4pPr marL="1143229" indent="0">
              <a:buNone/>
              <a:defRPr sz="1300" b="1"/>
            </a:lvl4pPr>
            <a:lvl5pPr marL="1524305" indent="0">
              <a:buNone/>
              <a:defRPr sz="1300" b="1"/>
            </a:lvl5pPr>
            <a:lvl6pPr marL="1905381" indent="0">
              <a:buNone/>
              <a:defRPr sz="1300" b="1"/>
            </a:lvl6pPr>
            <a:lvl7pPr marL="2286457" indent="0">
              <a:buNone/>
              <a:defRPr sz="1300" b="1"/>
            </a:lvl7pPr>
            <a:lvl8pPr marL="2667533" indent="0">
              <a:buNone/>
              <a:defRPr sz="1300" b="1"/>
            </a:lvl8pPr>
            <a:lvl9pPr marL="3048610" indent="0">
              <a:buNone/>
              <a:defRPr sz="13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1099" y="1812816"/>
            <a:ext cx="3367700" cy="3293502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71863" y="1279557"/>
            <a:ext cx="3369023" cy="533258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81076" indent="0">
              <a:buNone/>
              <a:defRPr sz="1700" b="1"/>
            </a:lvl2pPr>
            <a:lvl3pPr marL="762152" indent="0">
              <a:buNone/>
              <a:defRPr sz="1500" b="1"/>
            </a:lvl3pPr>
            <a:lvl4pPr marL="1143229" indent="0">
              <a:buNone/>
              <a:defRPr sz="1300" b="1"/>
            </a:lvl4pPr>
            <a:lvl5pPr marL="1524305" indent="0">
              <a:buNone/>
              <a:defRPr sz="1300" b="1"/>
            </a:lvl5pPr>
            <a:lvl6pPr marL="1905381" indent="0">
              <a:buNone/>
              <a:defRPr sz="1300" b="1"/>
            </a:lvl6pPr>
            <a:lvl7pPr marL="2286457" indent="0">
              <a:buNone/>
              <a:defRPr sz="1300" b="1"/>
            </a:lvl7pPr>
            <a:lvl8pPr marL="2667533" indent="0">
              <a:buNone/>
              <a:defRPr sz="1300" b="1"/>
            </a:lvl8pPr>
            <a:lvl9pPr marL="3048610" indent="0">
              <a:buNone/>
              <a:defRPr sz="13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71863" y="1812816"/>
            <a:ext cx="3369023" cy="3293502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100" y="227594"/>
            <a:ext cx="2507580" cy="968599"/>
          </a:xfrm>
        </p:spPr>
        <p:txBody>
          <a:bodyPr anchor="b"/>
          <a:lstStyle>
            <a:lvl1pPr algn="l">
              <a:defRPr sz="17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9984" y="227595"/>
            <a:ext cx="4260901" cy="4878724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100" y="1196194"/>
            <a:ext cx="2507580" cy="3910124"/>
          </a:xfrm>
        </p:spPr>
        <p:txBody>
          <a:bodyPr/>
          <a:lstStyle>
            <a:lvl1pPr marL="0" indent="0">
              <a:buNone/>
              <a:defRPr sz="1200"/>
            </a:lvl1pPr>
            <a:lvl2pPr marL="381076" indent="0">
              <a:buNone/>
              <a:defRPr sz="1000"/>
            </a:lvl2pPr>
            <a:lvl3pPr marL="762152" indent="0">
              <a:buNone/>
              <a:defRPr sz="800"/>
            </a:lvl3pPr>
            <a:lvl4pPr marL="1143229" indent="0">
              <a:buNone/>
              <a:defRPr sz="800"/>
            </a:lvl4pPr>
            <a:lvl5pPr marL="1524305" indent="0">
              <a:buNone/>
              <a:defRPr sz="800"/>
            </a:lvl5pPr>
            <a:lvl6pPr marL="1905381" indent="0">
              <a:buNone/>
              <a:defRPr sz="800"/>
            </a:lvl6pPr>
            <a:lvl7pPr marL="2286457" indent="0">
              <a:buNone/>
              <a:defRPr sz="800"/>
            </a:lvl7pPr>
            <a:lvl8pPr marL="2667533" indent="0">
              <a:buNone/>
              <a:defRPr sz="800"/>
            </a:lvl8pPr>
            <a:lvl9pPr marL="3048610" indent="0">
              <a:buNone/>
              <a:defRPr sz="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3962" y="4001426"/>
            <a:ext cx="4573191" cy="472391"/>
          </a:xfrm>
        </p:spPr>
        <p:txBody>
          <a:bodyPr anchor="b"/>
          <a:lstStyle>
            <a:lvl1pPr algn="l">
              <a:defRPr sz="17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493962" y="510764"/>
            <a:ext cx="4573191" cy="3429794"/>
          </a:xfrm>
        </p:spPr>
        <p:txBody>
          <a:bodyPr/>
          <a:lstStyle>
            <a:lvl1pPr marL="0" indent="0">
              <a:buNone/>
              <a:defRPr sz="2700"/>
            </a:lvl1pPr>
            <a:lvl2pPr marL="381076" indent="0">
              <a:buNone/>
              <a:defRPr sz="2300"/>
            </a:lvl2pPr>
            <a:lvl3pPr marL="762152" indent="0">
              <a:buNone/>
              <a:defRPr sz="2000"/>
            </a:lvl3pPr>
            <a:lvl4pPr marL="1143229" indent="0">
              <a:buNone/>
              <a:defRPr sz="1700"/>
            </a:lvl4pPr>
            <a:lvl5pPr marL="1524305" indent="0">
              <a:buNone/>
              <a:defRPr sz="1700"/>
            </a:lvl5pPr>
            <a:lvl6pPr marL="1905381" indent="0">
              <a:buNone/>
              <a:defRPr sz="1700"/>
            </a:lvl6pPr>
            <a:lvl7pPr marL="2286457" indent="0">
              <a:buNone/>
              <a:defRPr sz="1700"/>
            </a:lvl7pPr>
            <a:lvl8pPr marL="2667533" indent="0">
              <a:buNone/>
              <a:defRPr sz="1700"/>
            </a:lvl8pPr>
            <a:lvl9pPr marL="3048610" indent="0">
              <a:buNone/>
              <a:defRPr sz="17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93962" y="4473817"/>
            <a:ext cx="4573191" cy="670874"/>
          </a:xfrm>
        </p:spPr>
        <p:txBody>
          <a:bodyPr/>
          <a:lstStyle>
            <a:lvl1pPr marL="0" indent="0">
              <a:buNone/>
              <a:defRPr sz="1200"/>
            </a:lvl1pPr>
            <a:lvl2pPr marL="381076" indent="0">
              <a:buNone/>
              <a:defRPr sz="1000"/>
            </a:lvl2pPr>
            <a:lvl3pPr marL="762152" indent="0">
              <a:buNone/>
              <a:defRPr sz="800"/>
            </a:lvl3pPr>
            <a:lvl4pPr marL="1143229" indent="0">
              <a:buNone/>
              <a:defRPr sz="800"/>
            </a:lvl4pPr>
            <a:lvl5pPr marL="1524305" indent="0">
              <a:buNone/>
              <a:defRPr sz="800"/>
            </a:lvl5pPr>
            <a:lvl6pPr marL="1905381" indent="0">
              <a:buNone/>
              <a:defRPr sz="800"/>
            </a:lvl6pPr>
            <a:lvl7pPr marL="2286457" indent="0">
              <a:buNone/>
              <a:defRPr sz="800"/>
            </a:lvl7pPr>
            <a:lvl8pPr marL="2667533" indent="0">
              <a:buNone/>
              <a:defRPr sz="800"/>
            </a:lvl8pPr>
            <a:lvl9pPr marL="3048610" indent="0">
              <a:buNone/>
              <a:defRPr sz="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25939" y="228918"/>
            <a:ext cx="1714946" cy="487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1099" y="228918"/>
            <a:ext cx="5017806" cy="487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99" y="228918"/>
            <a:ext cx="6859786" cy="952721"/>
          </a:xfrm>
          <a:prstGeom prst="rect">
            <a:avLst/>
          </a:prstGeom>
        </p:spPr>
        <p:txBody>
          <a:bodyPr vert="horz" lIns="76215" tIns="38108" rIns="76215" bIns="38108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99" y="1333809"/>
            <a:ext cx="6859786" cy="3772509"/>
          </a:xfrm>
          <a:prstGeom prst="rect">
            <a:avLst/>
          </a:prstGeom>
        </p:spPr>
        <p:txBody>
          <a:bodyPr vert="horz" lIns="76215" tIns="38108" rIns="76215" bIns="38108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81099" y="5298185"/>
            <a:ext cx="1778463" cy="304341"/>
          </a:xfrm>
          <a:prstGeom prst="rect">
            <a:avLst/>
          </a:prstGeom>
        </p:spPr>
        <p:txBody>
          <a:bodyPr vert="horz" lIns="76215" tIns="38108" rIns="76215" bIns="38108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04178" y="5298185"/>
            <a:ext cx="2413628" cy="304341"/>
          </a:xfrm>
          <a:prstGeom prst="rect">
            <a:avLst/>
          </a:prstGeom>
        </p:spPr>
        <p:txBody>
          <a:bodyPr vert="horz" lIns="76215" tIns="38108" rIns="76215" bIns="38108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62422" y="5298185"/>
            <a:ext cx="1778463" cy="304341"/>
          </a:xfrm>
          <a:prstGeom prst="rect">
            <a:avLst/>
          </a:prstGeom>
        </p:spPr>
        <p:txBody>
          <a:bodyPr vert="horz" lIns="76215" tIns="38108" rIns="76215" bIns="38108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381076" rtl="0" eaLnBrk="1" latinLnBrk="0" hangingPunct="1">
        <a:spcBef>
          <a:spcPct val="0"/>
        </a:spcBef>
        <a:buNone/>
        <a:defRPr sz="3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5807" indent="-285807" algn="l" defTabSz="381076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19249" indent="-238173" algn="l" defTabSz="381076" rtl="0" eaLnBrk="1" latinLnBrk="0" hangingPunct="1">
        <a:spcBef>
          <a:spcPct val="20000"/>
        </a:spcBef>
        <a:buFont typeface="Arial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952691" indent="-190538" algn="l" defTabSz="381076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33767" indent="-190538" algn="l" defTabSz="381076" rtl="0" eaLnBrk="1" latinLnBrk="0" hangingPunct="1">
        <a:spcBef>
          <a:spcPct val="20000"/>
        </a:spcBef>
        <a:buFont typeface="Arial"/>
        <a:buChar char="–"/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714843" indent="-190538" algn="l" defTabSz="381076" rtl="0" eaLnBrk="1" latinLnBrk="0" hangingPunct="1">
        <a:spcBef>
          <a:spcPct val="20000"/>
        </a:spcBef>
        <a:buFont typeface="Arial"/>
        <a:buChar char="»"/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095919" indent="-190538" algn="l" defTabSz="381076" rtl="0" eaLnBrk="1" latinLnBrk="0" hangingPunct="1">
        <a:spcBef>
          <a:spcPct val="20000"/>
        </a:spcBef>
        <a:buFont typeface="Arial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476995" indent="-190538" algn="l" defTabSz="381076" rtl="0" eaLnBrk="1" latinLnBrk="0" hangingPunct="1">
        <a:spcBef>
          <a:spcPct val="20000"/>
        </a:spcBef>
        <a:buFont typeface="Arial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2858072" indent="-190538" algn="l" defTabSz="381076" rtl="0" eaLnBrk="1" latinLnBrk="0" hangingPunct="1">
        <a:spcBef>
          <a:spcPct val="20000"/>
        </a:spcBef>
        <a:buFont typeface="Arial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239148" indent="-190538" algn="l" defTabSz="381076" rtl="0" eaLnBrk="1" latinLnBrk="0" hangingPunct="1">
        <a:spcBef>
          <a:spcPct val="20000"/>
        </a:spcBef>
        <a:buFont typeface="Arial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81076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81076" algn="l" defTabSz="381076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62152" algn="l" defTabSz="381076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229" algn="l" defTabSz="381076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24305" algn="l" defTabSz="381076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05381" algn="l" defTabSz="381076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86457" algn="l" defTabSz="381076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667533" algn="l" defTabSz="381076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048610" algn="l" defTabSz="381076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5881" y="126982"/>
            <a:ext cx="11222684" cy="292404"/>
          </a:xfrm>
          <a:prstGeom prst="rect">
            <a:avLst/>
          </a:prstGeom>
          <a:noFill/>
        </p:spPr>
        <p:txBody>
          <a:bodyPr wrap="square" lIns="76215" tIns="38108" rIns="76215" bIns="38108">
            <a:spAutoFit/>
          </a:bodyPr>
          <a:lstStyle/>
          <a:p>
            <a:pPr algn="r">
              <a:defRPr sz="2300" b="1">
                <a:solidFill>
                  <a:srgbClr val="2D5C37"/>
                </a:solidFill>
              </a:defRPr>
            </a:pPr>
            <a:r>
              <a:rPr sz="1400"/>
              <a:t>IMPACT OF PYRAMIDING GENES FOR PARTIAL RESISTANCE AGAINST LEAF </a:t>
            </a:r>
            <a:r>
              <a:rPr sz="1400" smtClean="0"/>
              <a:t>RUST</a:t>
            </a:r>
            <a:r>
              <a:rPr lang="en-US" sz="1400" smtClean="0"/>
              <a:t> </a:t>
            </a:r>
            <a:r>
              <a:rPr lang="en-US" sz="1300" smtClean="0"/>
              <a:t>(</a:t>
            </a:r>
            <a:r>
              <a:rPr lang="en-US" sz="1300" i="1" smtClean="0"/>
              <a:t>Puccinia triticina</a:t>
            </a:r>
            <a:r>
              <a:rPr lang="en-US" sz="1300" smtClean="0"/>
              <a:t>) </a:t>
            </a:r>
            <a:r>
              <a:rPr lang="en-US" sz="1400" smtClean="0"/>
              <a:t>IN WHEAT </a:t>
            </a:r>
            <a:r>
              <a:rPr lang="en-US" sz="1300" smtClean="0"/>
              <a:t>(</a:t>
            </a:r>
            <a:r>
              <a:rPr lang="en-US" sz="1300" i="1" smtClean="0"/>
              <a:t>Triticum aestivum</a:t>
            </a:r>
            <a:r>
              <a:rPr lang="en-US" sz="1300" smtClean="0"/>
              <a:t>) AT NARDI FUNDULEA, RO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434059" y="357815"/>
            <a:ext cx="6805843" cy="261626"/>
          </a:xfrm>
          <a:prstGeom prst="rect">
            <a:avLst/>
          </a:prstGeom>
          <a:noFill/>
        </p:spPr>
        <p:txBody>
          <a:bodyPr wrap="square" lIns="76215" tIns="38108" rIns="76215" bIns="38108">
            <a:spAutoFit/>
          </a:bodyPr>
          <a:lstStyle/>
          <a:p>
            <a:pPr algn="ctr">
              <a:defRPr sz="1050" b="0">
                <a:solidFill>
                  <a:srgbClr val="262D27"/>
                </a:solidFill>
              </a:defRPr>
            </a:pPr>
            <a:r>
              <a:rPr sz="1200">
                <a:latin typeface="+mj-lt"/>
              </a:rPr>
              <a:t>Indira GALIT, Daniel CRISTINA, Alina-Gabriela TURCU, Matilda CIUCĂ, Nicolae N. SĂULESCU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434059" y="619441"/>
            <a:ext cx="7398301" cy="261626"/>
          </a:xfrm>
          <a:prstGeom prst="rect">
            <a:avLst/>
          </a:prstGeom>
          <a:noFill/>
        </p:spPr>
        <p:txBody>
          <a:bodyPr wrap="square" lIns="76215" tIns="38108" rIns="76215" bIns="38108">
            <a:spAutoFit/>
          </a:bodyPr>
          <a:lstStyle/>
          <a:p>
            <a:pPr algn="ctr">
              <a:defRPr sz="950" b="0">
                <a:solidFill>
                  <a:srgbClr val="555555"/>
                </a:solidFill>
              </a:defRPr>
            </a:pPr>
            <a:r>
              <a:rPr sz="1200"/>
              <a:t>National Agricultural Research and Development Institute, Fundulea, 915200, Romania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70329" y="941288"/>
            <a:ext cx="11878236" cy="728241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2D5C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6215" tIns="38108" rIns="76215" bIns="38108"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495429" y="941288"/>
            <a:ext cx="1905496" cy="277015"/>
          </a:xfrm>
          <a:prstGeom prst="rect">
            <a:avLst/>
          </a:prstGeom>
          <a:noFill/>
        </p:spPr>
        <p:txBody>
          <a:bodyPr wrap="square" lIns="76215" tIns="38108" rIns="76215" bIns="38108">
            <a:spAutoFit/>
          </a:bodyPr>
          <a:lstStyle/>
          <a:p>
            <a:pPr algn="l">
              <a:defRPr sz="1500" b="1">
                <a:solidFill>
                  <a:srgbClr val="2D5C37"/>
                </a:solidFill>
              </a:defRPr>
            </a:pPr>
            <a:r>
              <a:rPr sz="1300"/>
              <a:t>AIM OF THE STUDY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19207" y="1169941"/>
            <a:ext cx="11318649" cy="452448"/>
          </a:xfrm>
          <a:prstGeom prst="rect">
            <a:avLst/>
          </a:prstGeom>
          <a:noFill/>
        </p:spPr>
        <p:txBody>
          <a:bodyPr wrap="square" lIns="76215" tIns="38108" rIns="76215" bIns="38108">
            <a:spAutoFit/>
          </a:bodyPr>
          <a:lstStyle/>
          <a:p>
            <a:pPr algn="just">
              <a:defRPr sz="1220" b="0">
                <a:solidFill>
                  <a:srgbClr val="262D27"/>
                </a:solidFill>
              </a:defRPr>
            </a:pPr>
            <a:r>
              <a:rPr lang="en-US" sz="1220" smtClean="0"/>
              <a:t>To evaluate the effectiveness of </a:t>
            </a:r>
            <a:r>
              <a:rPr lang="en-US" sz="1220" b="1" smtClean="0"/>
              <a:t>Lr34, Lr37, Lr46 and Lr68</a:t>
            </a:r>
            <a:r>
              <a:rPr lang="en-US" sz="1220" smtClean="0"/>
              <a:t>, individually and in combination, in reducing leaf rust severity and to assess the benefits of </a:t>
            </a:r>
            <a:r>
              <a:rPr lang="en-US" sz="1220" b="1" smtClean="0"/>
              <a:t>pyramiding multiple genes for partial resistance</a:t>
            </a:r>
            <a:r>
              <a:rPr lang="en-US" sz="1220" smtClean="0"/>
              <a:t> under artificial inoculation conditions.</a:t>
            </a:r>
            <a:endParaRPr sz="1200"/>
          </a:p>
        </p:txBody>
      </p:sp>
      <p:sp>
        <p:nvSpPr>
          <p:cNvPr id="10" name="Rounded Rectangle 9"/>
          <p:cNvSpPr/>
          <p:nvPr/>
        </p:nvSpPr>
        <p:spPr>
          <a:xfrm>
            <a:off x="170329" y="1935928"/>
            <a:ext cx="3086904" cy="1928306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2D5C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6215" tIns="38108" rIns="76215" bIns="38108"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548783" y="1935928"/>
            <a:ext cx="2591475" cy="292404"/>
          </a:xfrm>
          <a:prstGeom prst="rect">
            <a:avLst/>
          </a:prstGeom>
          <a:noFill/>
        </p:spPr>
        <p:txBody>
          <a:bodyPr wrap="square" lIns="76215" tIns="38108" rIns="76215" bIns="38108">
            <a:spAutoFit/>
          </a:bodyPr>
          <a:lstStyle/>
          <a:p>
            <a:pPr algn="l">
              <a:defRPr sz="1400" b="1">
                <a:solidFill>
                  <a:srgbClr val="2D5C37"/>
                </a:solidFill>
              </a:defRPr>
            </a:pPr>
            <a:r>
              <a:t>MATERIALS AND METHODS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42989" y="2211630"/>
            <a:ext cx="2782025" cy="1692787"/>
          </a:xfrm>
          <a:prstGeom prst="rect">
            <a:avLst/>
          </a:prstGeom>
          <a:noFill/>
        </p:spPr>
        <p:txBody>
          <a:bodyPr wrap="square" lIns="76215" tIns="38108" rIns="76215" bIns="38108">
            <a:spAutoFit/>
          </a:bodyPr>
          <a:lstStyle/>
          <a:p>
            <a:pPr algn="just">
              <a:defRPr sz="940" b="0">
                <a:solidFill>
                  <a:srgbClr val="262D27"/>
                </a:solidFill>
              </a:defRPr>
            </a:pPr>
            <a:r>
              <a:rPr sz="1050"/>
              <a:t>• Location: NARDI Fundulea, Romania</a:t>
            </a:r>
            <a:r>
              <a:rPr sz="1050" smtClean="0"/>
              <a:t>.</a:t>
            </a:r>
            <a:endParaRPr lang="en-US" sz="1050" smtClean="0"/>
          </a:p>
          <a:p>
            <a:pPr algn="just">
              <a:defRPr sz="940" b="0">
                <a:solidFill>
                  <a:srgbClr val="262D27"/>
                </a:solidFill>
              </a:defRPr>
            </a:pPr>
            <a:r>
              <a:rPr lang="en-US" sz="1050" smtClean="0"/>
              <a:t>• Disease assessment: artificial inoculation with a mixture of local leaf-rust races.</a:t>
            </a:r>
          </a:p>
          <a:p>
            <a:pPr algn="just">
              <a:defRPr sz="940" b="0">
                <a:solidFill>
                  <a:srgbClr val="262D27"/>
                </a:solidFill>
              </a:defRPr>
            </a:pPr>
            <a:r>
              <a:rPr lang="en-US" sz="1050" smtClean="0"/>
              <a:t>• Period: 2023–2025.</a:t>
            </a:r>
          </a:p>
          <a:p>
            <a:pPr algn="just">
              <a:defRPr sz="940" b="0">
                <a:solidFill>
                  <a:srgbClr val="262D27"/>
                </a:solidFill>
              </a:defRPr>
            </a:pPr>
            <a:r>
              <a:rPr lang="en-US" sz="1050" smtClean="0"/>
              <a:t>• Material: genotypes carrying 0–4 genes for partial resistance.</a:t>
            </a:r>
          </a:p>
          <a:p>
            <a:pPr algn="just">
              <a:defRPr sz="940" b="0">
                <a:solidFill>
                  <a:srgbClr val="262D27"/>
                </a:solidFill>
              </a:defRPr>
            </a:pPr>
            <a:r>
              <a:rPr lang="en-US" sz="1050" smtClean="0"/>
              <a:t>• Trait: visually estimated percentage of leaf area affected; three-year averages were calculated.</a:t>
            </a:r>
          </a:p>
          <a:p>
            <a:pPr algn="just">
              <a:defRPr sz="940" b="0">
                <a:solidFill>
                  <a:srgbClr val="262D27"/>
                </a:solidFill>
              </a:defRPr>
            </a:pPr>
            <a:r>
              <a:rPr lang="en-US" sz="1050" smtClean="0"/>
              <a:t>• Markers: Lr34, Lr37, Lr46 and Lr68.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429893" y="1720543"/>
            <a:ext cx="5640269" cy="5077221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2D5C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6215" tIns="38108" rIns="76215" bIns="38108"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4039652" y="1720542"/>
            <a:ext cx="4878070" cy="277015"/>
          </a:xfrm>
          <a:prstGeom prst="rect">
            <a:avLst/>
          </a:prstGeom>
          <a:noFill/>
        </p:spPr>
        <p:txBody>
          <a:bodyPr wrap="square" lIns="76215" tIns="38108" rIns="76215" bIns="38108">
            <a:spAutoFit/>
          </a:bodyPr>
          <a:lstStyle/>
          <a:p>
            <a:pPr algn="l">
              <a:defRPr sz="1400" b="1">
                <a:solidFill>
                  <a:srgbClr val="2D5C37"/>
                </a:solidFill>
              </a:defRPr>
            </a:pPr>
            <a:r>
              <a:rPr sz="1300"/>
              <a:t>RESULTS – DISEASE ATTACK (%)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9180680" y="2657845"/>
            <a:ext cx="2782024" cy="3772773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2D5C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6215" tIns="38108" rIns="76215" bIns="38108"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9235939" y="2774322"/>
            <a:ext cx="2671506" cy="561708"/>
          </a:xfrm>
          <a:prstGeom prst="rect">
            <a:avLst/>
          </a:prstGeom>
          <a:noFill/>
        </p:spPr>
        <p:txBody>
          <a:bodyPr wrap="square" lIns="76215" tIns="38108" rIns="76215" bIns="38108">
            <a:spAutoFit/>
          </a:bodyPr>
          <a:lstStyle/>
          <a:p>
            <a:pPr algn="ctr">
              <a:defRPr sz="1050" b="1">
                <a:solidFill>
                  <a:srgbClr val="2D5C37"/>
                </a:solidFill>
              </a:defRPr>
            </a:pPr>
            <a:r>
              <a:t>Effect of pyramiding Lr46 and other Lr genes on observed leaf rust </a:t>
            </a:r>
            <a:r>
              <a:rPr/>
              <a:t>attack </a:t>
            </a:r>
            <a:endParaRPr lang="en-US" smtClean="0"/>
          </a:p>
          <a:p>
            <a:pPr algn="ctr">
              <a:defRPr sz="1050" b="1">
                <a:solidFill>
                  <a:srgbClr val="2D5C37"/>
                </a:solidFill>
              </a:defRPr>
            </a:pPr>
            <a:r>
              <a:rPr smtClean="0"/>
              <a:t>(</a:t>
            </a:r>
            <a:r>
              <a:t>3-year average)</a:t>
            </a:r>
          </a:p>
        </p:txBody>
      </p:sp>
      <p:sp>
        <p:nvSpPr>
          <p:cNvPr id="23" name="Rectangle 22"/>
          <p:cNvSpPr/>
          <p:nvPr/>
        </p:nvSpPr>
        <p:spPr>
          <a:xfrm>
            <a:off x="9413151" y="5906868"/>
            <a:ext cx="2096046" cy="13719"/>
          </a:xfrm>
          <a:prstGeom prst="rect">
            <a:avLst/>
          </a:prstGeom>
          <a:solidFill>
            <a:srgbClr val="5A5A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6215" tIns="38108" rIns="76215" bIns="38108"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9451261" y="3887100"/>
            <a:ext cx="259147" cy="2019768"/>
          </a:xfrm>
          <a:prstGeom prst="rect">
            <a:avLst/>
          </a:prstGeom>
          <a:solidFill>
            <a:srgbClr val="5A8752"/>
          </a:solidFill>
          <a:ln>
            <a:solidFill>
              <a:srgbClr val="5A87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6215" tIns="38108" rIns="76215" bIns="38108"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9336931" y="3673690"/>
            <a:ext cx="495429" cy="190544"/>
          </a:xfrm>
          <a:prstGeom prst="rect">
            <a:avLst/>
          </a:prstGeom>
          <a:noFill/>
        </p:spPr>
        <p:txBody>
          <a:bodyPr wrap="square" lIns="76215" tIns="38108" rIns="76215" bIns="38108">
            <a:spAutoFit/>
          </a:bodyPr>
          <a:lstStyle/>
          <a:p>
            <a:pPr algn="ctr">
              <a:defRPr sz="750" b="1">
                <a:solidFill>
                  <a:srgbClr val="262D27"/>
                </a:solidFill>
              </a:defRPr>
            </a:pPr>
            <a:r>
              <a:t>66.7%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314065" y="5944976"/>
            <a:ext cx="533539" cy="230849"/>
          </a:xfrm>
          <a:prstGeom prst="rect">
            <a:avLst/>
          </a:prstGeom>
          <a:noFill/>
        </p:spPr>
        <p:txBody>
          <a:bodyPr wrap="square" lIns="76215" tIns="38108" rIns="76215" bIns="38108">
            <a:spAutoFit/>
          </a:bodyPr>
          <a:lstStyle/>
          <a:p>
            <a:pPr algn="ctr">
              <a:defRPr sz="640" b="0">
                <a:solidFill>
                  <a:srgbClr val="262D27"/>
                </a:solidFill>
              </a:defRPr>
            </a:pPr>
            <a:r>
              <a:rPr sz="1000"/>
              <a:t>No Lr</a:t>
            </a:r>
          </a:p>
        </p:txBody>
      </p:sp>
      <p:sp>
        <p:nvSpPr>
          <p:cNvPr id="27" name="Rectangle 26"/>
          <p:cNvSpPr/>
          <p:nvPr/>
        </p:nvSpPr>
        <p:spPr>
          <a:xfrm>
            <a:off x="9862848" y="5098355"/>
            <a:ext cx="259147" cy="808512"/>
          </a:xfrm>
          <a:prstGeom prst="rect">
            <a:avLst/>
          </a:prstGeom>
          <a:solidFill>
            <a:srgbClr val="5A8752"/>
          </a:solidFill>
          <a:ln>
            <a:solidFill>
              <a:srgbClr val="5A87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6215" tIns="38108" rIns="76215" bIns="38108"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9748518" y="4884945"/>
            <a:ext cx="495429" cy="190544"/>
          </a:xfrm>
          <a:prstGeom prst="rect">
            <a:avLst/>
          </a:prstGeom>
          <a:noFill/>
        </p:spPr>
        <p:txBody>
          <a:bodyPr wrap="square" lIns="76215" tIns="38108" rIns="76215" bIns="38108">
            <a:spAutoFit/>
          </a:bodyPr>
          <a:lstStyle/>
          <a:p>
            <a:pPr algn="ctr">
              <a:defRPr sz="750" b="1">
                <a:solidFill>
                  <a:srgbClr val="262D27"/>
                </a:solidFill>
              </a:defRPr>
            </a:pPr>
            <a:r>
              <a:t>26.7%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725652" y="5944976"/>
            <a:ext cx="533539" cy="230849"/>
          </a:xfrm>
          <a:prstGeom prst="rect">
            <a:avLst/>
          </a:prstGeom>
          <a:noFill/>
        </p:spPr>
        <p:txBody>
          <a:bodyPr wrap="square" lIns="76215" tIns="38108" rIns="76215" bIns="38108">
            <a:spAutoFit/>
          </a:bodyPr>
          <a:lstStyle/>
          <a:p>
            <a:pPr algn="ctr">
              <a:defRPr sz="640" b="0">
                <a:solidFill>
                  <a:srgbClr val="262D27"/>
                </a:solidFill>
              </a:defRPr>
            </a:pPr>
            <a:r>
              <a:rPr sz="1000"/>
              <a:t>Lr46</a:t>
            </a:r>
          </a:p>
        </p:txBody>
      </p:sp>
      <p:sp>
        <p:nvSpPr>
          <p:cNvPr id="30" name="Rectangle 29"/>
          <p:cNvSpPr/>
          <p:nvPr/>
        </p:nvSpPr>
        <p:spPr>
          <a:xfrm>
            <a:off x="10274435" y="5670672"/>
            <a:ext cx="259147" cy="236195"/>
          </a:xfrm>
          <a:prstGeom prst="rect">
            <a:avLst/>
          </a:prstGeom>
          <a:solidFill>
            <a:srgbClr val="5A8752"/>
          </a:solidFill>
          <a:ln>
            <a:solidFill>
              <a:srgbClr val="5A87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6215" tIns="38108" rIns="76215" bIns="38108"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10160105" y="5457263"/>
            <a:ext cx="495429" cy="190544"/>
          </a:xfrm>
          <a:prstGeom prst="rect">
            <a:avLst/>
          </a:prstGeom>
          <a:noFill/>
        </p:spPr>
        <p:txBody>
          <a:bodyPr wrap="square" lIns="76215" tIns="38108" rIns="76215" bIns="38108">
            <a:spAutoFit/>
          </a:bodyPr>
          <a:lstStyle/>
          <a:p>
            <a:pPr algn="ctr">
              <a:defRPr sz="750" b="1">
                <a:solidFill>
                  <a:srgbClr val="262D27"/>
                </a:solidFill>
              </a:defRPr>
            </a:pPr>
            <a:r>
              <a:rPr smtClean="0"/>
              <a:t>7.</a:t>
            </a:r>
            <a:r>
              <a:rPr lang="en-US" smtClean="0"/>
              <a:t>6</a:t>
            </a:r>
            <a:r>
              <a:rPr smtClean="0"/>
              <a:t>%</a:t>
            </a:r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10137239" y="5944976"/>
            <a:ext cx="533539" cy="215460"/>
          </a:xfrm>
          <a:prstGeom prst="rect">
            <a:avLst/>
          </a:prstGeom>
          <a:noFill/>
        </p:spPr>
        <p:txBody>
          <a:bodyPr wrap="square" lIns="76215" tIns="38108" rIns="76215" bIns="38108">
            <a:spAutoFit/>
          </a:bodyPr>
          <a:lstStyle/>
          <a:p>
            <a:pPr algn="ctr">
              <a:defRPr sz="640" b="0">
                <a:solidFill>
                  <a:srgbClr val="262D27"/>
                </a:solidFill>
              </a:defRPr>
            </a:pPr>
            <a:r>
              <a:rPr sz="900"/>
              <a:t>Lr46+68</a:t>
            </a:r>
          </a:p>
        </p:txBody>
      </p:sp>
      <p:sp>
        <p:nvSpPr>
          <p:cNvPr id="33" name="Rectangle 32"/>
          <p:cNvSpPr/>
          <p:nvPr/>
        </p:nvSpPr>
        <p:spPr>
          <a:xfrm>
            <a:off x="10686022" y="5773629"/>
            <a:ext cx="259147" cy="133238"/>
          </a:xfrm>
          <a:prstGeom prst="rect">
            <a:avLst/>
          </a:prstGeom>
          <a:solidFill>
            <a:srgbClr val="5A8752"/>
          </a:solidFill>
          <a:ln>
            <a:solidFill>
              <a:srgbClr val="5A87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6215" tIns="38108" rIns="76215" bIns="38108"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10571692" y="5560220"/>
            <a:ext cx="495429" cy="190544"/>
          </a:xfrm>
          <a:prstGeom prst="rect">
            <a:avLst/>
          </a:prstGeom>
          <a:noFill/>
        </p:spPr>
        <p:txBody>
          <a:bodyPr wrap="square" lIns="76215" tIns="38108" rIns="76215" bIns="38108">
            <a:spAutoFit/>
          </a:bodyPr>
          <a:lstStyle/>
          <a:p>
            <a:pPr algn="ctr">
              <a:defRPr sz="750" b="1">
                <a:solidFill>
                  <a:srgbClr val="262D27"/>
                </a:solidFill>
              </a:defRPr>
            </a:pPr>
            <a:r>
              <a:t>4.4%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0548826" y="5944976"/>
            <a:ext cx="533539" cy="215460"/>
          </a:xfrm>
          <a:prstGeom prst="rect">
            <a:avLst/>
          </a:prstGeom>
          <a:noFill/>
        </p:spPr>
        <p:txBody>
          <a:bodyPr wrap="square" lIns="76215" tIns="38108" rIns="76215" bIns="38108">
            <a:spAutoFit/>
          </a:bodyPr>
          <a:lstStyle/>
          <a:p>
            <a:pPr algn="ctr">
              <a:defRPr sz="640" b="0">
                <a:solidFill>
                  <a:srgbClr val="262D27"/>
                </a:solidFill>
              </a:defRPr>
            </a:pPr>
            <a:r>
              <a:rPr lang="en-US" sz="900" smtClean="0"/>
              <a:t>4</a:t>
            </a:r>
            <a:r>
              <a:rPr sz="900" smtClean="0"/>
              <a:t>Lr6+37</a:t>
            </a:r>
            <a:endParaRPr sz="900"/>
          </a:p>
        </p:txBody>
      </p:sp>
      <p:sp>
        <p:nvSpPr>
          <p:cNvPr id="36" name="Rectangle 35"/>
          <p:cNvSpPr/>
          <p:nvPr/>
        </p:nvSpPr>
        <p:spPr>
          <a:xfrm>
            <a:off x="11097609" y="5891624"/>
            <a:ext cx="259147" cy="15244"/>
          </a:xfrm>
          <a:prstGeom prst="rect">
            <a:avLst/>
          </a:prstGeom>
          <a:solidFill>
            <a:srgbClr val="5A8752"/>
          </a:solidFill>
          <a:ln>
            <a:solidFill>
              <a:srgbClr val="5A87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6215" tIns="38108" rIns="76215" bIns="38108" rtlCol="0" anchor="ctr"/>
          <a:lstStyle/>
          <a:p>
            <a:pPr algn="ctr"/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10983279" y="5678215"/>
            <a:ext cx="495429" cy="190544"/>
          </a:xfrm>
          <a:prstGeom prst="rect">
            <a:avLst/>
          </a:prstGeom>
          <a:noFill/>
        </p:spPr>
        <p:txBody>
          <a:bodyPr wrap="square" lIns="76215" tIns="38108" rIns="76215" bIns="38108">
            <a:spAutoFit/>
          </a:bodyPr>
          <a:lstStyle/>
          <a:p>
            <a:pPr algn="ctr">
              <a:defRPr sz="750" b="1">
                <a:solidFill>
                  <a:srgbClr val="262D27"/>
                </a:solidFill>
              </a:defRPr>
            </a:pPr>
            <a:r>
              <a:t>0%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0960413" y="5944976"/>
            <a:ext cx="777443" cy="215460"/>
          </a:xfrm>
          <a:prstGeom prst="rect">
            <a:avLst/>
          </a:prstGeom>
          <a:noFill/>
        </p:spPr>
        <p:txBody>
          <a:bodyPr wrap="square" lIns="76215" tIns="38108" rIns="76215" bIns="38108">
            <a:spAutoFit/>
          </a:bodyPr>
          <a:lstStyle/>
          <a:p>
            <a:pPr algn="ctr">
              <a:defRPr sz="640" b="0">
                <a:solidFill>
                  <a:srgbClr val="262D27"/>
                </a:solidFill>
              </a:defRPr>
            </a:pPr>
            <a:r>
              <a:rPr sz="900"/>
              <a:t>Lr46+34+37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170328" y="4593773"/>
            <a:ext cx="3008039" cy="2203991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2D5C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6215" tIns="38108" rIns="76215" bIns="38108" rtlCol="0" anchor="ctr"/>
          <a:lstStyle/>
          <a:p>
            <a:pPr algn="ctr"/>
            <a:endParaRPr/>
          </a:p>
        </p:txBody>
      </p:sp>
      <p:sp>
        <p:nvSpPr>
          <p:cNvPr id="40" name="TextBox 39"/>
          <p:cNvSpPr txBox="1"/>
          <p:nvPr/>
        </p:nvSpPr>
        <p:spPr>
          <a:xfrm>
            <a:off x="533539" y="4710250"/>
            <a:ext cx="2591475" cy="292404"/>
          </a:xfrm>
          <a:prstGeom prst="rect">
            <a:avLst/>
          </a:prstGeom>
          <a:noFill/>
        </p:spPr>
        <p:txBody>
          <a:bodyPr wrap="square" lIns="76215" tIns="38108" rIns="76215" bIns="38108">
            <a:spAutoFit/>
          </a:bodyPr>
          <a:lstStyle/>
          <a:p>
            <a:pPr algn="l">
              <a:defRPr sz="1400" b="1">
                <a:solidFill>
                  <a:srgbClr val="2D5C37"/>
                </a:solidFill>
              </a:defRPr>
            </a:pPr>
            <a:r>
              <a:t>CONCLUSIONS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342989" y="4952346"/>
            <a:ext cx="2782025" cy="1832826"/>
          </a:xfrm>
          <a:prstGeom prst="rect">
            <a:avLst/>
          </a:prstGeom>
          <a:noFill/>
        </p:spPr>
        <p:txBody>
          <a:bodyPr wrap="square" lIns="76215" tIns="38108" rIns="76215" bIns="38108">
            <a:spAutoFit/>
          </a:bodyPr>
          <a:lstStyle/>
          <a:p>
            <a:pPr algn="just">
              <a:defRPr sz="910" b="0">
                <a:solidFill>
                  <a:srgbClr val="262D27"/>
                </a:solidFill>
              </a:defRPr>
            </a:pPr>
            <a:r>
              <a:rPr lang="en-US" sz="1050" smtClean="0"/>
              <a:t>• Pyramiding partial resistance genes markedly reduced leaf rust attack across the three-year test period.</a:t>
            </a:r>
          </a:p>
          <a:p>
            <a:pPr algn="just">
              <a:defRPr sz="910" b="0">
                <a:solidFill>
                  <a:srgbClr val="262D27"/>
                </a:solidFill>
              </a:defRPr>
            </a:pPr>
            <a:r>
              <a:rPr sz="1050" smtClean="0"/>
              <a:t>• </a:t>
            </a:r>
            <a:r>
              <a:rPr sz="1050"/>
              <a:t>One gene reduced attack from 66.7% to 20.0% on average; two genes reduced it to 7.1%, while three or four genes provided complete protection in the tested material</a:t>
            </a:r>
            <a:r>
              <a:rPr sz="1050" smtClean="0"/>
              <a:t>.</a:t>
            </a:r>
            <a:endParaRPr lang="en-US" sz="1050" smtClean="0"/>
          </a:p>
          <a:p>
            <a:pPr algn="just">
              <a:defRPr sz="910" b="0">
                <a:solidFill>
                  <a:srgbClr val="262D27"/>
                </a:solidFill>
              </a:defRPr>
            </a:pPr>
            <a:r>
              <a:rPr lang="en-US" sz="1050" smtClean="0"/>
              <a:t>• Marker-assisted selection for Lr34, Lr37, Lr46 and Lr68 is used routinely in the breeding program at NARDI Fundulea.</a:t>
            </a:r>
          </a:p>
          <a:p>
            <a:pPr algn="l">
              <a:defRPr sz="910" b="0">
                <a:solidFill>
                  <a:srgbClr val="262D27"/>
                </a:solidFill>
              </a:defRPr>
            </a:pPr>
            <a:endParaRPr/>
          </a:p>
        </p:txBody>
      </p:sp>
      <p:graphicFrame>
        <p:nvGraphicFramePr>
          <p:cNvPr id="46" name="Table 45"/>
          <p:cNvGraphicFramePr>
            <a:graphicFrameLocks noGrp="1"/>
          </p:cNvGraphicFramePr>
          <p:nvPr/>
        </p:nvGraphicFramePr>
        <p:xfrm>
          <a:off x="3651850" y="2096362"/>
          <a:ext cx="5265872" cy="44557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7472"/>
                <a:gridCol w="1387900"/>
                <a:gridCol w="975559"/>
                <a:gridCol w="412376"/>
                <a:gridCol w="941294"/>
                <a:gridCol w="627530"/>
                <a:gridCol w="573741"/>
              </a:tblGrid>
              <a:tr h="15430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bg1"/>
                          </a:solidFill>
                          <a:latin typeface="+mn-lt"/>
                          <a:ea typeface="Times New Roman"/>
                          <a:cs typeface="Arial"/>
                        </a:rPr>
                        <a:t>%</a:t>
                      </a:r>
                      <a:endParaRPr lang="en-US" sz="1000">
                        <a:solidFill>
                          <a:schemeClr val="bg1"/>
                        </a:solidFill>
                        <a:latin typeface="+mn-lt"/>
                        <a:ea typeface="Aptos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rgbClr val="2D5C3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chemeClr val="bg1"/>
                          </a:solidFill>
                          <a:latin typeface="+mn-lt"/>
                          <a:ea typeface="Times New Roman"/>
                          <a:cs typeface="Arial"/>
                        </a:rPr>
                        <a:t>Entry</a:t>
                      </a:r>
                      <a:endParaRPr lang="en-US" sz="1000">
                        <a:solidFill>
                          <a:schemeClr val="bg1"/>
                        </a:solidFill>
                        <a:latin typeface="+mn-lt"/>
                        <a:ea typeface="Aptos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rgbClr val="2D5C3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chemeClr val="bg1"/>
                          </a:solidFill>
                          <a:latin typeface="+mn-lt"/>
                          <a:ea typeface="Times New Roman"/>
                          <a:cs typeface="Arial"/>
                        </a:rPr>
                        <a:t>Lr genes present</a:t>
                      </a:r>
                      <a:endParaRPr lang="en-US" sz="1000">
                        <a:solidFill>
                          <a:schemeClr val="bg1"/>
                        </a:solidFill>
                        <a:latin typeface="+mn-lt"/>
                        <a:ea typeface="Aptos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rgbClr val="2D5C3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chemeClr val="bg1"/>
                          </a:solidFill>
                          <a:latin typeface="+mn-lt"/>
                          <a:ea typeface="Times New Roman"/>
                          <a:cs typeface="Arial"/>
                        </a:rPr>
                        <a:t>2023</a:t>
                      </a:r>
                      <a:endParaRPr lang="en-US" sz="1000">
                        <a:solidFill>
                          <a:schemeClr val="bg1"/>
                        </a:solidFill>
                        <a:latin typeface="+mn-lt"/>
                        <a:ea typeface="Aptos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rgbClr val="2D5C3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chemeClr val="bg1"/>
                          </a:solidFill>
                          <a:latin typeface="+mn-lt"/>
                          <a:ea typeface="Times New Roman"/>
                          <a:cs typeface="Arial"/>
                        </a:rPr>
                        <a:t>2024</a:t>
                      </a:r>
                      <a:endParaRPr lang="en-US" sz="1000">
                        <a:solidFill>
                          <a:schemeClr val="bg1"/>
                        </a:solidFill>
                        <a:latin typeface="+mn-lt"/>
                        <a:ea typeface="Aptos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rgbClr val="2D5C3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chemeClr val="bg1"/>
                          </a:solidFill>
                          <a:latin typeface="+mn-lt"/>
                          <a:ea typeface="Times New Roman"/>
                          <a:cs typeface="Arial"/>
                        </a:rPr>
                        <a:t>2025</a:t>
                      </a:r>
                      <a:endParaRPr lang="en-US" sz="1000">
                        <a:solidFill>
                          <a:schemeClr val="bg1"/>
                        </a:solidFill>
                        <a:latin typeface="+mn-lt"/>
                        <a:ea typeface="Aptos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rgbClr val="2D5C3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chemeClr val="bg1"/>
                          </a:solidFill>
                          <a:latin typeface="+mn-lt"/>
                          <a:ea typeface="Times New Roman"/>
                          <a:cs typeface="Arial"/>
                        </a:rPr>
                        <a:t>3 years average</a:t>
                      </a:r>
                      <a:endParaRPr lang="en-US" sz="1000">
                        <a:solidFill>
                          <a:schemeClr val="bg1"/>
                        </a:solidFill>
                        <a:latin typeface="+mn-lt"/>
                        <a:ea typeface="Aptos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rgbClr val="2D5C37"/>
                    </a:solidFill>
                  </a:tcPr>
                </a:tc>
              </a:tr>
              <a:tr h="15430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Arial"/>
                        </a:rPr>
                        <a:t> </a:t>
                      </a:r>
                      <a:endParaRPr lang="en-US" sz="1000">
                        <a:latin typeface="+mn-lt"/>
                        <a:ea typeface="Aptos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Arial"/>
                        </a:rPr>
                        <a:t>No Lr genes</a:t>
                      </a:r>
                      <a:endParaRPr lang="en-US" sz="1000">
                        <a:latin typeface="+mn-lt"/>
                        <a:ea typeface="Aptos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Arial"/>
                        </a:rPr>
                        <a:t>0 </a:t>
                      </a:r>
                      <a:endParaRPr lang="en-US" sz="1000">
                        <a:latin typeface="+mn-lt"/>
                        <a:ea typeface="Aptos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Arial"/>
                        </a:rPr>
                        <a:t>70</a:t>
                      </a:r>
                      <a:endParaRPr lang="en-US" sz="1000">
                        <a:latin typeface="+mn-lt"/>
                        <a:ea typeface="Aptos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 b="1">
                          <a:latin typeface="+mn-lt"/>
                          <a:ea typeface="Times New Roman"/>
                          <a:cs typeface="Arial"/>
                        </a:rPr>
                        <a:t>60</a:t>
                      </a:r>
                      <a:endParaRPr lang="en-US" sz="1000">
                        <a:latin typeface="+mn-lt"/>
                        <a:ea typeface="Aptos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Arial"/>
                        </a:rPr>
                        <a:t>70</a:t>
                      </a:r>
                      <a:endParaRPr lang="en-US" sz="1000">
                        <a:latin typeface="+mn-lt"/>
                        <a:ea typeface="Aptos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Arial"/>
                        </a:rPr>
                        <a:t>66,7</a:t>
                      </a:r>
                      <a:endParaRPr lang="en-US" sz="1000">
                        <a:latin typeface="+mn-lt"/>
                        <a:ea typeface="Aptos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rgbClr val="FFFFFF"/>
                    </a:solidFill>
                  </a:tcPr>
                </a:tc>
              </a:tr>
              <a:tr h="15430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Arial"/>
                        </a:rPr>
                        <a:t>1</a:t>
                      </a:r>
                      <a:endParaRPr lang="en-US" sz="1000">
                        <a:latin typeface="+mn-lt"/>
                        <a:ea typeface="Aptos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Arial"/>
                        </a:rPr>
                        <a:t>GLOSA</a:t>
                      </a:r>
                      <a:endParaRPr lang="en-US" sz="1000">
                        <a:latin typeface="+mn-lt"/>
                        <a:ea typeface="Aptos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Arial"/>
                        </a:rPr>
                        <a:t>Lr34</a:t>
                      </a:r>
                      <a:endParaRPr lang="en-US" sz="1000">
                        <a:latin typeface="+mn-lt"/>
                        <a:ea typeface="Aptos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Arial"/>
                        </a:rPr>
                        <a:t>0</a:t>
                      </a:r>
                      <a:endParaRPr lang="en-US" sz="1000">
                        <a:latin typeface="+mn-lt"/>
                        <a:ea typeface="Aptos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Arial"/>
                        </a:rPr>
                        <a:t>0</a:t>
                      </a:r>
                      <a:endParaRPr lang="en-US" sz="1000">
                        <a:latin typeface="+mn-lt"/>
                        <a:ea typeface="Aptos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Arial"/>
                        </a:rPr>
                        <a:t>40</a:t>
                      </a:r>
                      <a:endParaRPr lang="en-US" sz="1000">
                        <a:latin typeface="+mn-lt"/>
                        <a:ea typeface="Aptos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Arial"/>
                        </a:rPr>
                        <a:t>13,3</a:t>
                      </a:r>
                      <a:endParaRPr lang="en-US" sz="1000">
                        <a:latin typeface="+mn-lt"/>
                        <a:ea typeface="Aptos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rgbClr val="FFFFFF"/>
                    </a:solidFill>
                  </a:tcPr>
                </a:tc>
              </a:tr>
              <a:tr h="15430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Arial"/>
                        </a:rPr>
                        <a:t>2</a:t>
                      </a:r>
                      <a:endParaRPr lang="en-US" sz="1000">
                        <a:latin typeface="+mn-lt"/>
                        <a:ea typeface="Aptos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Arial"/>
                        </a:rPr>
                        <a:t>COLUMNA</a:t>
                      </a:r>
                      <a:endParaRPr lang="en-US" sz="1000">
                        <a:latin typeface="+mn-lt"/>
                        <a:ea typeface="Aptos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Arial"/>
                        </a:rPr>
                        <a:t>Lr37</a:t>
                      </a:r>
                      <a:endParaRPr lang="en-US" sz="1000">
                        <a:latin typeface="+mn-lt"/>
                        <a:ea typeface="Aptos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Arial"/>
                        </a:rPr>
                        <a:t>0</a:t>
                      </a:r>
                      <a:endParaRPr lang="en-US" sz="1000">
                        <a:latin typeface="+mn-lt"/>
                        <a:ea typeface="Aptos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Arial"/>
                        </a:rPr>
                        <a:t>10</a:t>
                      </a:r>
                      <a:endParaRPr lang="en-US" sz="1000">
                        <a:latin typeface="+mn-lt"/>
                        <a:ea typeface="Aptos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Arial"/>
                        </a:rPr>
                        <a:t>30</a:t>
                      </a:r>
                      <a:endParaRPr lang="en-US" sz="1000">
                        <a:latin typeface="+mn-lt"/>
                        <a:ea typeface="Aptos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Arial"/>
                        </a:rPr>
                        <a:t>13,3</a:t>
                      </a:r>
                      <a:endParaRPr lang="en-US" sz="1000">
                        <a:latin typeface="+mn-lt"/>
                        <a:ea typeface="Aptos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rgbClr val="FFFFFF"/>
                    </a:solidFill>
                  </a:tcPr>
                </a:tc>
              </a:tr>
              <a:tr h="15430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Arial"/>
                        </a:rPr>
                        <a:t>3</a:t>
                      </a:r>
                      <a:endParaRPr lang="en-US" sz="1000">
                        <a:latin typeface="+mn-lt"/>
                        <a:ea typeface="Aptos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Arial"/>
                        </a:rPr>
                        <a:t>ZOLOTOKOLOSA</a:t>
                      </a:r>
                      <a:endParaRPr lang="en-US" sz="1000">
                        <a:latin typeface="+mn-lt"/>
                        <a:ea typeface="Aptos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Arial"/>
                        </a:rPr>
                        <a:t>Lr46</a:t>
                      </a:r>
                      <a:endParaRPr lang="en-US" sz="1000">
                        <a:latin typeface="+mn-lt"/>
                        <a:ea typeface="Aptos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Arial"/>
                        </a:rPr>
                        <a:t>30</a:t>
                      </a:r>
                      <a:endParaRPr lang="en-US" sz="1000">
                        <a:latin typeface="+mn-lt"/>
                        <a:ea typeface="Aptos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Arial"/>
                        </a:rPr>
                        <a:t>40</a:t>
                      </a:r>
                      <a:endParaRPr lang="en-US" sz="1000">
                        <a:latin typeface="+mn-lt"/>
                        <a:ea typeface="Aptos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Arial"/>
                        </a:rPr>
                        <a:t>40</a:t>
                      </a:r>
                      <a:endParaRPr lang="en-US" sz="1000">
                        <a:latin typeface="+mn-lt"/>
                        <a:ea typeface="Aptos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Arial"/>
                        </a:rPr>
                        <a:t>36,7</a:t>
                      </a:r>
                      <a:endParaRPr lang="en-US" sz="1000">
                        <a:latin typeface="+mn-lt"/>
                        <a:ea typeface="Aptos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rgbClr val="FFFFFF"/>
                    </a:solidFill>
                  </a:tcPr>
                </a:tc>
              </a:tr>
              <a:tr h="15430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Arial"/>
                        </a:rPr>
                        <a:t>4</a:t>
                      </a:r>
                      <a:endParaRPr lang="en-US" sz="1000">
                        <a:latin typeface="+mn-lt"/>
                        <a:ea typeface="Aptos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Arial"/>
                        </a:rPr>
                        <a:t>16286G3INC01</a:t>
                      </a:r>
                      <a:endParaRPr lang="en-US" sz="1000">
                        <a:latin typeface="+mn-lt"/>
                        <a:ea typeface="Aptos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Arial"/>
                        </a:rPr>
                        <a:t>Lr46</a:t>
                      </a:r>
                      <a:endParaRPr lang="en-US" sz="1000">
                        <a:latin typeface="+mn-lt"/>
                        <a:ea typeface="Aptos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Arial"/>
                        </a:rPr>
                        <a:t>0</a:t>
                      </a:r>
                      <a:endParaRPr lang="en-US" sz="1000">
                        <a:latin typeface="+mn-lt"/>
                        <a:ea typeface="Aptos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Arial"/>
                        </a:rPr>
                        <a:t>20</a:t>
                      </a:r>
                      <a:endParaRPr lang="en-US" sz="1000">
                        <a:latin typeface="+mn-lt"/>
                        <a:ea typeface="Aptos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Arial"/>
                        </a:rPr>
                        <a:t>30</a:t>
                      </a:r>
                      <a:endParaRPr lang="en-US" sz="1000">
                        <a:latin typeface="+mn-lt"/>
                        <a:ea typeface="Aptos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Arial"/>
                        </a:rPr>
                        <a:t>16,7</a:t>
                      </a:r>
                      <a:endParaRPr lang="en-US" sz="1000">
                        <a:latin typeface="+mn-lt"/>
                        <a:ea typeface="Aptos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rgbClr val="FFFFFF"/>
                    </a:solidFill>
                  </a:tcPr>
                </a:tc>
              </a:tr>
              <a:tr h="15430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Arial"/>
                        </a:rPr>
                        <a:t> </a:t>
                      </a:r>
                      <a:endParaRPr lang="en-US" sz="1000">
                        <a:latin typeface="+mn-lt"/>
                        <a:ea typeface="Aptos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rgbClr val="EBF2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Arial"/>
                        </a:rPr>
                        <a:t>Average of entries with 1 Lr gene</a:t>
                      </a:r>
                      <a:endParaRPr lang="en-US" sz="1000">
                        <a:latin typeface="+mn-lt"/>
                        <a:ea typeface="Aptos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rgbClr val="EBF2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Arial"/>
                        </a:rPr>
                        <a:t> </a:t>
                      </a:r>
                      <a:endParaRPr lang="en-US" sz="1000">
                        <a:latin typeface="+mn-lt"/>
                        <a:ea typeface="Aptos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rgbClr val="EBF2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Arial"/>
                        </a:rPr>
                        <a:t>7,5</a:t>
                      </a:r>
                      <a:endParaRPr lang="en-US" sz="1000">
                        <a:latin typeface="+mn-lt"/>
                        <a:ea typeface="Aptos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rgbClr val="EBF2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Arial"/>
                        </a:rPr>
                        <a:t>17,5</a:t>
                      </a:r>
                      <a:endParaRPr lang="en-US" sz="1000">
                        <a:latin typeface="+mn-lt"/>
                        <a:ea typeface="Aptos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rgbClr val="EBF2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Arial"/>
                        </a:rPr>
                        <a:t>35</a:t>
                      </a:r>
                      <a:endParaRPr lang="en-US" sz="1000">
                        <a:latin typeface="+mn-lt"/>
                        <a:ea typeface="Aptos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rgbClr val="EBF2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Arial"/>
                        </a:rPr>
                        <a:t>20</a:t>
                      </a:r>
                      <a:endParaRPr lang="en-US" sz="1000">
                        <a:latin typeface="+mn-lt"/>
                        <a:ea typeface="Aptos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rgbClr val="EBF2E7"/>
                    </a:solidFill>
                  </a:tcPr>
                </a:tc>
              </a:tr>
              <a:tr h="15430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Arial"/>
                        </a:rPr>
                        <a:t>5</a:t>
                      </a:r>
                      <a:endParaRPr lang="en-US" sz="1000">
                        <a:latin typeface="+mn-lt"/>
                        <a:ea typeface="Aptos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Arial"/>
                        </a:rPr>
                        <a:t>MUDRISKI OD.</a:t>
                      </a:r>
                      <a:endParaRPr lang="en-US" sz="1000">
                        <a:latin typeface="+mn-lt"/>
                        <a:ea typeface="Aptos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Arial"/>
                        </a:rPr>
                        <a:t>Lr34+46</a:t>
                      </a:r>
                      <a:endParaRPr lang="en-US" sz="1000">
                        <a:latin typeface="+mn-lt"/>
                        <a:ea typeface="Aptos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Arial"/>
                        </a:rPr>
                        <a:t>10</a:t>
                      </a:r>
                      <a:endParaRPr lang="en-US" sz="1000">
                        <a:latin typeface="+mn-lt"/>
                        <a:ea typeface="Aptos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Arial"/>
                        </a:rPr>
                        <a:t>10</a:t>
                      </a:r>
                      <a:endParaRPr lang="en-US" sz="1000">
                        <a:latin typeface="+mn-lt"/>
                        <a:ea typeface="Aptos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Arial"/>
                        </a:rPr>
                        <a:t>20</a:t>
                      </a:r>
                      <a:endParaRPr lang="en-US" sz="1000">
                        <a:latin typeface="+mn-lt"/>
                        <a:ea typeface="Aptos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Arial"/>
                        </a:rPr>
                        <a:t>13,3</a:t>
                      </a:r>
                      <a:endParaRPr lang="en-US" sz="1000">
                        <a:latin typeface="+mn-lt"/>
                        <a:ea typeface="Aptos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rgbClr val="FFFFFF"/>
                    </a:solidFill>
                  </a:tcPr>
                </a:tc>
              </a:tr>
              <a:tr h="15430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Arial"/>
                        </a:rPr>
                        <a:t>6</a:t>
                      </a:r>
                      <a:endParaRPr lang="en-US" sz="1000">
                        <a:latin typeface="+mn-lt"/>
                        <a:ea typeface="Aptos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Arial"/>
                        </a:rPr>
                        <a:t>AMURG</a:t>
                      </a:r>
                      <a:endParaRPr lang="en-US" sz="1000">
                        <a:latin typeface="+mn-lt"/>
                        <a:ea typeface="Aptos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Arial"/>
                        </a:rPr>
                        <a:t>Lr37+46</a:t>
                      </a:r>
                      <a:endParaRPr lang="en-US" sz="1000">
                        <a:latin typeface="+mn-lt"/>
                        <a:ea typeface="Aptos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Arial"/>
                        </a:rPr>
                        <a:t>0</a:t>
                      </a:r>
                      <a:endParaRPr lang="en-US" sz="1000">
                        <a:latin typeface="+mn-lt"/>
                        <a:ea typeface="Aptos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Arial"/>
                        </a:rPr>
                        <a:t>0</a:t>
                      </a:r>
                      <a:endParaRPr lang="en-US" sz="1000">
                        <a:latin typeface="+mn-lt"/>
                        <a:ea typeface="Aptos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Arial"/>
                        </a:rPr>
                        <a:t>0</a:t>
                      </a:r>
                      <a:endParaRPr lang="en-US" sz="1000">
                        <a:latin typeface="+mn-lt"/>
                        <a:ea typeface="Aptos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Arial"/>
                        </a:rPr>
                        <a:t>0</a:t>
                      </a:r>
                      <a:endParaRPr lang="en-US" sz="1000">
                        <a:latin typeface="+mn-lt"/>
                        <a:ea typeface="Aptos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rgbClr val="FFFFFF"/>
                    </a:solidFill>
                  </a:tcPr>
                </a:tc>
              </a:tr>
              <a:tr h="15430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Arial"/>
                        </a:rPr>
                        <a:t>7</a:t>
                      </a:r>
                      <a:endParaRPr lang="en-US" sz="1000">
                        <a:latin typeface="+mn-lt"/>
                        <a:ea typeface="Aptos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Arial"/>
                        </a:rPr>
                        <a:t>15149G</a:t>
                      </a:r>
                      <a:endParaRPr lang="en-US" sz="1000">
                        <a:latin typeface="+mn-lt"/>
                        <a:ea typeface="Aptos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Arial"/>
                        </a:rPr>
                        <a:t>Lr37+46</a:t>
                      </a:r>
                      <a:endParaRPr lang="en-US" sz="1000">
                        <a:latin typeface="+mn-lt"/>
                        <a:ea typeface="Aptos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Arial"/>
                        </a:rPr>
                        <a:t>30</a:t>
                      </a:r>
                      <a:endParaRPr lang="en-US" sz="1000">
                        <a:latin typeface="+mn-lt"/>
                        <a:ea typeface="Aptos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Arial"/>
                        </a:rPr>
                        <a:t>10</a:t>
                      </a:r>
                      <a:endParaRPr lang="en-US" sz="1000">
                        <a:latin typeface="+mn-lt"/>
                        <a:ea typeface="Aptos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Arial"/>
                        </a:rPr>
                        <a:t>0</a:t>
                      </a:r>
                      <a:endParaRPr lang="en-US" sz="1000">
                        <a:latin typeface="+mn-lt"/>
                        <a:ea typeface="Aptos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Arial"/>
                        </a:rPr>
                        <a:t>13,3</a:t>
                      </a:r>
                      <a:endParaRPr lang="en-US" sz="1000">
                        <a:latin typeface="+mn-lt"/>
                        <a:ea typeface="Aptos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rgbClr val="FFFFFF"/>
                    </a:solidFill>
                  </a:tcPr>
                </a:tc>
              </a:tr>
              <a:tr h="15430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Arial"/>
                        </a:rPr>
                        <a:t>11</a:t>
                      </a:r>
                      <a:endParaRPr lang="en-US" sz="1000">
                        <a:latin typeface="+mn-lt"/>
                        <a:ea typeface="Aptos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latin typeface="+mn-lt"/>
                          <a:ea typeface="Times New Roman"/>
                          <a:cs typeface="Arial"/>
                        </a:rPr>
                        <a:t>18148G1-3</a:t>
                      </a:r>
                      <a:endParaRPr lang="en-US" sz="1000">
                        <a:latin typeface="+mn-lt"/>
                        <a:ea typeface="Aptos"/>
                        <a:cs typeface="Arial"/>
                      </a:endParaRPr>
                    </a:p>
                  </a:txBody>
                  <a:tcPr marL="68580" marR="6858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latin typeface="+mn-lt"/>
                          <a:ea typeface="Times New Roman"/>
                          <a:cs typeface="Arial"/>
                        </a:rPr>
                        <a:t>37+46</a:t>
                      </a:r>
                      <a:endParaRPr lang="en-US" sz="1000">
                        <a:latin typeface="+mn-lt"/>
                        <a:ea typeface="Aptos"/>
                        <a:cs typeface="Arial"/>
                      </a:endParaRPr>
                    </a:p>
                  </a:txBody>
                  <a:tcPr marL="68580" marR="6858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Arial"/>
                        </a:rPr>
                        <a:t>0</a:t>
                      </a:r>
                      <a:endParaRPr lang="en-US" sz="1000">
                        <a:latin typeface="+mn-lt"/>
                        <a:ea typeface="Aptos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Arial"/>
                        </a:rPr>
                        <a:t>0</a:t>
                      </a:r>
                      <a:endParaRPr lang="en-US" sz="1000">
                        <a:latin typeface="+mn-lt"/>
                        <a:ea typeface="Aptos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Arial"/>
                        </a:rPr>
                        <a:t>0</a:t>
                      </a:r>
                      <a:endParaRPr lang="en-US" sz="1000">
                        <a:latin typeface="+mn-lt"/>
                        <a:ea typeface="Aptos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Arial"/>
                        </a:rPr>
                        <a:t>0</a:t>
                      </a:r>
                      <a:endParaRPr lang="en-US" sz="1000">
                        <a:latin typeface="+mn-lt"/>
                        <a:ea typeface="Aptos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rgbClr val="FFFFFF"/>
                    </a:solidFill>
                  </a:tcPr>
                </a:tc>
              </a:tr>
              <a:tr h="15430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Arial"/>
                        </a:rPr>
                        <a:t>8</a:t>
                      </a:r>
                      <a:endParaRPr lang="en-US" sz="1000">
                        <a:latin typeface="+mn-lt"/>
                        <a:ea typeface="Aptos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Arial"/>
                        </a:rPr>
                        <a:t>KATRUSEA</a:t>
                      </a:r>
                      <a:endParaRPr lang="en-US" sz="1000">
                        <a:latin typeface="+mn-lt"/>
                        <a:ea typeface="Aptos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Arial"/>
                        </a:rPr>
                        <a:t>Lr46+68</a:t>
                      </a:r>
                      <a:endParaRPr lang="en-US" sz="1000">
                        <a:latin typeface="+mn-lt"/>
                        <a:ea typeface="Aptos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Arial"/>
                        </a:rPr>
                        <a:t>40</a:t>
                      </a:r>
                      <a:endParaRPr lang="en-US" sz="1000">
                        <a:latin typeface="+mn-lt"/>
                        <a:ea typeface="Aptos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Arial"/>
                        </a:rPr>
                        <a:t>10</a:t>
                      </a:r>
                      <a:endParaRPr lang="en-US" sz="1000">
                        <a:latin typeface="+mn-lt"/>
                        <a:ea typeface="Aptos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Arial"/>
                        </a:rPr>
                        <a:t>20</a:t>
                      </a:r>
                      <a:endParaRPr lang="en-US" sz="1000">
                        <a:latin typeface="+mn-lt"/>
                        <a:ea typeface="Aptos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Arial"/>
                        </a:rPr>
                        <a:t>23,3</a:t>
                      </a:r>
                      <a:endParaRPr lang="en-US" sz="1000">
                        <a:latin typeface="+mn-lt"/>
                        <a:ea typeface="Aptos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rgbClr val="FFFFFF"/>
                    </a:solidFill>
                  </a:tcPr>
                </a:tc>
              </a:tr>
              <a:tr h="15430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Arial"/>
                        </a:rPr>
                        <a:t>9</a:t>
                      </a:r>
                      <a:endParaRPr lang="en-US" sz="1000">
                        <a:latin typeface="+mn-lt"/>
                        <a:ea typeface="Aptos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latin typeface="+mn-lt"/>
                          <a:ea typeface="Times New Roman"/>
                          <a:cs typeface="Arial"/>
                        </a:rPr>
                        <a:t>18012G3-7</a:t>
                      </a:r>
                      <a:endParaRPr lang="en-US" sz="1000">
                        <a:latin typeface="+mn-lt"/>
                        <a:ea typeface="Aptos"/>
                        <a:cs typeface="Arial"/>
                      </a:endParaRPr>
                    </a:p>
                  </a:txBody>
                  <a:tcPr marL="68580" marR="6858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latin typeface="+mn-lt"/>
                          <a:ea typeface="Times New Roman"/>
                          <a:cs typeface="Arial"/>
                        </a:rPr>
                        <a:t>46+68</a:t>
                      </a:r>
                      <a:endParaRPr lang="en-US" sz="1000">
                        <a:latin typeface="+mn-lt"/>
                        <a:ea typeface="Aptos"/>
                        <a:cs typeface="Arial"/>
                      </a:endParaRPr>
                    </a:p>
                  </a:txBody>
                  <a:tcPr marL="68580" marR="6858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Arial"/>
                        </a:rPr>
                        <a:t>0</a:t>
                      </a:r>
                      <a:endParaRPr lang="en-US" sz="1000">
                        <a:latin typeface="+mn-lt"/>
                        <a:ea typeface="Aptos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Arial"/>
                        </a:rPr>
                        <a:t>0</a:t>
                      </a:r>
                      <a:endParaRPr lang="en-US" sz="1000">
                        <a:latin typeface="+mn-lt"/>
                        <a:ea typeface="Aptos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Arial"/>
                        </a:rPr>
                        <a:t>0</a:t>
                      </a:r>
                      <a:endParaRPr lang="en-US" sz="1000">
                        <a:latin typeface="+mn-lt"/>
                        <a:ea typeface="Aptos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Arial"/>
                        </a:rPr>
                        <a:t>0</a:t>
                      </a:r>
                      <a:endParaRPr lang="en-US" sz="1000">
                        <a:latin typeface="+mn-lt"/>
                        <a:ea typeface="Aptos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rgbClr val="FFFFFF"/>
                    </a:solidFill>
                  </a:tcPr>
                </a:tc>
              </a:tr>
              <a:tr h="15430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Arial"/>
                        </a:rPr>
                        <a:t>10</a:t>
                      </a:r>
                      <a:endParaRPr lang="en-US" sz="1000">
                        <a:latin typeface="+mn-lt"/>
                        <a:ea typeface="Aptos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latin typeface="+mn-lt"/>
                          <a:ea typeface="Times New Roman"/>
                          <a:cs typeface="Arial"/>
                        </a:rPr>
                        <a:t>18012G3-11</a:t>
                      </a:r>
                      <a:endParaRPr lang="en-US" sz="1000">
                        <a:latin typeface="+mn-lt"/>
                        <a:ea typeface="Aptos"/>
                        <a:cs typeface="Arial"/>
                      </a:endParaRPr>
                    </a:p>
                  </a:txBody>
                  <a:tcPr marL="68580" marR="6858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latin typeface="+mn-lt"/>
                          <a:ea typeface="Times New Roman"/>
                          <a:cs typeface="Arial"/>
                        </a:rPr>
                        <a:t>46+68</a:t>
                      </a:r>
                      <a:endParaRPr lang="en-US" sz="1000">
                        <a:latin typeface="+mn-lt"/>
                        <a:ea typeface="Aptos"/>
                        <a:cs typeface="Arial"/>
                      </a:endParaRPr>
                    </a:p>
                  </a:txBody>
                  <a:tcPr marL="68580" marR="6858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Arial"/>
                        </a:rPr>
                        <a:t>0</a:t>
                      </a:r>
                      <a:endParaRPr lang="en-US" sz="1000">
                        <a:latin typeface="+mn-lt"/>
                        <a:ea typeface="Aptos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Arial"/>
                        </a:rPr>
                        <a:t>0</a:t>
                      </a:r>
                      <a:endParaRPr lang="en-US" sz="1000">
                        <a:latin typeface="+mn-lt"/>
                        <a:ea typeface="Aptos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Arial"/>
                        </a:rPr>
                        <a:t>0</a:t>
                      </a:r>
                      <a:endParaRPr lang="en-US" sz="1000">
                        <a:latin typeface="+mn-lt"/>
                        <a:ea typeface="Aptos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Arial"/>
                        </a:rPr>
                        <a:t>0</a:t>
                      </a:r>
                      <a:endParaRPr lang="en-US" sz="1000">
                        <a:latin typeface="+mn-lt"/>
                        <a:ea typeface="Aptos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rgbClr val="FFFFFF"/>
                    </a:solidFill>
                  </a:tcPr>
                </a:tc>
              </a:tr>
              <a:tr h="15430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Arial"/>
                        </a:rPr>
                        <a:t> </a:t>
                      </a:r>
                      <a:endParaRPr lang="en-US" sz="1000">
                        <a:latin typeface="+mn-lt"/>
                        <a:ea typeface="Aptos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rgbClr val="EBF2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 b="1">
                          <a:latin typeface="+mn-lt"/>
                          <a:ea typeface="Times New Roman"/>
                          <a:cs typeface="Arial"/>
                        </a:rPr>
                        <a:t>Average of entries with 2 Lr genes</a:t>
                      </a:r>
                      <a:endParaRPr lang="en-US" sz="1000">
                        <a:latin typeface="+mn-lt"/>
                        <a:ea typeface="Aptos"/>
                        <a:cs typeface="Arial"/>
                      </a:endParaRPr>
                    </a:p>
                  </a:txBody>
                  <a:tcPr marL="68580" marR="68580" marT="0" marB="0">
                    <a:solidFill>
                      <a:srgbClr val="EBF2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latin typeface="+mn-lt"/>
                          <a:ea typeface="Times New Roman"/>
                          <a:cs typeface="Arial"/>
                        </a:rPr>
                        <a:t> </a:t>
                      </a:r>
                      <a:endParaRPr lang="en-US" sz="1000">
                        <a:latin typeface="+mn-lt"/>
                        <a:ea typeface="Aptos"/>
                        <a:cs typeface="Arial"/>
                      </a:endParaRPr>
                    </a:p>
                  </a:txBody>
                  <a:tcPr marL="68580" marR="68580" marT="0" marB="0">
                    <a:solidFill>
                      <a:srgbClr val="EBF2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Arial"/>
                        </a:rPr>
                        <a:t>11,4</a:t>
                      </a:r>
                      <a:endParaRPr lang="en-US" sz="1000">
                        <a:latin typeface="+mn-lt"/>
                        <a:ea typeface="Aptos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rgbClr val="EBF2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Arial"/>
                        </a:rPr>
                        <a:t>4,3</a:t>
                      </a:r>
                      <a:endParaRPr lang="en-US" sz="1000">
                        <a:latin typeface="+mn-lt"/>
                        <a:ea typeface="Aptos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rgbClr val="EBF2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Arial"/>
                        </a:rPr>
                        <a:t>5,7</a:t>
                      </a:r>
                      <a:endParaRPr lang="en-US" sz="1000">
                        <a:latin typeface="+mn-lt"/>
                        <a:ea typeface="Aptos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rgbClr val="EBF2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Arial"/>
                        </a:rPr>
                        <a:t>7,1</a:t>
                      </a:r>
                      <a:endParaRPr lang="en-US" sz="1000">
                        <a:latin typeface="+mn-lt"/>
                        <a:ea typeface="Aptos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rgbClr val="EBF2E7"/>
                    </a:solidFill>
                  </a:tcPr>
                </a:tc>
              </a:tr>
              <a:tr h="15430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Arial"/>
                        </a:rPr>
                        <a:t>12</a:t>
                      </a:r>
                      <a:endParaRPr lang="en-US" sz="1000">
                        <a:latin typeface="+mn-lt"/>
                        <a:ea typeface="Aptos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latin typeface="+mn-lt"/>
                          <a:ea typeface="Times New Roman"/>
                          <a:cs typeface="Arial"/>
                        </a:rPr>
                        <a:t>17061G2-3</a:t>
                      </a:r>
                      <a:endParaRPr lang="en-US" sz="1000">
                        <a:latin typeface="+mn-lt"/>
                        <a:ea typeface="Aptos"/>
                        <a:cs typeface="Arial"/>
                      </a:endParaRPr>
                    </a:p>
                  </a:txBody>
                  <a:tcPr marL="68580" marR="6858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latin typeface="+mn-lt"/>
                          <a:ea typeface="Times New Roman"/>
                          <a:cs typeface="Arial"/>
                        </a:rPr>
                        <a:t>34+37+46 </a:t>
                      </a:r>
                      <a:endParaRPr lang="en-US" sz="1000">
                        <a:latin typeface="+mn-lt"/>
                        <a:ea typeface="Aptos"/>
                        <a:cs typeface="Arial"/>
                      </a:endParaRPr>
                    </a:p>
                  </a:txBody>
                  <a:tcPr marL="68580" marR="6858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Arial"/>
                        </a:rPr>
                        <a:t>0</a:t>
                      </a:r>
                      <a:endParaRPr lang="en-US" sz="1000">
                        <a:latin typeface="+mn-lt"/>
                        <a:ea typeface="Aptos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Arial"/>
                        </a:rPr>
                        <a:t>0</a:t>
                      </a:r>
                      <a:endParaRPr lang="en-US" sz="1000">
                        <a:latin typeface="+mn-lt"/>
                        <a:ea typeface="Aptos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Arial"/>
                        </a:rPr>
                        <a:t>0</a:t>
                      </a:r>
                      <a:endParaRPr lang="en-US" sz="1000">
                        <a:latin typeface="+mn-lt"/>
                        <a:ea typeface="Aptos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Arial"/>
                        </a:rPr>
                        <a:t>0</a:t>
                      </a:r>
                      <a:endParaRPr lang="en-US" sz="1000">
                        <a:latin typeface="+mn-lt"/>
                        <a:ea typeface="Aptos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rgbClr val="FFFFFF"/>
                    </a:solidFill>
                  </a:tcPr>
                </a:tc>
              </a:tr>
              <a:tr h="15430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Arial"/>
                        </a:rPr>
                        <a:t>13</a:t>
                      </a:r>
                      <a:endParaRPr lang="en-US" sz="1000">
                        <a:latin typeface="+mn-lt"/>
                        <a:ea typeface="Aptos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latin typeface="+mn-lt"/>
                          <a:ea typeface="Times New Roman"/>
                          <a:cs typeface="Arial"/>
                        </a:rPr>
                        <a:t>17061G2-4</a:t>
                      </a:r>
                      <a:endParaRPr lang="en-US" sz="1000">
                        <a:latin typeface="+mn-lt"/>
                        <a:ea typeface="Aptos"/>
                        <a:cs typeface="Arial"/>
                      </a:endParaRPr>
                    </a:p>
                  </a:txBody>
                  <a:tcPr marL="68580" marR="6858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latin typeface="+mn-lt"/>
                          <a:ea typeface="Times New Roman"/>
                          <a:cs typeface="Arial"/>
                        </a:rPr>
                        <a:t>34+37+46</a:t>
                      </a:r>
                      <a:endParaRPr lang="en-US" sz="1000">
                        <a:latin typeface="+mn-lt"/>
                        <a:ea typeface="Aptos"/>
                        <a:cs typeface="Arial"/>
                      </a:endParaRPr>
                    </a:p>
                  </a:txBody>
                  <a:tcPr marL="68580" marR="6858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Arial"/>
                        </a:rPr>
                        <a:t>0</a:t>
                      </a:r>
                      <a:endParaRPr lang="en-US" sz="1000">
                        <a:latin typeface="+mn-lt"/>
                        <a:ea typeface="Aptos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Arial"/>
                        </a:rPr>
                        <a:t>0</a:t>
                      </a:r>
                      <a:endParaRPr lang="en-US" sz="1000">
                        <a:latin typeface="+mn-lt"/>
                        <a:ea typeface="Aptos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Arial"/>
                        </a:rPr>
                        <a:t>0</a:t>
                      </a:r>
                      <a:endParaRPr lang="en-US" sz="1000">
                        <a:latin typeface="+mn-lt"/>
                        <a:ea typeface="Aptos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Arial"/>
                        </a:rPr>
                        <a:t>0</a:t>
                      </a:r>
                      <a:endParaRPr lang="en-US" sz="1000">
                        <a:latin typeface="+mn-lt"/>
                        <a:ea typeface="Aptos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rgbClr val="FFFFFF"/>
                    </a:solidFill>
                  </a:tcPr>
                </a:tc>
              </a:tr>
              <a:tr h="15430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Arial"/>
                        </a:rPr>
                        <a:t>14</a:t>
                      </a:r>
                      <a:endParaRPr lang="en-US" sz="1000">
                        <a:latin typeface="+mn-lt"/>
                        <a:ea typeface="Aptos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latin typeface="+mn-lt"/>
                          <a:ea typeface="Times New Roman"/>
                          <a:cs typeface="Arial"/>
                        </a:rPr>
                        <a:t>18012G2-3</a:t>
                      </a:r>
                      <a:endParaRPr lang="en-US" sz="1000">
                        <a:latin typeface="+mn-lt"/>
                        <a:ea typeface="Aptos"/>
                        <a:cs typeface="Arial"/>
                      </a:endParaRPr>
                    </a:p>
                  </a:txBody>
                  <a:tcPr marL="68580" marR="6858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latin typeface="+mn-lt"/>
                          <a:ea typeface="Times New Roman"/>
                          <a:cs typeface="Arial"/>
                        </a:rPr>
                        <a:t>34+37+46</a:t>
                      </a:r>
                      <a:endParaRPr lang="en-US" sz="1000">
                        <a:latin typeface="+mn-lt"/>
                        <a:ea typeface="Aptos"/>
                        <a:cs typeface="Arial"/>
                      </a:endParaRPr>
                    </a:p>
                  </a:txBody>
                  <a:tcPr marL="68580" marR="6858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Arial"/>
                        </a:rPr>
                        <a:t>0</a:t>
                      </a:r>
                      <a:endParaRPr lang="en-US" sz="1000">
                        <a:latin typeface="+mn-lt"/>
                        <a:ea typeface="Aptos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Arial"/>
                        </a:rPr>
                        <a:t>0</a:t>
                      </a:r>
                      <a:endParaRPr lang="en-US" sz="1000">
                        <a:latin typeface="+mn-lt"/>
                        <a:ea typeface="Aptos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Arial"/>
                        </a:rPr>
                        <a:t>0</a:t>
                      </a:r>
                      <a:endParaRPr lang="en-US" sz="1000">
                        <a:latin typeface="+mn-lt"/>
                        <a:ea typeface="Aptos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Arial"/>
                        </a:rPr>
                        <a:t>0</a:t>
                      </a:r>
                      <a:endParaRPr lang="en-US" sz="1000">
                        <a:latin typeface="+mn-lt"/>
                        <a:ea typeface="Aptos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rgbClr val="FFFFFF"/>
                    </a:solidFill>
                  </a:tcPr>
                </a:tc>
              </a:tr>
              <a:tr h="15430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Arial"/>
                        </a:rPr>
                        <a:t>15</a:t>
                      </a:r>
                      <a:endParaRPr lang="en-US" sz="1000">
                        <a:latin typeface="+mn-lt"/>
                        <a:ea typeface="Aptos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latin typeface="+mn-lt"/>
                          <a:ea typeface="Times New Roman"/>
                          <a:cs typeface="Arial"/>
                        </a:rPr>
                        <a:t>18148G1-4</a:t>
                      </a:r>
                      <a:endParaRPr lang="en-US" sz="1000">
                        <a:latin typeface="+mn-lt"/>
                        <a:ea typeface="Aptos"/>
                        <a:cs typeface="Arial"/>
                      </a:endParaRPr>
                    </a:p>
                  </a:txBody>
                  <a:tcPr marL="68580" marR="6858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latin typeface="+mn-lt"/>
                          <a:ea typeface="Times New Roman"/>
                          <a:cs typeface="Arial"/>
                        </a:rPr>
                        <a:t>34+37+46</a:t>
                      </a:r>
                      <a:endParaRPr lang="en-US" sz="1000">
                        <a:latin typeface="+mn-lt"/>
                        <a:ea typeface="Aptos"/>
                        <a:cs typeface="Arial"/>
                      </a:endParaRPr>
                    </a:p>
                  </a:txBody>
                  <a:tcPr marL="68580" marR="6858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Arial"/>
                        </a:rPr>
                        <a:t>0</a:t>
                      </a:r>
                      <a:endParaRPr lang="en-US" sz="1000">
                        <a:latin typeface="+mn-lt"/>
                        <a:ea typeface="Aptos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Arial"/>
                        </a:rPr>
                        <a:t>0</a:t>
                      </a:r>
                      <a:endParaRPr lang="en-US" sz="1000">
                        <a:latin typeface="+mn-lt"/>
                        <a:ea typeface="Aptos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Arial"/>
                        </a:rPr>
                        <a:t>0</a:t>
                      </a:r>
                      <a:endParaRPr lang="en-US" sz="1000">
                        <a:latin typeface="+mn-lt"/>
                        <a:ea typeface="Aptos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Arial"/>
                        </a:rPr>
                        <a:t>0</a:t>
                      </a:r>
                      <a:endParaRPr lang="en-US" sz="1000">
                        <a:latin typeface="+mn-lt"/>
                        <a:ea typeface="Aptos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rgbClr val="FFFFFF"/>
                    </a:solidFill>
                  </a:tcPr>
                </a:tc>
              </a:tr>
              <a:tr h="15430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Arial"/>
                        </a:rPr>
                        <a:t> </a:t>
                      </a:r>
                      <a:endParaRPr lang="en-US" sz="1000">
                        <a:latin typeface="+mn-lt"/>
                        <a:ea typeface="Aptos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rgbClr val="EBF2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1762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smtClean="0">
                          <a:latin typeface="+mn-lt"/>
                          <a:ea typeface="Times New Roman"/>
                          <a:cs typeface="Arial"/>
                        </a:rPr>
                        <a:t>Average of entries with 3 Lr genes</a:t>
                      </a:r>
                      <a:r>
                        <a:rPr lang="en-US" sz="1000" b="1">
                          <a:latin typeface="+mn-lt"/>
                          <a:ea typeface="Times New Roman"/>
                          <a:cs typeface="Arial"/>
                        </a:rPr>
                        <a:t> </a:t>
                      </a:r>
                      <a:endParaRPr lang="en-US" sz="1000">
                        <a:latin typeface="+mn-lt"/>
                        <a:ea typeface="Aptos"/>
                        <a:cs typeface="Arial"/>
                      </a:endParaRPr>
                    </a:p>
                  </a:txBody>
                  <a:tcPr marL="68580" marR="68580" marT="0" marB="0">
                    <a:solidFill>
                      <a:srgbClr val="EBF2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latin typeface="+mn-lt"/>
                          <a:ea typeface="Times New Roman"/>
                          <a:cs typeface="Arial"/>
                        </a:rPr>
                        <a:t> </a:t>
                      </a:r>
                      <a:endParaRPr lang="en-US" sz="1000">
                        <a:latin typeface="+mn-lt"/>
                        <a:ea typeface="Aptos"/>
                        <a:cs typeface="Arial"/>
                      </a:endParaRPr>
                    </a:p>
                  </a:txBody>
                  <a:tcPr marL="68580" marR="68580" marT="0" marB="0">
                    <a:solidFill>
                      <a:srgbClr val="EBF2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Arial"/>
                        </a:rPr>
                        <a:t>0</a:t>
                      </a:r>
                      <a:endParaRPr lang="en-US" sz="1000">
                        <a:latin typeface="+mn-lt"/>
                        <a:ea typeface="Aptos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rgbClr val="EBF2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Arial"/>
                        </a:rPr>
                        <a:t>0</a:t>
                      </a:r>
                      <a:endParaRPr lang="en-US" sz="1000">
                        <a:latin typeface="+mn-lt"/>
                        <a:ea typeface="Aptos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rgbClr val="EBF2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Arial"/>
                        </a:rPr>
                        <a:t>0</a:t>
                      </a:r>
                      <a:endParaRPr lang="en-US" sz="1000">
                        <a:latin typeface="+mn-lt"/>
                        <a:ea typeface="Aptos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rgbClr val="EBF2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Arial"/>
                        </a:rPr>
                        <a:t>0</a:t>
                      </a:r>
                      <a:endParaRPr lang="en-US" sz="1000">
                        <a:latin typeface="+mn-lt"/>
                        <a:ea typeface="Aptos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rgbClr val="EBF2E7"/>
                    </a:solidFill>
                  </a:tcPr>
                </a:tc>
              </a:tr>
              <a:tr h="15430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Arial"/>
                        </a:rPr>
                        <a:t>16</a:t>
                      </a:r>
                      <a:endParaRPr lang="en-US" sz="1000">
                        <a:latin typeface="+mn-lt"/>
                        <a:ea typeface="Aptos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latin typeface="+mn-lt"/>
                          <a:ea typeface="Times New Roman"/>
                          <a:cs typeface="Arial"/>
                        </a:rPr>
                        <a:t>17061G2-5</a:t>
                      </a:r>
                      <a:endParaRPr lang="en-US" sz="1000">
                        <a:latin typeface="+mn-lt"/>
                        <a:ea typeface="Aptos"/>
                        <a:cs typeface="Arial"/>
                      </a:endParaRPr>
                    </a:p>
                  </a:txBody>
                  <a:tcPr marL="68580" marR="6858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latin typeface="+mn-lt"/>
                          <a:ea typeface="Times New Roman"/>
                          <a:cs typeface="Arial"/>
                        </a:rPr>
                        <a:t>34+37+46+68</a:t>
                      </a:r>
                      <a:endParaRPr lang="en-US" sz="1000">
                        <a:latin typeface="+mn-lt"/>
                        <a:ea typeface="Aptos"/>
                        <a:cs typeface="Arial"/>
                      </a:endParaRPr>
                    </a:p>
                  </a:txBody>
                  <a:tcPr marL="68580" marR="6858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Arial"/>
                        </a:rPr>
                        <a:t>0</a:t>
                      </a:r>
                      <a:endParaRPr lang="en-US" sz="1000">
                        <a:latin typeface="+mn-lt"/>
                        <a:ea typeface="Aptos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Arial"/>
                        </a:rPr>
                        <a:t>0</a:t>
                      </a:r>
                      <a:endParaRPr lang="en-US" sz="1000">
                        <a:latin typeface="+mn-lt"/>
                        <a:ea typeface="Aptos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Arial"/>
                        </a:rPr>
                        <a:t>0</a:t>
                      </a:r>
                      <a:endParaRPr lang="en-US" sz="1000">
                        <a:latin typeface="+mn-lt"/>
                        <a:ea typeface="Aptos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Arial"/>
                        </a:rPr>
                        <a:t>0</a:t>
                      </a:r>
                      <a:endParaRPr lang="en-US" sz="1000">
                        <a:latin typeface="+mn-lt"/>
                        <a:ea typeface="Aptos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rgbClr val="FFFFFF"/>
                    </a:solidFill>
                  </a:tcPr>
                </a:tc>
              </a:tr>
              <a:tr h="15430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Arial"/>
                        </a:rPr>
                        <a:t>17</a:t>
                      </a:r>
                      <a:endParaRPr lang="en-US" sz="1000">
                        <a:latin typeface="+mn-lt"/>
                        <a:ea typeface="Aptos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latin typeface="+mn-lt"/>
                          <a:ea typeface="Times New Roman"/>
                          <a:cs typeface="Arial"/>
                        </a:rPr>
                        <a:t>17061G2-6</a:t>
                      </a:r>
                      <a:endParaRPr lang="en-US" sz="1000">
                        <a:latin typeface="+mn-lt"/>
                        <a:ea typeface="Aptos"/>
                        <a:cs typeface="Arial"/>
                      </a:endParaRPr>
                    </a:p>
                  </a:txBody>
                  <a:tcPr marL="68580" marR="6858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latin typeface="+mn-lt"/>
                          <a:ea typeface="Times New Roman"/>
                          <a:cs typeface="Arial"/>
                        </a:rPr>
                        <a:t>34+37+46+68</a:t>
                      </a:r>
                      <a:endParaRPr lang="en-US" sz="1000">
                        <a:latin typeface="+mn-lt"/>
                        <a:ea typeface="Aptos"/>
                        <a:cs typeface="Arial"/>
                      </a:endParaRPr>
                    </a:p>
                  </a:txBody>
                  <a:tcPr marL="68580" marR="6858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Arial"/>
                        </a:rPr>
                        <a:t>0</a:t>
                      </a:r>
                      <a:endParaRPr lang="en-US" sz="1000">
                        <a:latin typeface="+mn-lt"/>
                        <a:ea typeface="Aptos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Arial"/>
                        </a:rPr>
                        <a:t>0</a:t>
                      </a:r>
                      <a:endParaRPr lang="en-US" sz="1000">
                        <a:latin typeface="+mn-lt"/>
                        <a:ea typeface="Aptos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Arial"/>
                        </a:rPr>
                        <a:t>0</a:t>
                      </a:r>
                      <a:endParaRPr lang="en-US" sz="1000">
                        <a:latin typeface="+mn-lt"/>
                        <a:ea typeface="Aptos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Arial"/>
                        </a:rPr>
                        <a:t>0</a:t>
                      </a:r>
                      <a:endParaRPr lang="en-US" sz="1000">
                        <a:latin typeface="+mn-lt"/>
                        <a:ea typeface="Aptos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rgbClr val="FFFFFF"/>
                    </a:solidFill>
                  </a:tcPr>
                </a:tc>
              </a:tr>
              <a:tr h="15430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Arial"/>
                        </a:rPr>
                        <a:t>18</a:t>
                      </a:r>
                      <a:endParaRPr lang="en-US" sz="1000">
                        <a:latin typeface="+mn-lt"/>
                        <a:ea typeface="Aptos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latin typeface="+mn-lt"/>
                          <a:ea typeface="Times New Roman"/>
                          <a:cs typeface="Arial"/>
                        </a:rPr>
                        <a:t>17061G2-8</a:t>
                      </a:r>
                      <a:endParaRPr lang="en-US" sz="1000">
                        <a:latin typeface="+mn-lt"/>
                        <a:ea typeface="Aptos"/>
                        <a:cs typeface="Arial"/>
                      </a:endParaRPr>
                    </a:p>
                  </a:txBody>
                  <a:tcPr marL="68580" marR="6858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latin typeface="+mn-lt"/>
                          <a:ea typeface="Times New Roman"/>
                          <a:cs typeface="Arial"/>
                        </a:rPr>
                        <a:t>34+37+46+68</a:t>
                      </a:r>
                      <a:endParaRPr lang="en-US" sz="1000">
                        <a:latin typeface="+mn-lt"/>
                        <a:ea typeface="Aptos"/>
                        <a:cs typeface="Arial"/>
                      </a:endParaRPr>
                    </a:p>
                  </a:txBody>
                  <a:tcPr marL="68580" marR="6858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Arial"/>
                        </a:rPr>
                        <a:t>0</a:t>
                      </a:r>
                      <a:endParaRPr lang="en-US" sz="1000">
                        <a:latin typeface="+mn-lt"/>
                        <a:ea typeface="Aptos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Arial"/>
                        </a:rPr>
                        <a:t>0</a:t>
                      </a:r>
                      <a:endParaRPr lang="en-US" sz="1000">
                        <a:latin typeface="+mn-lt"/>
                        <a:ea typeface="Aptos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Arial"/>
                        </a:rPr>
                        <a:t>0</a:t>
                      </a:r>
                      <a:endParaRPr lang="en-US" sz="1000">
                        <a:latin typeface="+mn-lt"/>
                        <a:ea typeface="Aptos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Arial"/>
                        </a:rPr>
                        <a:t>0</a:t>
                      </a:r>
                      <a:endParaRPr lang="en-US" sz="1000">
                        <a:latin typeface="+mn-lt"/>
                        <a:ea typeface="Aptos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rgbClr val="FFFFFF"/>
                    </a:solidFill>
                  </a:tcPr>
                </a:tc>
              </a:tr>
              <a:tr h="15430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Arial"/>
                        </a:rPr>
                        <a:t> </a:t>
                      </a:r>
                      <a:endParaRPr lang="en-US" sz="1000">
                        <a:latin typeface="+mn-lt"/>
                        <a:ea typeface="Aptos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rgbClr val="EBF2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Arial"/>
                        </a:rPr>
                        <a:t>Average of  entries with 4 Lr genes</a:t>
                      </a:r>
                      <a:endParaRPr lang="en-US" sz="1000">
                        <a:latin typeface="+mn-lt"/>
                        <a:ea typeface="Aptos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rgbClr val="EBF2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Arial"/>
                        </a:rPr>
                        <a:t> </a:t>
                      </a:r>
                      <a:endParaRPr lang="en-US" sz="1000">
                        <a:latin typeface="+mn-lt"/>
                        <a:ea typeface="Aptos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rgbClr val="EBF2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Arial"/>
                        </a:rPr>
                        <a:t>0</a:t>
                      </a:r>
                      <a:endParaRPr lang="en-US" sz="1000">
                        <a:latin typeface="+mn-lt"/>
                        <a:ea typeface="Aptos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rgbClr val="EBF2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Arial"/>
                        </a:rPr>
                        <a:t>0</a:t>
                      </a:r>
                      <a:endParaRPr lang="en-US" sz="1000">
                        <a:latin typeface="+mn-lt"/>
                        <a:ea typeface="Aptos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rgbClr val="EBF2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Arial"/>
                        </a:rPr>
                        <a:t>0</a:t>
                      </a:r>
                      <a:endParaRPr lang="en-US" sz="1000">
                        <a:latin typeface="+mn-lt"/>
                        <a:ea typeface="Aptos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rgbClr val="EBF2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Arial"/>
                        </a:rPr>
                        <a:t>0</a:t>
                      </a:r>
                      <a:endParaRPr lang="en-US" sz="1000">
                        <a:latin typeface="+mn-lt"/>
                        <a:ea typeface="Aptos"/>
                        <a:cs typeface="Arial"/>
                      </a:endParaRPr>
                    </a:p>
                  </a:txBody>
                  <a:tcPr marL="68580" marR="68580" marT="0" marB="0" anchor="b">
                    <a:solidFill>
                      <a:srgbClr val="EBF2E7"/>
                    </a:solidFill>
                  </a:tcPr>
                </a:tc>
              </a:tr>
            </a:tbl>
          </a:graphicData>
        </a:graphic>
      </p:graphicFrame>
      <p:pic>
        <p:nvPicPr>
          <p:cNvPr id="47" name="Picture 46" descr="sigla incda.jpeg"/>
          <p:cNvPicPr>
            <a:picLocks noChangeAspect="1"/>
          </p:cNvPicPr>
          <p:nvPr/>
        </p:nvPicPr>
        <p:blipFill>
          <a:blip r:embed="rId2"/>
          <a:srcRect l="10204" r="8163"/>
          <a:stretch>
            <a:fillRect/>
          </a:stretch>
        </p:blipFill>
        <p:spPr>
          <a:xfrm>
            <a:off x="271685" y="126982"/>
            <a:ext cx="554196" cy="6788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469</Words>
  <Application>Microsoft Macintosh PowerPoint</Application>
  <PresentationFormat>Custom</PresentationFormat>
  <Paragraphs>197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description>generated using python-pptx</dc:description>
  <cp:lastModifiedBy>IndiraG</cp:lastModifiedBy>
  <cp:revision>9</cp:revision>
  <dcterms:created xsi:type="dcterms:W3CDTF">2013-01-27T09:14:16Z</dcterms:created>
  <dcterms:modified xsi:type="dcterms:W3CDTF">2026-09-14T06:19:52Z</dcterms:modified>
</cp:coreProperties>
</file>