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8" r:id="rId1"/>
  </p:sldMasterIdLst>
  <p:sldIdLst>
    <p:sldId id="256" r:id="rId2"/>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636"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34527516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15952682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29020730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5435590F-00D8-4E08-8D39-64D3BFC1DA41}" type="datetimeFigureOut">
              <a:rPr lang="uk-UA" smtClean="0"/>
              <a:t>14.09.2026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7369674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5435590F-00D8-4E08-8D39-64D3BFC1DA41}" type="datetimeFigureOut">
              <a:rPr lang="uk-UA" smtClean="0"/>
              <a:t>14.09.2026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2781068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5435590F-00D8-4E08-8D39-64D3BFC1DA41}" type="datetimeFigureOut">
              <a:rPr lang="uk-UA" smtClean="0"/>
              <a:t>14.09.2026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14679262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35590F-00D8-4E08-8D39-64D3BFC1DA41}" type="datetimeFigureOut">
              <a:rPr lang="uk-UA" smtClean="0"/>
              <a:t>14.09.2026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34990521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smtClean="0"/>
              <a:t>Образец текста</a:t>
            </a:r>
          </a:p>
        </p:txBody>
      </p:sp>
      <p:sp>
        <p:nvSpPr>
          <p:cNvPr id="5" name="Date Placeholder 4"/>
          <p:cNvSpPr>
            <a:spLocks noGrp="1"/>
          </p:cNvSpPr>
          <p:nvPr>
            <p:ph type="dt" sz="half" idx="10"/>
          </p:nvPr>
        </p:nvSpPr>
        <p:spPr/>
        <p:txBody>
          <a:bodyPr/>
          <a:lstStyle/>
          <a:p>
            <a:fld id="{5435590F-00D8-4E08-8D39-64D3BFC1DA41}" type="datetimeFigureOut">
              <a:rPr lang="uk-UA" smtClean="0"/>
              <a:t>14.09.2026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34359254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5435590F-00D8-4E08-8D39-64D3BFC1DA41}" type="datetimeFigureOut">
              <a:rPr lang="uk-UA" smtClean="0"/>
              <a:t>14.09.2026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3455904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27870285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8741239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11065339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904269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342174295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7992157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5435590F-00D8-4E08-8D39-64D3BFC1DA41}" type="datetimeFigureOut">
              <a:rPr lang="uk-UA" smtClean="0"/>
              <a:t>14.09.2026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B0BCB679-65A4-4EB3-BE12-59373F333937}" type="slidenum">
              <a:rPr lang="uk-UA" smtClean="0"/>
              <a:t>‹#›</a:t>
            </a:fld>
            <a:endParaRPr lang="uk-UA"/>
          </a:p>
        </p:txBody>
      </p:sp>
    </p:spTree>
    <p:extLst>
      <p:ext uri="{BB962C8B-B14F-4D97-AF65-F5344CB8AC3E}">
        <p14:creationId xmlns:p14="http://schemas.microsoft.com/office/powerpoint/2010/main" val="666637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435590F-00D8-4E08-8D39-64D3BFC1DA41}" type="datetimeFigureOut">
              <a:rPr lang="uk-UA" smtClean="0"/>
              <a:t>14.09.2026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0BCB679-65A4-4EB3-BE12-59373F333937}" type="slidenum">
              <a:rPr lang="uk-UA" smtClean="0"/>
              <a:t>‹#›</a:t>
            </a:fld>
            <a:endParaRPr lang="uk-UA"/>
          </a:p>
        </p:txBody>
      </p:sp>
    </p:spTree>
    <p:extLst>
      <p:ext uri="{BB962C8B-B14F-4D97-AF65-F5344CB8AC3E}">
        <p14:creationId xmlns:p14="http://schemas.microsoft.com/office/powerpoint/2010/main" val="354664386"/>
      </p:ext>
    </p:extLst>
  </p:cSld>
  <p:clrMap bg1="lt1" tx1="dk1" bg2="lt2" tx2="dk2" accent1="accent1" accent2="accent2" accent3="accent3" accent4="accent4" accent5="accent5" accent6="accent6" hlink="hlink" folHlink="folHlink"/>
  <p:sldLayoutIdLst>
    <p:sldLayoutId id="2147483869" r:id="rId1"/>
    <p:sldLayoutId id="2147483870" r:id="rId2"/>
    <p:sldLayoutId id="2147483871" r:id="rId3"/>
    <p:sldLayoutId id="2147483872" r:id="rId4"/>
    <p:sldLayoutId id="2147483873" r:id="rId5"/>
    <p:sldLayoutId id="2147483874" r:id="rId6"/>
    <p:sldLayoutId id="2147483875" r:id="rId7"/>
    <p:sldLayoutId id="2147483876" r:id="rId8"/>
    <p:sldLayoutId id="2147483877" r:id="rId9"/>
    <p:sldLayoutId id="2147483878" r:id="rId10"/>
    <p:sldLayoutId id="2147483879" r:id="rId11"/>
    <p:sldLayoutId id="2147483880" r:id="rId12"/>
    <p:sldLayoutId id="2147483881" r:id="rId13"/>
    <p:sldLayoutId id="2147483882" r:id="rId14"/>
    <p:sldLayoutId id="2147483883" r:id="rId15"/>
    <p:sldLayoutId id="214748388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Прямоугольник 3"/>
          <p:cNvSpPr/>
          <p:nvPr/>
        </p:nvSpPr>
        <p:spPr>
          <a:xfrm>
            <a:off x="3427276" y="1925260"/>
            <a:ext cx="6392008" cy="3218125"/>
          </a:xfrm>
          <a:prstGeom prst="rect">
            <a:avLst/>
          </a:prstGeom>
        </p:spPr>
        <p:txBody>
          <a:bodyPr wrap="square">
            <a:spAutoFit/>
          </a:bodyPr>
          <a:lstStyle/>
          <a:p>
            <a:endParaRPr lang="uk-UA" sz="1000" dirty="0" smtClean="0">
              <a:effectLst/>
              <a:latin typeface="Times New Roman" panose="02020603050405020304" pitchFamily="18" charset="0"/>
              <a:ea typeface="Calibri" panose="020F0502020204030204" pitchFamily="34" charset="0"/>
              <a:cs typeface="Times New Roman" panose="02020603050405020304" pitchFamily="18" charset="0"/>
            </a:endParaRPr>
          </a:p>
          <a:p>
            <a:endParaRPr lang="uk-UA" sz="1000"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en-US" sz="1300" dirty="0">
                <a:latin typeface="Times New Roman" panose="02020603050405020304" pitchFamily="18" charset="0"/>
                <a:ea typeface="Calibri" panose="020F0502020204030204" pitchFamily="34" charset="0"/>
                <a:cs typeface="Times New Roman" panose="02020603050405020304" pitchFamily="18" charset="0"/>
              </a:rPr>
              <a:t>Analysis of the results obtained showed the effectiveness of using green manure biomass and organic fertilizers. According to three years of research, it was established that in all experimental treatments, soil bulk density for potato was rather high, ranging from 1.25–1.35 g/cm³ (optimal range 1.05–1.15 g/cm³).The research established that, across all experimental treatments, the soil bulk density for potato was slightly higher than optimal, ranging from 1.25 to 1.35 g/cm³. The highest bulk density, 1.31–1.35 g/cm³, was observed in treatments where different rates of mineral fertilizers were applied and foliar fertilization was conducted, against a background of a double green manure fallow. The lowest soil bulk density, 1.25–1.28 g/cm³, was noted in treatments where green manure biomass was incorporated and 40 t/ha of manure was applied.</a:t>
            </a:r>
            <a:endParaRPr lang="uk-UA" sz="1300" dirty="0">
              <a:latin typeface="Times New Roman" panose="02020603050405020304" pitchFamily="18" charset="0"/>
              <a:ea typeface="Calibri" panose="020F0502020204030204" pitchFamily="34" charset="0"/>
              <a:cs typeface="Times New Roman" panose="02020603050405020304" pitchFamily="18" charset="0"/>
            </a:endParaRPr>
          </a:p>
          <a:p>
            <a:endParaRPr lang="uk-UA" sz="1000"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uk-UA" sz="1000" dirty="0">
              <a:latin typeface="Times New Roman" panose="02020603050405020304" pitchFamily="18" charset="0"/>
              <a:ea typeface="Calibri" panose="020F0502020204030204" pitchFamily="34" charset="0"/>
              <a:cs typeface="Times New Roman" panose="02020603050405020304" pitchFamily="18" charset="0"/>
            </a:endParaRPr>
          </a:p>
          <a:p>
            <a:endParaRPr lang="uk-UA" sz="1600" dirty="0" smtClean="0">
              <a:effectLst/>
              <a:latin typeface="Times New Roman" panose="02020603050405020304" pitchFamily="18" charset="0"/>
              <a:ea typeface="Calibri" panose="020F0502020204030204" pitchFamily="34" charset="0"/>
              <a:cs typeface="Times New Roman" panose="02020603050405020304" pitchFamily="18" charset="0"/>
            </a:endParaRPr>
          </a:p>
          <a:p>
            <a:pPr algn="ctr" eaLnBrk="0" hangingPunct="0">
              <a:lnSpc>
                <a:spcPct val="107000"/>
              </a:lnSpc>
              <a:spcAft>
                <a:spcPts val="0"/>
              </a:spcAft>
            </a:pPr>
            <a:r>
              <a:rPr lang="en-US" sz="1600" b="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24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TextBox 2"/>
          <p:cNvSpPr txBox="1"/>
          <p:nvPr/>
        </p:nvSpPr>
        <p:spPr>
          <a:xfrm>
            <a:off x="378070" y="1257299"/>
            <a:ext cx="2453053" cy="4316566"/>
          </a:xfrm>
          <a:prstGeom prst="rect">
            <a:avLst/>
          </a:prstGeom>
          <a:noFill/>
        </p:spPr>
        <p:txBody>
          <a:bodyPr wrap="square" rtlCol="0">
            <a:spAutoFit/>
          </a:bodyPr>
          <a:lstStyle/>
          <a:p>
            <a:r>
              <a:rPr lang="en-US" sz="1200" b="1" dirty="0" smtClean="0">
                <a:latin typeface="Times New Roman" panose="02020603050405020304" pitchFamily="18" charset="0"/>
                <a:ea typeface="Calibri" panose="020F0502020204030204" pitchFamily="34" charset="0"/>
                <a:cs typeface="Times New Roman" panose="02020603050405020304" pitchFamily="18" charset="0"/>
              </a:rPr>
              <a:t>Objective</a:t>
            </a:r>
          </a:p>
          <a:p>
            <a:r>
              <a:rPr lang="en-US" sz="1200" dirty="0" smtClean="0">
                <a:latin typeface="Times New Roman" panose="02020603050405020304" pitchFamily="18" charset="0"/>
                <a:ea typeface="Calibri" panose="020F0502020204030204" pitchFamily="34" charset="0"/>
                <a:cs typeface="Times New Roman" panose="02020603050405020304" pitchFamily="18" charset="0"/>
              </a:rPr>
              <a:t> Investigate </a:t>
            </a:r>
            <a:r>
              <a:rPr lang="en-US" sz="1200" dirty="0">
                <a:latin typeface="Times New Roman" panose="02020603050405020304" pitchFamily="18" charset="0"/>
                <a:ea typeface="Calibri" panose="020F0502020204030204" pitchFamily="34" charset="0"/>
                <a:cs typeface="Times New Roman" panose="02020603050405020304" pitchFamily="18" charset="0"/>
              </a:rPr>
              <a:t>the effect of soil </a:t>
            </a:r>
            <a:endParaRPr lang="en-US" sz="12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smtClean="0">
                <a:latin typeface="Times New Roman" panose="02020603050405020304" pitchFamily="18" charset="0"/>
                <a:ea typeface="Calibri" panose="020F0502020204030204" pitchFamily="34" charset="0"/>
                <a:cs typeface="Times New Roman" panose="02020603050405020304" pitchFamily="18" charset="0"/>
              </a:rPr>
              <a:t>bulk </a:t>
            </a:r>
            <a:r>
              <a:rPr lang="en-US" sz="1200" dirty="0">
                <a:latin typeface="Times New Roman" panose="02020603050405020304" pitchFamily="18" charset="0"/>
                <a:ea typeface="Calibri" panose="020F0502020204030204" pitchFamily="34" charset="0"/>
                <a:cs typeface="Times New Roman" panose="02020603050405020304" pitchFamily="18" charset="0"/>
              </a:rPr>
              <a:t>density on the </a:t>
            </a:r>
            <a:endParaRPr lang="en-US" sz="12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smtClean="0">
                <a:latin typeface="Times New Roman" panose="02020603050405020304" pitchFamily="18" charset="0"/>
                <a:ea typeface="Calibri" panose="020F0502020204030204" pitchFamily="34" charset="0"/>
                <a:cs typeface="Times New Roman" panose="02020603050405020304" pitchFamily="18" charset="0"/>
              </a:rPr>
              <a:t>productivity </a:t>
            </a:r>
            <a:r>
              <a:rPr lang="en-US" sz="1200" dirty="0">
                <a:latin typeface="Times New Roman" panose="02020603050405020304" pitchFamily="18" charset="0"/>
                <a:ea typeface="Calibri" panose="020F0502020204030204" pitchFamily="34" charset="0"/>
                <a:cs typeface="Times New Roman" panose="02020603050405020304" pitchFamily="18" charset="0"/>
              </a:rPr>
              <a:t>of the early-ripening </a:t>
            </a:r>
            <a:endParaRPr lang="en-US" sz="12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smtClean="0">
                <a:latin typeface="Times New Roman" panose="02020603050405020304" pitchFamily="18" charset="0"/>
                <a:ea typeface="Calibri" panose="020F0502020204030204" pitchFamily="34" charset="0"/>
                <a:cs typeface="Times New Roman" panose="02020603050405020304" pitchFamily="18" charset="0"/>
              </a:rPr>
              <a:t>potato </a:t>
            </a:r>
            <a:r>
              <a:rPr lang="en-US" sz="1200" dirty="0">
                <a:latin typeface="Times New Roman" panose="02020603050405020304" pitchFamily="18" charset="0"/>
                <a:ea typeface="Calibri" panose="020F0502020204030204" pitchFamily="34" charset="0"/>
                <a:cs typeface="Times New Roman" panose="02020603050405020304" pitchFamily="18" charset="0"/>
              </a:rPr>
              <a:t>variety </a:t>
            </a:r>
            <a:r>
              <a:rPr lang="en-US" sz="1200" dirty="0" err="1">
                <a:latin typeface="Times New Roman" panose="02020603050405020304" pitchFamily="18" charset="0"/>
                <a:ea typeface="Calibri" panose="020F0502020204030204" pitchFamily="34" charset="0"/>
                <a:cs typeface="Times New Roman" panose="02020603050405020304" pitchFamily="18" charset="0"/>
              </a:rPr>
              <a:t>Skarbnytsia</a:t>
            </a:r>
            <a:r>
              <a:rPr lang="en-US" sz="1200" dirty="0">
                <a:latin typeface="Times New Roman" panose="02020603050405020304" pitchFamily="18" charset="0"/>
                <a:ea typeface="Calibri" panose="020F0502020204030204" pitchFamily="34" charset="0"/>
                <a:cs typeface="Times New Roman" panose="02020603050405020304" pitchFamily="18" charset="0"/>
              </a:rPr>
              <a:t>, taking </a:t>
            </a:r>
            <a:endParaRPr lang="en-US" sz="12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smtClean="0">
                <a:latin typeface="Times New Roman" panose="02020603050405020304" pitchFamily="18" charset="0"/>
                <a:ea typeface="Calibri" panose="020F0502020204030204" pitchFamily="34" charset="0"/>
                <a:cs typeface="Times New Roman" panose="02020603050405020304" pitchFamily="18" charset="0"/>
              </a:rPr>
              <a:t>into </a:t>
            </a:r>
            <a:r>
              <a:rPr lang="en-US" sz="1200" dirty="0">
                <a:latin typeface="Times New Roman" panose="02020603050405020304" pitchFamily="18" charset="0"/>
                <a:ea typeface="Calibri" panose="020F0502020204030204" pitchFamily="34" charset="0"/>
                <a:cs typeface="Times New Roman" panose="02020603050405020304" pitchFamily="18" charset="0"/>
              </a:rPr>
              <a:t>account its biological characteristics</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a:t>
            </a:r>
            <a:endParaRPr lang="uk-UA" sz="1200" dirty="0" smtClean="0">
              <a:latin typeface="Times New Roman" panose="02020603050405020304" pitchFamily="18" charset="0"/>
              <a:ea typeface="Calibri" panose="020F0502020204030204" pitchFamily="34" charset="0"/>
              <a:cs typeface="Times New Roman" panose="02020603050405020304" pitchFamily="18" charset="0"/>
            </a:endParaRPr>
          </a:p>
          <a:p>
            <a:endParaRPr lang="uk-UA"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The scientific research was conducted at a stationary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field </a:t>
            </a:r>
            <a:r>
              <a:rPr lang="en-US" sz="1200" dirty="0">
                <a:latin typeface="Times New Roman" panose="02020603050405020304" pitchFamily="18" charset="0"/>
                <a:ea typeface="Calibri" panose="020F0502020204030204" pitchFamily="34" charset="0"/>
                <a:cs typeface="Times New Roman" panose="02020603050405020304" pitchFamily="18" charset="0"/>
              </a:rPr>
              <a:t>experiment of the Institute for Potato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Research</a:t>
            </a:r>
            <a:r>
              <a:rPr lang="uk-UA"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of the NAAS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in </a:t>
            </a:r>
            <a:r>
              <a:rPr lang="en-US" sz="1200" dirty="0">
                <a:latin typeface="Times New Roman" panose="02020603050405020304" pitchFamily="18" charset="0"/>
                <a:ea typeface="Calibri" panose="020F0502020204030204" pitchFamily="34" charset="0"/>
                <a:cs typeface="Times New Roman" panose="02020603050405020304" pitchFamily="18" charset="0"/>
              </a:rPr>
              <a:t>the first field of a four-course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crop</a:t>
            </a:r>
            <a:r>
              <a:rPr lang="uk-UA"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rotation on an area of 1.5 hectares.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The experimental</a:t>
            </a:r>
            <a:r>
              <a:rPr lang="uk-UA"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design included nine treatments in which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different </a:t>
            </a:r>
            <a:r>
              <a:rPr lang="en-US" sz="1200" dirty="0">
                <a:latin typeface="Times New Roman" panose="02020603050405020304" pitchFamily="18" charset="0"/>
                <a:ea typeface="Calibri" panose="020F0502020204030204" pitchFamily="34" charset="0"/>
                <a:cs typeface="Times New Roman" panose="02020603050405020304" pitchFamily="18" charset="0"/>
              </a:rPr>
              <a:t>types, rates, and methods of fertilizer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application </a:t>
            </a:r>
            <a:r>
              <a:rPr lang="en-US" sz="1200" dirty="0">
                <a:latin typeface="Times New Roman" panose="02020603050405020304" pitchFamily="18" charset="0"/>
                <a:ea typeface="Calibri" panose="020F0502020204030204" pitchFamily="34" charset="0"/>
                <a:cs typeface="Times New Roman" panose="02020603050405020304" pitchFamily="18" charset="0"/>
              </a:rPr>
              <a:t>were studied</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a:t>
            </a:r>
            <a:endParaRPr lang="uk-UA" sz="12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a:latin typeface="Times New Roman" panose="02020603050405020304" pitchFamily="18" charset="0"/>
                <a:ea typeface="Calibri" panose="020F0502020204030204" pitchFamily="34" charset="0"/>
                <a:cs typeface="Times New Roman" panose="02020603050405020304" pitchFamily="18" charset="0"/>
              </a:rPr>
              <a:t>Statistical analysis of the data was performed </a:t>
            </a:r>
            <a:r>
              <a:rPr lang="en-US" sz="1200" dirty="0" smtClean="0">
                <a:latin typeface="Times New Roman" panose="02020603050405020304" pitchFamily="18" charset="0"/>
                <a:ea typeface="Calibri" panose="020F0502020204030204" pitchFamily="34" charset="0"/>
                <a:cs typeface="Times New Roman" panose="02020603050405020304" pitchFamily="18" charset="0"/>
              </a:rPr>
              <a:t>using</a:t>
            </a:r>
            <a:endParaRPr lang="uk-UA" sz="12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2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200" dirty="0">
                <a:latin typeface="Times New Roman" panose="02020603050405020304" pitchFamily="18" charset="0"/>
                <a:ea typeface="Calibri" panose="020F0502020204030204" pitchFamily="34" charset="0"/>
                <a:cs typeface="Times New Roman" panose="02020603050405020304" pitchFamily="18" charset="0"/>
              </a:rPr>
              <a:t>Microsoft Excel 2007 and </a:t>
            </a:r>
            <a:r>
              <a:rPr lang="en-US" sz="1200" dirty="0" err="1">
                <a:latin typeface="Times New Roman" panose="02020603050405020304" pitchFamily="18" charset="0"/>
                <a:ea typeface="Calibri" panose="020F0502020204030204" pitchFamily="34" charset="0"/>
                <a:cs typeface="Times New Roman" panose="02020603050405020304" pitchFamily="18" charset="0"/>
              </a:rPr>
              <a:t>Statistica</a:t>
            </a:r>
            <a:r>
              <a:rPr lang="en-US" sz="1200" dirty="0">
                <a:latin typeface="Times New Roman" panose="02020603050405020304" pitchFamily="18" charset="0"/>
                <a:ea typeface="Calibri" panose="020F0502020204030204" pitchFamily="34" charset="0"/>
                <a:cs typeface="Times New Roman" panose="02020603050405020304" pitchFamily="18" charset="0"/>
              </a:rPr>
              <a:t> 8.0.</a:t>
            </a:r>
            <a:endParaRPr lang="uk-UA" sz="1200" dirty="0">
              <a:latin typeface="Times New Roman" panose="02020603050405020304" pitchFamily="18" charset="0"/>
              <a:ea typeface="Calibri" panose="020F0502020204030204" pitchFamily="34" charset="0"/>
              <a:cs typeface="Times New Roman" panose="02020603050405020304" pitchFamily="18" charset="0"/>
            </a:endParaRPr>
          </a:p>
          <a:p>
            <a:r>
              <a:rPr lang="en-US" sz="1050" dirty="0" smtClean="0">
                <a:latin typeface="Times New Roman" panose="02020603050405020304" pitchFamily="18" charset="0"/>
                <a:ea typeface="Calibri" panose="020F0502020204030204" pitchFamily="34" charset="0"/>
                <a:cs typeface="Times New Roman" panose="02020603050405020304" pitchFamily="18" charset="0"/>
              </a:rPr>
              <a:t> </a:t>
            </a:r>
            <a:endParaRPr lang="uk-UA" sz="1050" dirty="0"/>
          </a:p>
        </p:txBody>
      </p:sp>
      <p:sp>
        <p:nvSpPr>
          <p:cNvPr id="5" name="TextBox 4"/>
          <p:cNvSpPr txBox="1"/>
          <p:nvPr/>
        </p:nvSpPr>
        <p:spPr>
          <a:xfrm>
            <a:off x="729762" y="196190"/>
            <a:ext cx="11289323" cy="1050159"/>
          </a:xfrm>
          <a:prstGeom prst="rect">
            <a:avLst/>
          </a:prstGeom>
          <a:noFill/>
        </p:spPr>
        <p:txBody>
          <a:bodyPr wrap="square" rtlCol="0">
            <a:spAutoFit/>
          </a:bodyPr>
          <a:lstStyle/>
          <a:p>
            <a:pPr indent="226695" algn="ctr">
              <a:lnSpc>
                <a:spcPct val="107000"/>
              </a:lnSpc>
              <a:spcAft>
                <a:spcPts val="0"/>
              </a:spcAft>
            </a:pPr>
            <a:r>
              <a:rPr lang="en-US" sz="1600" b="1" dirty="0">
                <a:latin typeface="Times New Roman" panose="02020603050405020304" pitchFamily="18" charset="0"/>
                <a:ea typeface="Calibri" panose="020F0502020204030204" pitchFamily="34" charset="0"/>
                <a:cs typeface="Times New Roman" panose="02020603050405020304" pitchFamily="18" charset="0"/>
              </a:rPr>
              <a:t>EFFECT OF SOIL BULK DENSITY ON YIELD OF POTATO VARIETY </a:t>
            </a:r>
            <a:r>
              <a:rPr lang="en-US" sz="1600" b="1" dirty="0" smtClean="0">
                <a:latin typeface="Times New Roman" panose="02020603050405020304" pitchFamily="18" charset="0"/>
                <a:ea typeface="Calibri" panose="020F0502020204030204" pitchFamily="34" charset="0"/>
                <a:cs typeface="Times New Roman" panose="02020603050405020304" pitchFamily="18" charset="0"/>
              </a:rPr>
              <a:t>SKARBNYTSIA</a:t>
            </a:r>
          </a:p>
          <a:p>
            <a:pPr indent="226695" algn="ctr">
              <a:lnSpc>
                <a:spcPct val="107000"/>
              </a:lnSpc>
              <a:spcAft>
                <a:spcPts val="0"/>
              </a:spcAft>
            </a:pPr>
            <a:endParaRPr lang="en-US" sz="1600" b="1" dirty="0">
              <a:latin typeface="Times New Roman" panose="02020603050405020304" pitchFamily="18" charset="0"/>
              <a:ea typeface="Calibri" panose="020F0502020204030204" pitchFamily="34" charset="0"/>
              <a:cs typeface="Times New Roman" panose="02020603050405020304" pitchFamily="18" charset="0"/>
            </a:endParaRPr>
          </a:p>
          <a:p>
            <a:pPr algn="ctr"/>
            <a:r>
              <a:rPr lang="en-GB" sz="1400" b="1" dirty="0" err="1" smtClean="0">
                <a:latin typeface="Times New Roman" panose="02020603050405020304" pitchFamily="18" charset="0"/>
                <a:cs typeface="Times New Roman" panose="02020603050405020304" pitchFamily="18" charset="0"/>
              </a:rPr>
              <a:t>Serhii</a:t>
            </a:r>
            <a:r>
              <a:rPr lang="en-GB" sz="1400" b="1" dirty="0" smtClean="0">
                <a:latin typeface="Times New Roman" panose="02020603050405020304" pitchFamily="18" charset="0"/>
                <a:cs typeface="Times New Roman" panose="02020603050405020304" pitchFamily="18" charset="0"/>
              </a:rPr>
              <a:t> </a:t>
            </a:r>
            <a:r>
              <a:rPr lang="en-GB" sz="1400" b="1" dirty="0" err="1">
                <a:latin typeface="Times New Roman" panose="02020603050405020304" pitchFamily="18" charset="0"/>
                <a:cs typeface="Times New Roman" panose="02020603050405020304" pitchFamily="18" charset="0"/>
              </a:rPr>
              <a:t>Kupriianov</a:t>
            </a:r>
            <a:r>
              <a:rPr lang="en-GB" sz="1400" dirty="0">
                <a:latin typeface="Times New Roman" panose="02020603050405020304" pitchFamily="18" charset="0"/>
                <a:cs typeface="Times New Roman" panose="02020603050405020304" pitchFamily="18" charset="0"/>
              </a:rPr>
              <a:t> </a:t>
            </a:r>
            <a:r>
              <a:rPr lang="uk-UA" sz="1400" dirty="0">
                <a:latin typeface="Times New Roman" panose="02020603050405020304" pitchFamily="18" charset="0"/>
                <a:cs typeface="Times New Roman" panose="02020603050405020304" pitchFamily="18" charset="0"/>
              </a:rPr>
              <a:t>(</a:t>
            </a:r>
            <a:r>
              <a:rPr lang="en-GB" sz="1400" dirty="0">
                <a:latin typeface="Times New Roman" panose="02020603050405020304" pitchFamily="18" charset="0"/>
                <a:cs typeface="Times New Roman" panose="02020603050405020304" pitchFamily="18" charset="0"/>
              </a:rPr>
              <a:t>0000-0001-5390-5573</a:t>
            </a:r>
            <a:r>
              <a:rPr lang="uk-UA" sz="1400" dirty="0">
                <a:latin typeface="Times New Roman" panose="02020603050405020304" pitchFamily="18" charset="0"/>
                <a:cs typeface="Times New Roman" panose="02020603050405020304" pitchFamily="18" charset="0"/>
              </a:rPr>
              <a:t>)</a:t>
            </a:r>
          </a:p>
          <a:p>
            <a:pPr algn="ctr"/>
            <a:r>
              <a:rPr lang="en-GB" sz="1400" i="1"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ea typeface="Calibri" pitchFamily="34" charset="-122"/>
                <a:cs typeface="Times New Roman" panose="02020603050405020304" pitchFamily="18" charset="0"/>
              </a:rPr>
              <a:t> </a:t>
            </a:r>
            <a:r>
              <a:rPr lang="en-US" sz="1400" b="1" i="1" dirty="0">
                <a:latin typeface="Times New Roman" panose="02020603050405020304" pitchFamily="18" charset="0"/>
                <a:ea typeface="Calibri" pitchFamily="34" charset="-122"/>
                <a:cs typeface="Times New Roman" panose="02020603050405020304" pitchFamily="18" charset="0"/>
              </a:rPr>
              <a:t>Institute of Potato </a:t>
            </a:r>
            <a:r>
              <a:rPr lang="en-US" sz="1400" b="1" dirty="0">
                <a:latin typeface="Times New Roman" panose="02020603050405020304" pitchFamily="18" charset="0"/>
                <a:ea typeface="Calibri" panose="020F0502020204030204" pitchFamily="34" charset="0"/>
                <a:cs typeface="Times New Roman" panose="02020603050405020304" pitchFamily="18" charset="0"/>
              </a:rPr>
              <a:t>Research</a:t>
            </a:r>
            <a:r>
              <a:rPr lang="en-US" sz="1400" b="1" i="1" dirty="0" smtClean="0">
                <a:latin typeface="Times New Roman" panose="02020603050405020304" pitchFamily="18" charset="0"/>
                <a:ea typeface="Calibri" pitchFamily="34" charset="-122"/>
                <a:cs typeface="Times New Roman" panose="02020603050405020304" pitchFamily="18" charset="0"/>
              </a:rPr>
              <a:t> </a:t>
            </a:r>
            <a:r>
              <a:rPr lang="en-US" sz="1400" b="1" i="1" dirty="0">
                <a:latin typeface="Times New Roman" panose="02020603050405020304" pitchFamily="18" charset="0"/>
                <a:ea typeface="Calibri" pitchFamily="34" charset="-122"/>
                <a:cs typeface="Times New Roman" panose="02020603050405020304" pitchFamily="18" charset="0"/>
              </a:rPr>
              <a:t>of the National Academy of Agrarian Sciences of Ukraine</a:t>
            </a:r>
            <a:r>
              <a:rPr lang="en-GB" sz="1400" b="1" i="1" dirty="0">
                <a:latin typeface="Times New Roman" panose="02020603050405020304" pitchFamily="18" charset="0"/>
                <a:cs typeface="Times New Roman" panose="02020603050405020304" pitchFamily="18" charset="0"/>
              </a:rPr>
              <a:t>, Ukraine</a:t>
            </a:r>
            <a:endParaRPr lang="uk-UA" sz="1400" b="1" i="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3427276" y="5275992"/>
            <a:ext cx="6814040" cy="1092607"/>
          </a:xfrm>
          <a:prstGeom prst="rect">
            <a:avLst/>
          </a:prstGeom>
          <a:noFill/>
        </p:spPr>
        <p:txBody>
          <a:bodyPr wrap="square" rtlCol="0">
            <a:spAutoFit/>
          </a:bodyPr>
          <a:lstStyle/>
          <a:p>
            <a:pPr algn="ctr"/>
            <a:r>
              <a:rPr lang="en-US" sz="1300" b="1" dirty="0">
                <a:latin typeface="Times New Roman" panose="02020603050405020304" pitchFamily="18" charset="0"/>
                <a:ea typeface="Calibri" pitchFamily="34" charset="-122"/>
                <a:cs typeface="Times New Roman" panose="02020603050405020304" pitchFamily="18" charset="0"/>
              </a:rPr>
              <a:t>CONCLUSIONS</a:t>
            </a:r>
            <a:endParaRPr lang="en-US" sz="1300" dirty="0">
              <a:latin typeface="Times New Roman" panose="02020603050405020304" pitchFamily="18" charset="0"/>
              <a:cs typeface="Times New Roman" panose="02020603050405020304" pitchFamily="18" charset="0"/>
            </a:endParaRPr>
          </a:p>
          <a:p>
            <a:r>
              <a:rPr lang="en-US" sz="1300" dirty="0" smtClean="0">
                <a:latin typeface="Times New Roman" panose="02020603050405020304" pitchFamily="18" charset="0"/>
                <a:ea typeface="Calibri" panose="020F0502020204030204" pitchFamily="34" charset="0"/>
                <a:cs typeface="Times New Roman" panose="02020603050405020304" pitchFamily="18" charset="0"/>
              </a:rPr>
              <a:t>Therefore</a:t>
            </a:r>
            <a:r>
              <a:rPr lang="en-US" sz="1300" dirty="0">
                <a:latin typeface="Times New Roman" panose="02020603050405020304" pitchFamily="18" charset="0"/>
                <a:ea typeface="Calibri" panose="020F0502020204030204" pitchFamily="34" charset="0"/>
                <a:cs typeface="Times New Roman" panose="02020603050405020304" pitchFamily="18" charset="0"/>
              </a:rPr>
              <a:t>, the selection of soils with optimal </a:t>
            </a:r>
            <a:r>
              <a:rPr lang="en-US" sz="1300" dirty="0" smtClean="0">
                <a:latin typeface="Times New Roman" panose="02020603050405020304" pitchFamily="18" charset="0"/>
                <a:ea typeface="Calibri" panose="020F0502020204030204" pitchFamily="34" charset="0"/>
                <a:cs typeface="Times New Roman" panose="02020603050405020304" pitchFamily="18" charset="0"/>
              </a:rPr>
              <a:t>bulk  </a:t>
            </a:r>
            <a:r>
              <a:rPr lang="en-US" sz="1300" dirty="0">
                <a:latin typeface="Times New Roman" panose="02020603050405020304" pitchFamily="18" charset="0"/>
                <a:ea typeface="Calibri" panose="020F0502020204030204" pitchFamily="34" charset="0"/>
                <a:cs typeface="Times New Roman" panose="02020603050405020304" pitchFamily="18" charset="0"/>
              </a:rPr>
              <a:t>density, as well as balanced fertilization, will allow obtaining high potato tuber yields</a:t>
            </a:r>
            <a:r>
              <a:rPr lang="en-US" sz="1300" dirty="0" smtClean="0">
                <a:latin typeface="Times New Roman" panose="02020603050405020304" pitchFamily="18" charset="0"/>
                <a:ea typeface="Calibri" panose="020F0502020204030204" pitchFamily="34" charset="0"/>
                <a:cs typeface="Times New Roman" panose="02020603050405020304" pitchFamily="18" charset="0"/>
              </a:rPr>
              <a:t>.</a:t>
            </a:r>
            <a:endParaRPr lang="uk-UA" sz="1300" dirty="0" smtClean="0">
              <a:latin typeface="Times New Roman" panose="02020603050405020304" pitchFamily="18" charset="0"/>
              <a:ea typeface="Calibri" panose="020F0502020204030204" pitchFamily="34" charset="0"/>
              <a:cs typeface="Times New Roman" panose="02020603050405020304" pitchFamily="18" charset="0"/>
            </a:endParaRPr>
          </a:p>
          <a:p>
            <a:r>
              <a:rPr lang="en-US" sz="1300" dirty="0" smtClean="0">
                <a:latin typeface="Times New Roman" panose="02020603050405020304" pitchFamily="18" charset="0"/>
                <a:ea typeface="Calibri" panose="020F0502020204030204" pitchFamily="34" charset="0"/>
                <a:cs typeface="Times New Roman" panose="02020603050405020304" pitchFamily="18" charset="0"/>
              </a:rPr>
              <a:t> </a:t>
            </a:r>
            <a:r>
              <a:rPr lang="en-US" sz="1300" dirty="0">
                <a:latin typeface="Times New Roman" panose="02020603050405020304" pitchFamily="18" charset="0"/>
                <a:ea typeface="Calibri" panose="020F0502020204030204" pitchFamily="34" charset="0"/>
                <a:cs typeface="Times New Roman" panose="02020603050405020304" pitchFamily="18" charset="0"/>
              </a:rPr>
              <a:t>It was established that maximum potato yield of 35.0 t/ha was achieved at a soil bulk density of 1.25 g/cm³.</a:t>
            </a:r>
            <a:endParaRPr lang="uk-UA" sz="1300"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17186777"/>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122</TotalTime>
  <Words>307</Words>
  <Application>Microsoft Office PowerPoint</Application>
  <PresentationFormat>Широкоэкранный</PresentationFormat>
  <Paragraphs>25</Paragraphs>
  <Slides>1</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1</vt:i4>
      </vt:variant>
    </vt:vector>
  </HeadingPairs>
  <TitlesOfParts>
    <vt:vector size="7" baseType="lpstr">
      <vt:lpstr>Arial</vt:lpstr>
      <vt:lpstr>Calibri</vt:lpstr>
      <vt:lpstr>Times New Roman</vt:lpstr>
      <vt:lpstr>Trebuchet MS</vt:lpstr>
      <vt:lpstr>Wingdings 3</vt:lpstr>
      <vt:lpstr>Аспект</vt:lpstr>
      <vt:lpstr>Презентация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User</dc:creator>
  <cp:lastModifiedBy>User</cp:lastModifiedBy>
  <cp:revision>10</cp:revision>
  <dcterms:created xsi:type="dcterms:W3CDTF">2026-09-14T06:32:35Z</dcterms:created>
  <dcterms:modified xsi:type="dcterms:W3CDTF">2026-09-14T10:43:39Z</dcterms:modified>
</cp:coreProperties>
</file>