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60" r:id="rId1"/>
  </p:sldMasterIdLst>
  <p:sldIdLst>
    <p:sldId id="257" r:id="rId2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636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C3741-B469-4182-A61E-4DB223C7C92F}" type="datetimeFigureOut">
              <a:rPr lang="uk-UA" smtClean="0"/>
              <a:t>14.09.2026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0203A-6EF6-4C75-8DD6-D151F8499A3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707509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C3741-B469-4182-A61E-4DB223C7C92F}" type="datetimeFigureOut">
              <a:rPr lang="uk-UA" smtClean="0"/>
              <a:t>14.09.2026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0203A-6EF6-4C75-8DD6-D151F8499A3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613709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C3741-B469-4182-A61E-4DB223C7C92F}" type="datetimeFigureOut">
              <a:rPr lang="uk-UA" smtClean="0"/>
              <a:t>14.09.2026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0203A-6EF6-4C75-8DD6-D151F8499A3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146086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C3741-B469-4182-A61E-4DB223C7C92F}" type="datetimeFigureOut">
              <a:rPr lang="uk-UA" smtClean="0"/>
              <a:t>14.09.2026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0203A-6EF6-4C75-8DD6-D151F8499A3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628065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C3741-B469-4182-A61E-4DB223C7C92F}" type="datetimeFigureOut">
              <a:rPr lang="uk-UA" smtClean="0"/>
              <a:t>14.09.2026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0203A-6EF6-4C75-8DD6-D151F8499A3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593719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C3741-B469-4182-A61E-4DB223C7C92F}" type="datetimeFigureOut">
              <a:rPr lang="uk-UA" smtClean="0"/>
              <a:t>14.09.2026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0203A-6EF6-4C75-8DD6-D151F8499A3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834856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C3741-B469-4182-A61E-4DB223C7C92F}" type="datetimeFigureOut">
              <a:rPr lang="uk-UA" smtClean="0"/>
              <a:t>14.09.2026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0203A-6EF6-4C75-8DD6-D151F8499A3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372847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C3741-B469-4182-A61E-4DB223C7C92F}" type="datetimeFigureOut">
              <a:rPr lang="uk-UA" smtClean="0"/>
              <a:t>14.09.2026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0203A-6EF6-4C75-8DD6-D151F8499A3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571514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C3741-B469-4182-A61E-4DB223C7C92F}" type="datetimeFigureOut">
              <a:rPr lang="uk-UA" smtClean="0"/>
              <a:t>14.09.2026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0203A-6EF6-4C75-8DD6-D151F8499A3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508667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C3741-B469-4182-A61E-4DB223C7C92F}" type="datetimeFigureOut">
              <a:rPr lang="uk-UA" smtClean="0"/>
              <a:t>14.09.2026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0203A-6EF6-4C75-8DD6-D151F8499A3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426050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C3741-B469-4182-A61E-4DB223C7C92F}" type="datetimeFigureOut">
              <a:rPr lang="uk-UA" smtClean="0"/>
              <a:t>14.09.2026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0203A-6EF6-4C75-8DD6-D151F8499A34}" type="slidenum">
              <a:rPr lang="uk-UA" smtClean="0"/>
              <a:t>‹#›</a:t>
            </a:fld>
            <a:endParaRPr lang="uk-UA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8950244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C3741-B469-4182-A61E-4DB223C7C92F}" type="datetimeFigureOut">
              <a:rPr lang="uk-UA" smtClean="0"/>
              <a:t>14.09.2026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0203A-6EF6-4C75-8DD6-D151F8499A3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081263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C3741-B469-4182-A61E-4DB223C7C92F}" type="datetimeFigureOut">
              <a:rPr lang="uk-UA" smtClean="0"/>
              <a:t>14.09.2026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0203A-6EF6-4C75-8DD6-D151F8499A34}" type="slidenum">
              <a:rPr lang="uk-UA" smtClean="0"/>
              <a:t>‹#›</a:t>
            </a:fld>
            <a:endParaRPr lang="uk-UA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372879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C3741-B469-4182-A61E-4DB223C7C92F}" type="datetimeFigureOut">
              <a:rPr lang="uk-UA" smtClean="0"/>
              <a:t>14.09.2026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0203A-6EF6-4C75-8DD6-D151F8499A3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162398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C3741-B469-4182-A61E-4DB223C7C92F}" type="datetimeFigureOut">
              <a:rPr lang="uk-UA" smtClean="0"/>
              <a:t>14.09.2026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0203A-6EF6-4C75-8DD6-D151F8499A3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4105417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C3741-B469-4182-A61E-4DB223C7C92F}" type="datetimeFigureOut">
              <a:rPr lang="uk-UA" smtClean="0"/>
              <a:t>14.09.2026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0203A-6EF6-4C75-8DD6-D151F8499A3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979716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8C3741-B469-4182-A61E-4DB223C7C92F}" type="datetimeFigureOut">
              <a:rPr lang="uk-UA" smtClean="0"/>
              <a:t>14.09.2026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4380203A-6EF6-4C75-8DD6-D151F8499A34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868747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1" r:id="rId1"/>
    <p:sldLayoutId id="2147483862" r:id="rId2"/>
    <p:sldLayoutId id="2147483863" r:id="rId3"/>
    <p:sldLayoutId id="2147483864" r:id="rId4"/>
    <p:sldLayoutId id="2147483865" r:id="rId5"/>
    <p:sldLayoutId id="2147483866" r:id="rId6"/>
    <p:sldLayoutId id="2147483867" r:id="rId7"/>
    <p:sldLayoutId id="2147483868" r:id="rId8"/>
    <p:sldLayoutId id="2147483869" r:id="rId9"/>
    <p:sldLayoutId id="2147483870" r:id="rId10"/>
    <p:sldLayoutId id="2147483871" r:id="rId11"/>
    <p:sldLayoutId id="2147483872" r:id="rId12"/>
    <p:sldLayoutId id="2147483873" r:id="rId13"/>
    <p:sldLayoutId id="2147483874" r:id="rId14"/>
    <p:sldLayoutId id="2147483875" r:id="rId15"/>
    <p:sldLayoutId id="21474838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427276" y="1925260"/>
            <a:ext cx="7554316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uk-UA" sz="10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uk-UA" sz="1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n-US" sz="1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Active </a:t>
            </a:r>
            <a:r>
              <a:rPr lang="en-US" sz="14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tuberization</a:t>
            </a:r>
            <a:r>
              <a:rPr lang="en-US" sz="1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began when shoot growth slowed down or stopped completely. On the 36th day after planting cuttings on the culture medium, the first </a:t>
            </a:r>
            <a:r>
              <a:rPr lang="en-US" sz="14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microtubers</a:t>
            </a:r>
            <a:r>
              <a:rPr lang="en-US" sz="1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were formed. Mass </a:t>
            </a:r>
            <a:r>
              <a:rPr lang="en-US" sz="14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microtuber</a:t>
            </a:r>
            <a:r>
              <a:rPr lang="en-US" sz="1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formation was observed on </a:t>
            </a:r>
            <a:r>
              <a:rPr lang="en-US" sz="14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Murashige</a:t>
            </a:r>
            <a:r>
              <a:rPr lang="en-US" sz="1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and Skoog medium with the addition of 100% </a:t>
            </a:r>
            <a:r>
              <a:rPr lang="en-US" sz="1400" dirty="0" err="1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macroelements</a:t>
            </a:r>
            <a:r>
              <a:rPr lang="en-US" sz="14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and 2 mg/l adenine. </a:t>
            </a:r>
          </a:p>
          <a:p>
            <a:pPr algn="ctr"/>
            <a:r>
              <a:rPr lang="en-US" sz="14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It should be noted that the number of </a:t>
            </a:r>
            <a:r>
              <a:rPr lang="en-US" sz="14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microtubers</a:t>
            </a:r>
            <a:r>
              <a:rPr lang="en-US" sz="14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per plant among the studied varieties was also higher in the treatment where plants were grown for the first 10 days under a 16-hour photoperiod, followed by transfer to dark conditions. The values ranged from 2.0 to 2.5 pieces/plant. In </a:t>
            </a:r>
            <a:r>
              <a:rPr lang="en-US" sz="14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Slauta</a:t>
            </a:r>
            <a:r>
              <a:rPr lang="en-US" sz="14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sz="14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Kimmeriia</a:t>
            </a:r>
            <a:r>
              <a:rPr lang="en-US" sz="14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this indicator was almost identical and amounted to 2.4 and 2.5 pieces/plant, respectively. </a:t>
            </a:r>
            <a:r>
              <a:rPr lang="en-US" sz="14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uk-UA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78070" y="1257299"/>
            <a:ext cx="2391507" cy="42242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Objective</a:t>
            </a:r>
          </a:p>
          <a:p>
            <a:r>
              <a:rPr lang="en-US" sz="12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etermine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effect of culture medium composition and different lighting regimes on the 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tuberization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process of different potato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varieties in </a:t>
            </a:r>
            <a:r>
              <a:rPr lang="en-US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vitro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culture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dirty="0"/>
              <a:t> </a:t>
            </a:r>
            <a:endParaRPr lang="en-US" dirty="0" smtClean="0"/>
          </a:p>
          <a:p>
            <a:endParaRPr lang="uk-UA" sz="12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2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research was conducted at the Department of Biotechnology and Biotechnical Systems of the Institute for Potato Research of the NAAS. The research objects were potato varieties developed by the  </a:t>
            </a:r>
            <a:r>
              <a:rPr lang="en-US" sz="12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Slauta</a:t>
            </a:r>
            <a:r>
              <a:rPr lang="en-US" sz="12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2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Kimmeriia</a:t>
            </a:r>
            <a:r>
              <a:rPr lang="en-US" sz="12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and </a:t>
            </a:r>
            <a:r>
              <a:rPr lang="en-US" sz="12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Kniahynia</a:t>
            </a:r>
            <a:r>
              <a:rPr lang="en-US" sz="12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During the research, biotechnological methods of plant tissue and organ culture were used – for obtaining and propagating in vitro plants through cutting in tube culture on </a:t>
            </a:r>
            <a:r>
              <a:rPr lang="en-US" sz="1200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agarized</a:t>
            </a:r>
            <a:r>
              <a:rPr lang="en-US" sz="12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medium under sterile conditions. </a:t>
            </a:r>
            <a:endParaRPr lang="uk-UA" sz="1050" dirty="0"/>
          </a:p>
        </p:txBody>
      </p:sp>
      <p:sp>
        <p:nvSpPr>
          <p:cNvPr id="5" name="TextBox 4"/>
          <p:cNvSpPr txBox="1"/>
          <p:nvPr/>
        </p:nvSpPr>
        <p:spPr>
          <a:xfrm>
            <a:off x="729762" y="196190"/>
            <a:ext cx="1128932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TUBERIZATION OF DIFFERENT POTATO VARIETIES IN </a:t>
            </a:r>
            <a:r>
              <a:rPr lang="en-US" sz="1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VITRO</a:t>
            </a:r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CULTURE</a:t>
            </a:r>
            <a:r>
              <a:rPr lang="en-US" sz="1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k-UA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0" hangingPunct="0"/>
            <a:r>
              <a:rPr lang="uk-UA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uk-UA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GB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Tetiana</a:t>
            </a:r>
            <a:r>
              <a:rPr lang="en-GB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Kupriianova</a:t>
            </a:r>
            <a:r>
              <a:rPr lang="en-GB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(0000-0002-1039-9348), </a:t>
            </a:r>
            <a:r>
              <a:rPr lang="en-GB" sz="1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Nataliia</a:t>
            </a:r>
            <a:r>
              <a:rPr lang="en-GB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Makarchuk</a:t>
            </a:r>
            <a:r>
              <a:rPr lang="uk-UA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uk-UA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0000-0001-6852-0959</a:t>
            </a:r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en-US" sz="1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Valentyna</a:t>
            </a:r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Mironchuk</a:t>
            </a:r>
            <a:r>
              <a:rPr lang="uk-UA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uk-UA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0009-0003-9541-6665</a:t>
            </a:r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uk-UA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GB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1400" i="1" dirty="0"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 </a:t>
            </a:r>
            <a:r>
              <a:rPr lang="en-US" sz="1400" b="1" i="1" dirty="0"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Institute of Potato </a:t>
            </a:r>
            <a:r>
              <a:rPr lang="en-GB" sz="1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Research</a:t>
            </a:r>
            <a:r>
              <a:rPr lang="en-US" sz="1400" b="1" i="1" dirty="0" smtClean="0"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 </a:t>
            </a:r>
            <a:r>
              <a:rPr lang="en-US" sz="1400" b="1" i="1" dirty="0"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of the National Academy of Agrarian Sciences of Ukraine</a:t>
            </a:r>
            <a:r>
              <a:rPr lang="en-GB" sz="1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Ukraine</a:t>
            </a:r>
            <a:endParaRPr lang="uk-UA" sz="1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769577" y="5481532"/>
            <a:ext cx="9346224" cy="6848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00" b="1" dirty="0" smtClean="0"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CONCLUSIONS</a:t>
            </a:r>
          </a:p>
          <a:p>
            <a:pPr algn="just"/>
            <a:r>
              <a:rPr lang="en-US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DE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en-US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12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ased on the research results, a positive effect of different lighting variants on the growth and development of in vitro plants was revealed;</a:t>
            </a:r>
          </a:p>
          <a:p>
            <a:pPr algn="just"/>
            <a:r>
              <a:rPr lang="en-DE" sz="12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en-US" sz="12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 certain relationship between shoot growth intensity and </a:t>
            </a:r>
            <a:r>
              <a:rPr lang="en-US" sz="125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tuberization</a:t>
            </a:r>
            <a:r>
              <a:rPr lang="en-US" sz="12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was established.</a:t>
            </a:r>
            <a:endParaRPr lang="en-US" sz="12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6283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</TotalTime>
  <Words>271</Words>
  <Application>Microsoft Office PowerPoint</Application>
  <PresentationFormat>Широкоэкранный</PresentationFormat>
  <Paragraphs>15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7" baseType="lpstr">
      <vt:lpstr>Arial</vt:lpstr>
      <vt:lpstr>Calibri</vt:lpstr>
      <vt:lpstr>Times New Roman</vt:lpstr>
      <vt:lpstr>Trebuchet MS</vt:lpstr>
      <vt:lpstr>Wingdings 3</vt:lpstr>
      <vt:lpstr>Аспект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3</cp:revision>
  <dcterms:created xsi:type="dcterms:W3CDTF">2026-09-14T10:17:07Z</dcterms:created>
  <dcterms:modified xsi:type="dcterms:W3CDTF">2026-09-14T10:42:40Z</dcterms:modified>
</cp:coreProperties>
</file>