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86" d="100"/>
          <a:sy n="86" d="100"/>
        </p:scale>
        <p:origin x="2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AF8B2D-10FF-4CE7-B1BC-02EF882B2D34}" type="datetimeFigureOut">
              <a:rPr lang="ro-RO" smtClean="0"/>
              <a:t>15.09.2026</a:t>
            </a:fld>
            <a:endParaRPr lang="ro-RO"/>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o-RO"/>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D67463-E2ED-4537-A63D-9E5625A6E979}" type="slidenum">
              <a:rPr lang="ro-RO" smtClean="0"/>
              <a:t>‹#›</a:t>
            </a:fld>
            <a:endParaRPr lang="ro-RO"/>
          </a:p>
        </p:txBody>
      </p:sp>
    </p:spTree>
    <p:extLst>
      <p:ext uri="{BB962C8B-B14F-4D97-AF65-F5344CB8AC3E}">
        <p14:creationId xmlns:p14="http://schemas.microsoft.com/office/powerpoint/2010/main" val="2339502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EC1E3A7-F4EA-45A8-84EB-BEAE627C5BE0}" type="datetimeFigureOut">
              <a:rPr lang="ro-RO" smtClean="0"/>
              <a:t>15.09.2026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198030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EC1E3A7-F4EA-45A8-84EB-BEAE627C5BE0}" type="datetimeFigureOut">
              <a:rPr lang="ro-RO" smtClean="0"/>
              <a:t>15.09.2026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1642930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EC1E3A7-F4EA-45A8-84EB-BEAE627C5BE0}" type="datetimeFigureOut">
              <a:rPr lang="ro-RO" smtClean="0"/>
              <a:t>15.09.2026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965680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EC1E3A7-F4EA-45A8-84EB-BEAE627C5BE0}" type="datetimeFigureOut">
              <a:rPr lang="ro-RO" smtClean="0"/>
              <a:t>15.09.2026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2712444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EC1E3A7-F4EA-45A8-84EB-BEAE627C5BE0}" type="datetimeFigureOut">
              <a:rPr lang="ro-RO" smtClean="0"/>
              <a:t>15.09.2026</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2802771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EC1E3A7-F4EA-45A8-84EB-BEAE627C5BE0}" type="datetimeFigureOut">
              <a:rPr lang="ro-RO" smtClean="0"/>
              <a:t>15.09.2026</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647370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C1E3A7-F4EA-45A8-84EB-BEAE627C5BE0}" type="datetimeFigureOut">
              <a:rPr lang="ro-RO" smtClean="0"/>
              <a:t>15.09.2026</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396520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EC1E3A7-F4EA-45A8-84EB-BEAE627C5BE0}" type="datetimeFigureOut">
              <a:rPr lang="ro-RO" smtClean="0"/>
              <a:t>15.09.2026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550680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3EC1E3A7-F4EA-45A8-84EB-BEAE627C5BE0}" type="datetimeFigureOut">
              <a:rPr lang="ro-RO" smtClean="0"/>
              <a:t>15.09.2026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2875509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EC1E3A7-F4EA-45A8-84EB-BEAE627C5BE0}" type="datetimeFigureOut">
              <a:rPr lang="ro-RO" smtClean="0"/>
              <a:t>15.09.2026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2708698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EC1E3A7-F4EA-45A8-84EB-BEAE627C5BE0}" type="datetimeFigureOut">
              <a:rPr lang="ro-RO" smtClean="0"/>
              <a:t>15.09.2026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CEA4BDF4-8EAC-46A6-99AE-17D5FE9E1123}" type="slidenum">
              <a:rPr lang="ro-RO" smtClean="0"/>
              <a:t>‹#›</a:t>
            </a:fld>
            <a:endParaRPr lang="ro-RO"/>
          </a:p>
        </p:txBody>
      </p:sp>
    </p:spTree>
    <p:extLst>
      <p:ext uri="{BB962C8B-B14F-4D97-AF65-F5344CB8AC3E}">
        <p14:creationId xmlns:p14="http://schemas.microsoft.com/office/powerpoint/2010/main" val="113841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C1E3A7-F4EA-45A8-84EB-BEAE627C5BE0}" type="datetimeFigureOut">
              <a:rPr lang="ro-RO" smtClean="0"/>
              <a:t>15.09.2026</a:t>
            </a:fld>
            <a:endParaRPr lang="ro-R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A4BDF4-8EAC-46A6-99AE-17D5FE9E1123}" type="slidenum">
              <a:rPr lang="ro-RO" smtClean="0"/>
              <a:t>‹#›</a:t>
            </a:fld>
            <a:endParaRPr lang="ro-RO"/>
          </a:p>
        </p:txBody>
      </p:sp>
    </p:spTree>
    <p:extLst>
      <p:ext uri="{BB962C8B-B14F-4D97-AF65-F5344CB8AC3E}">
        <p14:creationId xmlns:p14="http://schemas.microsoft.com/office/powerpoint/2010/main" val="242355050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Прямоугольник 3"/>
          <p:cNvSpPr/>
          <p:nvPr/>
        </p:nvSpPr>
        <p:spPr>
          <a:xfrm>
            <a:off x="836340" y="170052"/>
            <a:ext cx="10500354" cy="369332"/>
          </a:xfrm>
          <a:prstGeom prst="rect">
            <a:avLst/>
          </a:prstGeom>
        </p:spPr>
        <p:txBody>
          <a:bodyPr wrap="square">
            <a:spAutoFit/>
          </a:bodyPr>
          <a:lstStyle/>
          <a:p>
            <a:pPr algn="ctr">
              <a:spcAft>
                <a:spcPts val="0"/>
              </a:spcAft>
            </a:pPr>
            <a:r>
              <a:rPr lang="en-US" b="1" spc="-10" dirty="0">
                <a:ea typeface="Times New Roman" panose="02020603050405020304" pitchFamily="18" charset="0"/>
                <a:cs typeface="Times New Roman" panose="02020603050405020304" pitchFamily="18" charset="0"/>
              </a:rPr>
              <a:t>EVALUATION OF SPIKE PRODUCTIVITY ELEMENTS IN F2 WINTER TRITICALE HYBRIDS</a:t>
            </a:r>
            <a:endParaRPr lang="ro-RO" sz="3200" dirty="0">
              <a:effectLst/>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3107094" y="892993"/>
            <a:ext cx="6634066" cy="584775"/>
          </a:xfrm>
          <a:prstGeom prst="rect">
            <a:avLst/>
          </a:prstGeom>
        </p:spPr>
        <p:txBody>
          <a:bodyPr wrap="square">
            <a:spAutoFit/>
          </a:bodyPr>
          <a:lstStyle/>
          <a:p>
            <a:pPr algn="ctr">
              <a:spcAft>
                <a:spcPts val="0"/>
              </a:spcAft>
            </a:pPr>
            <a:r>
              <a:rPr lang="en-US" sz="1600" i="1" dirty="0">
                <a:ea typeface="SimSun" panose="02010600030101010101" pitchFamily="2" charset="-122"/>
                <a:cs typeface="Times New Roman" panose="02020603050405020304" pitchFamily="18" charset="0"/>
              </a:rPr>
              <a:t>USM, Institute of Genetics, Physiology and Plant Protection, </a:t>
            </a:r>
            <a:r>
              <a:rPr lang="en-GB" sz="1600" i="1" dirty="0">
                <a:ea typeface="Times New Roman" panose="02020603050405020304" pitchFamily="18" charset="0"/>
                <a:cs typeface="Times New Roman" panose="02020603050405020304" pitchFamily="18" charset="0"/>
              </a:rPr>
              <a:t>RM</a:t>
            </a:r>
            <a:endParaRPr lang="ro-RO" sz="1600" dirty="0">
              <a:ea typeface="Times New Roman" panose="02020603050405020304" pitchFamily="18" charset="0"/>
              <a:cs typeface="Times New Roman" panose="02020603050405020304" pitchFamily="18" charset="0"/>
            </a:endParaRPr>
          </a:p>
          <a:p>
            <a:pPr>
              <a:spcAft>
                <a:spcPts val="0"/>
              </a:spcAft>
            </a:pPr>
            <a:r>
              <a:rPr lang="en-US" sz="1600" i="1" dirty="0">
                <a:ea typeface="Times New Roman" panose="02020603050405020304" pitchFamily="18" charset="0"/>
                <a:cs typeface="Times New Roman" panose="02020603050405020304" pitchFamily="18" charset="0"/>
              </a:rPr>
              <a:t>                                  </a:t>
            </a:r>
            <a:r>
              <a:rPr lang="en-US" sz="1600" i="1" dirty="0" err="1">
                <a:ea typeface="Times New Roman" panose="02020603050405020304" pitchFamily="18" charset="0"/>
                <a:cs typeface="Times New Roman" panose="02020603050405020304" pitchFamily="18" charset="0"/>
              </a:rPr>
              <a:t>e-mail:svetlana.leatamborg@sti.usm.md</a:t>
            </a:r>
            <a:r>
              <a:rPr lang="en-US" sz="1600" i="1" dirty="0">
                <a:ea typeface="Times New Roman" panose="02020603050405020304" pitchFamily="18" charset="0"/>
                <a:cs typeface="Times New Roman" panose="02020603050405020304" pitchFamily="18" charset="0"/>
              </a:rPr>
              <a:t> </a:t>
            </a:r>
            <a:endParaRPr lang="ro-RO" sz="1600" dirty="0">
              <a:effectLst/>
              <a:ea typeface="Times New Roman" panose="02020603050405020304" pitchFamily="18" charset="0"/>
              <a:cs typeface="Times New Roman" panose="02020603050405020304" pitchFamily="18" charset="0"/>
            </a:endParaRPr>
          </a:p>
        </p:txBody>
      </p:sp>
      <p:sp>
        <p:nvSpPr>
          <p:cNvPr id="6" name="Прямоугольник 5"/>
          <p:cNvSpPr/>
          <p:nvPr/>
        </p:nvSpPr>
        <p:spPr>
          <a:xfrm>
            <a:off x="3769567" y="527086"/>
            <a:ext cx="5281126" cy="369332"/>
          </a:xfrm>
          <a:prstGeom prst="rect">
            <a:avLst/>
          </a:prstGeom>
        </p:spPr>
        <p:txBody>
          <a:bodyPr wrap="square">
            <a:spAutoFit/>
          </a:bodyPr>
          <a:lstStyle/>
          <a:p>
            <a:pPr algn="ctr">
              <a:spcAft>
                <a:spcPts val="0"/>
              </a:spcAft>
            </a:pPr>
            <a:r>
              <a:rPr lang="en-US" b="1" spc="-10" dirty="0" err="1">
                <a:ea typeface="Times New Roman" panose="02020603050405020304" pitchFamily="18" charset="0"/>
                <a:cs typeface="Times New Roman" panose="02020603050405020304" pitchFamily="18" charset="0"/>
              </a:rPr>
              <a:t>Leatamborg</a:t>
            </a:r>
            <a:r>
              <a:rPr lang="en-US" b="1" spc="-10" dirty="0">
                <a:ea typeface="Times New Roman" panose="02020603050405020304" pitchFamily="18" charset="0"/>
                <a:cs typeface="Times New Roman" panose="02020603050405020304" pitchFamily="18" charset="0"/>
              </a:rPr>
              <a:t> Svetlana, </a:t>
            </a:r>
            <a:r>
              <a:rPr lang="en-US" b="1" spc="-10" dirty="0" err="1">
                <a:ea typeface="Times New Roman" panose="02020603050405020304" pitchFamily="18" charset="0"/>
                <a:cs typeface="Times New Roman" panose="02020603050405020304" pitchFamily="18" charset="0"/>
              </a:rPr>
              <a:t>Rotari</a:t>
            </a:r>
            <a:r>
              <a:rPr lang="en-US" b="1" spc="-10" dirty="0">
                <a:ea typeface="Times New Roman" panose="02020603050405020304" pitchFamily="18" charset="0"/>
                <a:cs typeface="Times New Roman" panose="02020603050405020304" pitchFamily="18" charset="0"/>
              </a:rPr>
              <a:t> Silvia, Gore Andrei</a:t>
            </a:r>
            <a:endParaRPr lang="ro-RO" sz="3600" dirty="0">
              <a:effectLst/>
              <a:ea typeface="Times New Roman" panose="02020603050405020304" pitchFamily="18" charset="0"/>
              <a:cs typeface="Times New Roman" panose="02020603050405020304" pitchFamily="18" charset="0"/>
            </a:endParaRPr>
          </a:p>
        </p:txBody>
      </p:sp>
      <p:pic>
        <p:nvPicPr>
          <p:cNvPr id="8" name="Рисунок 7" descr="Изображение выглядит как на открытом воздухе, небо, культура, сельское хозяйство&#10;&#10;Содержимое, созданное искусственным интеллектом, может быть неверным.">
            <a:extLst>
              <a:ext uri="{FF2B5EF4-FFF2-40B4-BE49-F238E27FC236}">
                <a16:creationId xmlns:a16="http://schemas.microsoft.com/office/drawing/2014/main" id="{09A6A555-6279-C003-2F11-A8F7FFB278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666" t="37496" r="3683" b="2699"/>
          <a:stretch/>
        </p:blipFill>
        <p:spPr>
          <a:xfrm>
            <a:off x="74115" y="1581144"/>
            <a:ext cx="2886590" cy="1900238"/>
          </a:xfrm>
          <a:prstGeom prst="rect">
            <a:avLst/>
          </a:prstGeom>
          <a:ln>
            <a:noFill/>
          </a:ln>
        </p:spPr>
      </p:pic>
      <p:sp>
        <p:nvSpPr>
          <p:cNvPr id="9" name="Прямоугольник 8"/>
          <p:cNvSpPr/>
          <p:nvPr/>
        </p:nvSpPr>
        <p:spPr>
          <a:xfrm>
            <a:off x="129588" y="6484378"/>
            <a:ext cx="11965828" cy="261610"/>
          </a:xfrm>
          <a:prstGeom prst="rect">
            <a:avLst/>
          </a:prstGeom>
        </p:spPr>
        <p:txBody>
          <a:bodyPr wrap="square">
            <a:spAutoFit/>
          </a:bodyPr>
          <a:lstStyle/>
          <a:p>
            <a:r>
              <a:rPr lang="en-US" sz="1100" dirty="0">
                <a:ea typeface="Times New Roman" panose="02020603050405020304" pitchFamily="18" charset="0"/>
                <a:cs typeface="Times New Roman" panose="02020603050405020304" pitchFamily="18" charset="0"/>
              </a:rPr>
              <a:t>The research was carried out within the Subprogram 011102 Extension and conservation of genetic diversity, improvement of gene pools of agricultural crops in the context of climate change</a:t>
            </a:r>
            <a:endParaRPr lang="ro-RO" sz="1100" dirty="0">
              <a:cs typeface="Times New Roman" panose="02020603050405020304" pitchFamily="18" charset="0"/>
            </a:endParaRPr>
          </a:p>
        </p:txBody>
      </p:sp>
      <p:sp>
        <p:nvSpPr>
          <p:cNvPr id="10" name="Прямоугольник 9"/>
          <p:cNvSpPr/>
          <p:nvPr/>
        </p:nvSpPr>
        <p:spPr>
          <a:xfrm>
            <a:off x="3029407" y="1616345"/>
            <a:ext cx="9109759" cy="954107"/>
          </a:xfrm>
          <a:prstGeom prst="rect">
            <a:avLst/>
          </a:prstGeom>
          <a:solidFill>
            <a:schemeClr val="accent4">
              <a:lumMod val="20000"/>
              <a:lumOff val="80000"/>
            </a:schemeClr>
          </a:solidFill>
        </p:spPr>
        <p:txBody>
          <a:bodyPr wrap="square">
            <a:spAutoFit/>
          </a:bodyPr>
          <a:lstStyle/>
          <a:p>
            <a:pPr algn="just">
              <a:spcAft>
                <a:spcPts val="0"/>
              </a:spcAft>
            </a:pPr>
            <a:r>
              <a:rPr lang="en-US" sz="1400" dirty="0" smtClean="0">
                <a:ea typeface="Times New Roman" panose="02020603050405020304" pitchFamily="18" charset="0"/>
                <a:cs typeface="Times New Roman" panose="02020603050405020304" pitchFamily="18" charset="0"/>
              </a:rPr>
              <a:t>       Triticale </a:t>
            </a:r>
            <a:r>
              <a:rPr lang="en-US" sz="1400" dirty="0">
                <a:ea typeface="Times New Roman" panose="02020603050405020304" pitchFamily="18" charset="0"/>
                <a:cs typeface="Times New Roman" panose="02020603050405020304" pitchFamily="18" charset="0"/>
              </a:rPr>
              <a:t>is currently considered a crop capable of stabilizing the global harvest of feed and food grain. Triticale is highly adaptable, often producing higher yields than other grain crops, especially under unfavorable environmental conditions. </a:t>
            </a:r>
            <a:endParaRPr lang="ru-RU" sz="1400" dirty="0">
              <a:ea typeface="Times New Roman" panose="02020603050405020304" pitchFamily="18" charset="0"/>
              <a:cs typeface="Times New Roman" panose="02020603050405020304" pitchFamily="18" charset="0"/>
            </a:endParaRPr>
          </a:p>
          <a:p>
            <a:pPr algn="just">
              <a:spcAft>
                <a:spcPts val="0"/>
              </a:spcAft>
            </a:pPr>
            <a:r>
              <a:rPr lang="en-US" sz="1400" dirty="0">
                <a:ea typeface="Times New Roman" panose="02020603050405020304" pitchFamily="18" charset="0"/>
                <a:cs typeface="Times New Roman" panose="02020603050405020304" pitchFamily="18" charset="0"/>
              </a:rPr>
              <a:t>The goal is to create new triticale varieties that are productive, winter-hardy, drought-resistant, and well-adapted to agro-climatic conditions.</a:t>
            </a:r>
            <a:endParaRPr lang="ro-RO" sz="1400" dirty="0">
              <a:effectLst/>
              <a:ea typeface="Times New Roman" panose="02020603050405020304" pitchFamily="18" charset="0"/>
              <a:cs typeface="Times New Roman" panose="02020603050405020304" pitchFamily="18" charset="0"/>
            </a:endParaRPr>
          </a:p>
        </p:txBody>
      </p:sp>
      <p:sp>
        <p:nvSpPr>
          <p:cNvPr id="11" name="Прямоугольник 10"/>
          <p:cNvSpPr/>
          <p:nvPr/>
        </p:nvSpPr>
        <p:spPr>
          <a:xfrm>
            <a:off x="3016930" y="2700830"/>
            <a:ext cx="9066009" cy="738664"/>
          </a:xfrm>
          <a:prstGeom prst="rect">
            <a:avLst/>
          </a:prstGeom>
          <a:solidFill>
            <a:schemeClr val="accent4">
              <a:lumMod val="20000"/>
              <a:lumOff val="80000"/>
            </a:schemeClr>
          </a:solidFill>
        </p:spPr>
        <p:txBody>
          <a:bodyPr wrap="square">
            <a:spAutoFit/>
          </a:bodyPr>
          <a:lstStyle/>
          <a:p>
            <a:r>
              <a:rPr lang="en-US" sz="1400" dirty="0" smtClean="0">
                <a:cs typeface="Times New Roman" panose="02020603050405020304" pitchFamily="18" charset="0"/>
              </a:rPr>
              <a:t>       The </a:t>
            </a:r>
            <a:r>
              <a:rPr lang="en-US" sz="1400" dirty="0">
                <a:cs typeface="Times New Roman" panose="02020603050405020304" pitchFamily="18" charset="0"/>
              </a:rPr>
              <a:t>F2 population was evaluated based on </a:t>
            </a:r>
            <a:r>
              <a:rPr lang="en-US" sz="1400" dirty="0" err="1">
                <a:cs typeface="Times New Roman" panose="02020603050405020304" pitchFamily="18" charset="0"/>
              </a:rPr>
              <a:t>morphobiological</a:t>
            </a:r>
            <a:r>
              <a:rPr lang="en-US" sz="1400" dirty="0">
                <a:cs typeface="Times New Roman" panose="02020603050405020304" pitchFamily="18" charset="0"/>
              </a:rPr>
              <a:t> traits (plant height, spike length, number of </a:t>
            </a:r>
            <a:r>
              <a:rPr lang="en-US" sz="1400" dirty="0" err="1">
                <a:cs typeface="Times New Roman" panose="02020603050405020304" pitchFamily="18" charset="0"/>
              </a:rPr>
              <a:t>spikelets</a:t>
            </a:r>
            <a:r>
              <a:rPr lang="en-US" sz="1400" dirty="0">
                <a:cs typeface="Times New Roman" panose="02020603050405020304" pitchFamily="18" charset="0"/>
              </a:rPr>
              <a:t> per spike, number of grains, grain weight and 1000-grain weight). The productivity elements were studied by the method of structural analysis of a sample consisting of </a:t>
            </a:r>
            <a:r>
              <a:rPr lang="ru-RU" sz="1400" dirty="0">
                <a:cs typeface="Times New Roman" panose="02020603050405020304" pitchFamily="18" charset="0"/>
              </a:rPr>
              <a:t>1</a:t>
            </a:r>
            <a:r>
              <a:rPr lang="en-US" sz="1400" dirty="0">
                <a:cs typeface="Times New Roman" panose="02020603050405020304" pitchFamily="18" charset="0"/>
              </a:rPr>
              <a:t>20 plants.</a:t>
            </a:r>
            <a:endParaRPr lang="ro-RO" sz="1400" dirty="0">
              <a:cs typeface="Times New Roman" panose="02020603050405020304" pitchFamily="18" charset="0"/>
            </a:endParaRPr>
          </a:p>
        </p:txBody>
      </p:sp>
      <p:sp>
        <p:nvSpPr>
          <p:cNvPr id="13" name="Прямоугольник 12"/>
          <p:cNvSpPr/>
          <p:nvPr/>
        </p:nvSpPr>
        <p:spPr>
          <a:xfrm>
            <a:off x="129588" y="3530441"/>
            <a:ext cx="12021300" cy="1446550"/>
          </a:xfrm>
          <a:prstGeom prst="rect">
            <a:avLst/>
          </a:prstGeom>
          <a:solidFill>
            <a:schemeClr val="accent4">
              <a:lumMod val="20000"/>
              <a:lumOff val="80000"/>
            </a:schemeClr>
          </a:solidFill>
        </p:spPr>
        <p:txBody>
          <a:bodyPr wrap="square">
            <a:spAutoFit/>
          </a:bodyPr>
          <a:lstStyle/>
          <a:p>
            <a:r>
              <a:rPr lang="en-US" dirty="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     </a:t>
            </a:r>
            <a:r>
              <a:rPr lang="en-US" sz="1400" dirty="0" smtClean="0">
                <a:ea typeface="Times New Roman" panose="02020603050405020304" pitchFamily="18" charset="0"/>
                <a:cs typeface="Times New Roman" panose="02020603050405020304" pitchFamily="18" charset="0"/>
              </a:rPr>
              <a:t>A </a:t>
            </a:r>
            <a:r>
              <a:rPr lang="en-US" sz="1400" dirty="0">
                <a:ea typeface="Times New Roman" panose="02020603050405020304" pitchFamily="18" charset="0"/>
                <a:cs typeface="Times New Roman" panose="02020603050405020304" pitchFamily="18" charset="0"/>
              </a:rPr>
              <a:t>study of the F2 population of the hybrid combinations studied revealed the average values ​​for spike length, spikelet number, grain number per spike, grain weight per spike, and 1000-grain weight: 13.3±0.2; 33.6±0.5; 79.9±2.4; 4.7±0.2; and 58.9±0.9, respectively.</a:t>
            </a:r>
            <a:r>
              <a:rPr lang="en-US" sz="1400" dirty="0">
                <a:cs typeface="Times New Roman" panose="02020603050405020304" pitchFamily="18" charset="0"/>
              </a:rPr>
              <a:t> Variability in spike productivity traits among the studied F2 hybrids ranged from 4.0% to 15.5%. </a:t>
            </a:r>
            <a:r>
              <a:rPr lang="en-US" sz="1400" dirty="0">
                <a:ea typeface="Times New Roman" panose="02020603050405020304" pitchFamily="18" charset="0"/>
                <a:cs typeface="Times New Roman" panose="02020603050405020304" pitchFamily="18" charset="0"/>
              </a:rPr>
              <a:t>The degree and frequency of transgression in the best hybrid combinations by spike length varied within the range: </a:t>
            </a:r>
            <a:r>
              <a:rPr lang="en-US" sz="1400" dirty="0" err="1">
                <a:ea typeface="Times New Roman" panose="02020603050405020304" pitchFamily="18" charset="0"/>
                <a:cs typeface="Times New Roman" panose="02020603050405020304" pitchFamily="18" charset="0"/>
              </a:rPr>
              <a:t>Tg</a:t>
            </a:r>
            <a:r>
              <a:rPr lang="en-US" sz="1400" dirty="0">
                <a:ea typeface="Times New Roman" panose="02020603050405020304" pitchFamily="18" charset="0"/>
                <a:cs typeface="Times New Roman" panose="02020603050405020304" pitchFamily="18" charset="0"/>
              </a:rPr>
              <a:t>=1.2-12.4%, </a:t>
            </a:r>
            <a:r>
              <a:rPr lang="en-US" sz="1400" dirty="0" err="1">
                <a:ea typeface="Times New Roman" panose="02020603050405020304" pitchFamily="18" charset="0"/>
                <a:cs typeface="Times New Roman" panose="02020603050405020304" pitchFamily="18" charset="0"/>
              </a:rPr>
              <a:t>Tf</a:t>
            </a:r>
            <a:r>
              <a:rPr lang="en-US" sz="1400" dirty="0">
                <a:ea typeface="Times New Roman" panose="02020603050405020304" pitchFamily="18" charset="0"/>
                <a:cs typeface="Times New Roman" panose="02020603050405020304" pitchFamily="18" charset="0"/>
              </a:rPr>
              <a:t>=10-95%, by the number of </a:t>
            </a:r>
            <a:r>
              <a:rPr lang="en-US" sz="1400" dirty="0" err="1">
                <a:ea typeface="Times New Roman" panose="02020603050405020304" pitchFamily="18" charset="0"/>
                <a:cs typeface="Times New Roman" panose="02020603050405020304" pitchFamily="18" charset="0"/>
              </a:rPr>
              <a:t>spikelets</a:t>
            </a:r>
            <a:r>
              <a:rPr lang="en-US" sz="1400" dirty="0">
                <a:ea typeface="Times New Roman" panose="02020603050405020304" pitchFamily="18" charset="0"/>
                <a:cs typeface="Times New Roman" panose="02020603050405020304" pitchFamily="18" charset="0"/>
              </a:rPr>
              <a:t> – </a:t>
            </a:r>
            <a:r>
              <a:rPr lang="en-US" sz="1400" dirty="0" err="1">
                <a:ea typeface="Times New Roman" panose="02020603050405020304" pitchFamily="18" charset="0"/>
                <a:cs typeface="Times New Roman" panose="02020603050405020304" pitchFamily="18" charset="0"/>
              </a:rPr>
              <a:t>Tg</a:t>
            </a:r>
            <a:r>
              <a:rPr lang="en-US" sz="1400" dirty="0">
                <a:ea typeface="Times New Roman" panose="02020603050405020304" pitchFamily="18" charset="0"/>
                <a:cs typeface="Times New Roman" panose="02020603050405020304" pitchFamily="18" charset="0"/>
              </a:rPr>
              <a:t>=0.9-10.5%, </a:t>
            </a:r>
            <a:r>
              <a:rPr lang="en-US" sz="1400" dirty="0" err="1">
                <a:ea typeface="Times New Roman" panose="02020603050405020304" pitchFamily="18" charset="0"/>
                <a:cs typeface="Times New Roman" panose="02020603050405020304" pitchFamily="18" charset="0"/>
              </a:rPr>
              <a:t>Tf</a:t>
            </a:r>
            <a:r>
              <a:rPr lang="en-US" sz="1400" dirty="0">
                <a:ea typeface="Times New Roman" panose="02020603050405020304" pitchFamily="18" charset="0"/>
                <a:cs typeface="Times New Roman" panose="02020603050405020304" pitchFamily="18" charset="0"/>
              </a:rPr>
              <a:t>=5-75%, by the number of grains – </a:t>
            </a:r>
            <a:r>
              <a:rPr lang="en-US" sz="1400" dirty="0" err="1">
                <a:ea typeface="Times New Roman" panose="02020603050405020304" pitchFamily="18" charset="0"/>
                <a:cs typeface="Times New Roman" panose="02020603050405020304" pitchFamily="18" charset="0"/>
              </a:rPr>
              <a:t>Tg</a:t>
            </a:r>
            <a:r>
              <a:rPr lang="en-US" sz="1400" dirty="0">
                <a:ea typeface="Times New Roman" panose="02020603050405020304" pitchFamily="18" charset="0"/>
                <a:cs typeface="Times New Roman" panose="02020603050405020304" pitchFamily="18" charset="0"/>
              </a:rPr>
              <a:t>=3.8-10.9%, </a:t>
            </a:r>
            <a:r>
              <a:rPr lang="en-US" sz="1400" dirty="0" err="1">
                <a:ea typeface="Times New Roman" panose="02020603050405020304" pitchFamily="18" charset="0"/>
                <a:cs typeface="Times New Roman" panose="02020603050405020304" pitchFamily="18" charset="0"/>
              </a:rPr>
              <a:t>Tf</a:t>
            </a:r>
            <a:r>
              <a:rPr lang="en-US" sz="1400" dirty="0">
                <a:ea typeface="Times New Roman" panose="02020603050405020304" pitchFamily="18" charset="0"/>
                <a:cs typeface="Times New Roman" panose="02020603050405020304" pitchFamily="18" charset="0"/>
              </a:rPr>
              <a:t>=5-80%, by the weight of grains – </a:t>
            </a:r>
            <a:r>
              <a:rPr lang="en-US" sz="1400" dirty="0" err="1">
                <a:ea typeface="Times New Roman" panose="02020603050405020304" pitchFamily="18" charset="0"/>
                <a:cs typeface="Times New Roman" panose="02020603050405020304" pitchFamily="18" charset="0"/>
              </a:rPr>
              <a:t>Tg</a:t>
            </a:r>
            <a:r>
              <a:rPr lang="en-US" sz="1400" dirty="0">
                <a:ea typeface="Times New Roman" panose="02020603050405020304" pitchFamily="18" charset="0"/>
                <a:cs typeface="Times New Roman" panose="02020603050405020304" pitchFamily="18" charset="0"/>
              </a:rPr>
              <a:t>=7.8-18.8%, </a:t>
            </a:r>
            <a:r>
              <a:rPr lang="en-US" sz="1400" dirty="0" err="1">
                <a:ea typeface="Times New Roman" panose="02020603050405020304" pitchFamily="18" charset="0"/>
                <a:cs typeface="Times New Roman" panose="02020603050405020304" pitchFamily="18" charset="0"/>
              </a:rPr>
              <a:t>Tf</a:t>
            </a:r>
            <a:r>
              <a:rPr lang="en-US" sz="1400" dirty="0">
                <a:ea typeface="Times New Roman" panose="02020603050405020304" pitchFamily="18" charset="0"/>
                <a:cs typeface="Times New Roman" panose="02020603050405020304" pitchFamily="18" charset="0"/>
              </a:rPr>
              <a:t>=10-80%. Transgressive forms by the weight of 1000 grains were significantly less common. Calculation of the correlation coefficient revealed that the F2 hybrid populations exhibited the most pronounced positive correlation (0.81–0.93) between the traits grain number and grain weight.</a:t>
            </a:r>
            <a:endParaRPr lang="ro-RO" sz="1400" dirty="0">
              <a:cs typeface="Times New Roman" panose="02020603050405020304" pitchFamily="18" charset="0"/>
            </a:endParaRPr>
          </a:p>
        </p:txBody>
      </p:sp>
      <p:sp>
        <p:nvSpPr>
          <p:cNvPr id="14" name="Прямоугольник 13"/>
          <p:cNvSpPr/>
          <p:nvPr/>
        </p:nvSpPr>
        <p:spPr>
          <a:xfrm>
            <a:off x="113085" y="5045903"/>
            <a:ext cx="11965829" cy="1384995"/>
          </a:xfrm>
          <a:prstGeom prst="rect">
            <a:avLst/>
          </a:prstGeom>
          <a:solidFill>
            <a:schemeClr val="accent4">
              <a:lumMod val="20000"/>
              <a:lumOff val="80000"/>
            </a:schemeClr>
          </a:solidFill>
        </p:spPr>
        <p:txBody>
          <a:bodyPr wrap="square">
            <a:spAutoFit/>
          </a:bodyPr>
          <a:lstStyle/>
          <a:p>
            <a:r>
              <a:rPr lang="en-US" sz="1400" dirty="0">
                <a:ea typeface="Times New Roman" panose="02020603050405020304" pitchFamily="18" charset="0"/>
              </a:rPr>
              <a:t>This level of variation reflects the diversity of F2 hybrids and the ability to identify plants with a desired combination of traits for further selection of the most productive plants</a:t>
            </a:r>
            <a:r>
              <a:rPr lang="ru-RU" sz="1400" dirty="0">
                <a:ea typeface="Times New Roman" panose="02020603050405020304" pitchFamily="18" charset="0"/>
              </a:rPr>
              <a:t>.</a:t>
            </a:r>
          </a:p>
          <a:p>
            <a:r>
              <a:rPr lang="en-US" sz="1400" dirty="0">
                <a:ea typeface="Times New Roman" panose="02020603050405020304" pitchFamily="18" charset="0"/>
              </a:rPr>
              <a:t>Counting positive transgressions in the F2 population demonstrates the importance of the genotypes involved in hybridization.</a:t>
            </a:r>
            <a:r>
              <a:rPr lang="ru-RU" sz="1400" dirty="0">
                <a:ea typeface="Times New Roman" panose="02020603050405020304" pitchFamily="18" charset="0"/>
              </a:rPr>
              <a:t> </a:t>
            </a:r>
          </a:p>
          <a:p>
            <a:pPr algn="just">
              <a:spcAft>
                <a:spcPts val="0"/>
              </a:spcAft>
            </a:pPr>
            <a:r>
              <a:rPr lang="en-US" sz="1400" dirty="0">
                <a:ea typeface="Times New Roman" panose="02020603050405020304" pitchFamily="18" charset="0"/>
              </a:rPr>
              <a:t>Since spike productivity was strongly correlated with the number of grains per spike, when breeding for high yield, it is important to select plants with a high grain content per spike, taking into account the 1000-grain weight.</a:t>
            </a:r>
            <a:endParaRPr lang="ru-RU" sz="1400" dirty="0">
              <a:ea typeface="Times New Roman" panose="02020603050405020304" pitchFamily="18" charset="0"/>
            </a:endParaRPr>
          </a:p>
          <a:p>
            <a:pPr algn="just"/>
            <a:r>
              <a:rPr lang="en-US" sz="1400" dirty="0">
                <a:ea typeface="Times New Roman" panose="02020603050405020304" pitchFamily="18" charset="0"/>
              </a:rPr>
              <a:t>As a result of studying and selecting hybrid combinations in F2 based on economically valuable traits, the best of them will be studied in the following generations.</a:t>
            </a:r>
            <a:endParaRPr lang="ro-RO" sz="1400" dirty="0"/>
          </a:p>
        </p:txBody>
      </p:sp>
      <p:sp>
        <p:nvSpPr>
          <p:cNvPr id="2" name="Прямоугольник: скругленные углы 1">
            <a:extLst>
              <a:ext uri="{FF2B5EF4-FFF2-40B4-BE49-F238E27FC236}">
                <a16:creationId xmlns:a16="http://schemas.microsoft.com/office/drawing/2014/main" id="{8943B328-5CD7-1BD4-8FAD-37596B0CF2F4}"/>
              </a:ext>
            </a:extLst>
          </p:cNvPr>
          <p:cNvSpPr/>
          <p:nvPr/>
        </p:nvSpPr>
        <p:spPr>
          <a:xfrm>
            <a:off x="2985657" y="2669687"/>
            <a:ext cx="9109759" cy="800441"/>
          </a:xfrm>
          <a:prstGeom prst="round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скругленные углы 11">
            <a:extLst>
              <a:ext uri="{FF2B5EF4-FFF2-40B4-BE49-F238E27FC236}">
                <a16:creationId xmlns:a16="http://schemas.microsoft.com/office/drawing/2014/main" id="{FA1BDFEB-BF4B-A4D0-FC7D-096BB8B951B1}"/>
              </a:ext>
            </a:extLst>
          </p:cNvPr>
          <p:cNvSpPr/>
          <p:nvPr/>
        </p:nvSpPr>
        <p:spPr>
          <a:xfrm>
            <a:off x="3004456" y="1616345"/>
            <a:ext cx="9090959" cy="936028"/>
          </a:xfrm>
          <a:prstGeom prst="round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Прямоугольник: скругленные углы 14">
            <a:extLst>
              <a:ext uri="{FF2B5EF4-FFF2-40B4-BE49-F238E27FC236}">
                <a16:creationId xmlns:a16="http://schemas.microsoft.com/office/drawing/2014/main" id="{B1E3A50F-B888-4707-D2B0-2047F1AAF60A}"/>
              </a:ext>
            </a:extLst>
          </p:cNvPr>
          <p:cNvSpPr/>
          <p:nvPr/>
        </p:nvSpPr>
        <p:spPr>
          <a:xfrm>
            <a:off x="104637" y="3569363"/>
            <a:ext cx="11990778" cy="1379449"/>
          </a:xfrm>
          <a:prstGeom prst="round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скругленные углы 15">
            <a:extLst>
              <a:ext uri="{FF2B5EF4-FFF2-40B4-BE49-F238E27FC236}">
                <a16:creationId xmlns:a16="http://schemas.microsoft.com/office/drawing/2014/main" id="{569921AA-1FB0-91E3-5845-59BCF4E5993B}"/>
              </a:ext>
            </a:extLst>
          </p:cNvPr>
          <p:cNvSpPr/>
          <p:nvPr/>
        </p:nvSpPr>
        <p:spPr>
          <a:xfrm>
            <a:off x="92915" y="5074082"/>
            <a:ext cx="12021299" cy="1361238"/>
          </a:xfrm>
          <a:prstGeom prst="round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113477859"/>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Базис</Template>
  <TotalTime>197</TotalTime>
  <Words>456</Words>
  <Application>Microsoft Office PowerPoint</Application>
  <PresentationFormat>Широкоэкранный</PresentationFormat>
  <Paragraphs>13</Paragraphs>
  <Slides>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vt:i4>
      </vt:variant>
    </vt:vector>
  </HeadingPairs>
  <TitlesOfParts>
    <vt:vector size="7" baseType="lpstr">
      <vt:lpstr>SimSun</vt:lpstr>
      <vt:lpstr>Arial</vt:lpstr>
      <vt:lpstr>Calibri</vt:lpstr>
      <vt:lpstr>Calibri Light</vt:lpstr>
      <vt:lpstr>Times New Roman</vt:lpstr>
      <vt:lpstr>Тема Office</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IGFPP 003</dc:creator>
  <cp:lastModifiedBy>IGFPP 003</cp:lastModifiedBy>
  <cp:revision>36</cp:revision>
  <dcterms:created xsi:type="dcterms:W3CDTF">2026-09-14T09:25:07Z</dcterms:created>
  <dcterms:modified xsi:type="dcterms:W3CDTF">2026-09-15T09:42:28Z</dcterms:modified>
</cp:coreProperties>
</file>