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3588" cy="6858000"/>
  <p:notesSz cx="6858000" cy="121935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</c:v>
                </c:pt>
              </c:strCache>
            </c:strRef>
          </c:tx>
          <c:spPr>
            <a:solidFill>
              <a:srgbClr val="E1E8DD"/>
            </a:solidFill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Cracking  (0.1–4.5%)</c:v>
                </c:pt>
                <c:pt idx="1">
                  <c:v>Hollow heart  (0–10.8%)</c:v>
                </c:pt>
                <c:pt idx="2">
                  <c:v>Secondary growth  (0.8–12%)</c:v>
                </c:pt>
                <c:pt idx="3">
                  <c:v>Rust spotting  (0–21.8%)</c:v>
                </c:pt>
                <c:pt idx="4">
                  <c:v>Fusarium dry rot  (8.1–21.9%)</c:v>
                </c:pt>
                <c:pt idx="5">
                  <c:v>Common scab  (0.9–25%)</c:v>
                </c:pt>
                <c:pt idx="6">
                  <c:v>Rhizoctoniosis  (0.5–31.5%)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</c:v>
                </c:pt>
                <c:pt idx="1">
                  <c:v>0</c:v>
                </c:pt>
                <c:pt idx="2">
                  <c:v>0.8</c:v>
                </c:pt>
                <c:pt idx="3">
                  <c:v>0</c:v>
                </c:pt>
                <c:pt idx="4">
                  <c:v>8.1</c:v>
                </c:pt>
                <c:pt idx="5">
                  <c:v>0.9</c:v>
                </c:pt>
                <c:pt idx="6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9E-45F7-BEFA-5FF3E1FC1D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range</c:v>
                </c:pt>
              </c:strCache>
            </c:strRef>
          </c:tx>
          <c:spPr>
            <a:solidFill>
              <a:srgbClr val="2C4A3D"/>
            </a:solidFill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Cracking  (0.1–4.5%)</c:v>
                </c:pt>
                <c:pt idx="1">
                  <c:v>Hollow heart  (0–10.8%)</c:v>
                </c:pt>
                <c:pt idx="2">
                  <c:v>Secondary growth  (0.8–12%)</c:v>
                </c:pt>
                <c:pt idx="3">
                  <c:v>Rust spotting  (0–21.8%)</c:v>
                </c:pt>
                <c:pt idx="4">
                  <c:v>Fusarium dry rot  (8.1–21.9%)</c:v>
                </c:pt>
                <c:pt idx="5">
                  <c:v>Common scab  (0.9–25%)</c:v>
                </c:pt>
                <c:pt idx="6">
                  <c:v>Rhizoctoniosis  (0.5–31.5%)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4.4000000000000004</c:v>
                </c:pt>
                <c:pt idx="1">
                  <c:v>10.8</c:v>
                </c:pt>
                <c:pt idx="2">
                  <c:v>11.2</c:v>
                </c:pt>
                <c:pt idx="3">
                  <c:v>21.8</c:v>
                </c:pt>
                <c:pt idx="4">
                  <c:v>13.8</c:v>
                </c:pt>
                <c:pt idx="5">
                  <c:v>24.1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9E-45F7-BEFA-5FF3E1FC1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26332C"/>
                </a:solidFill>
                <a:latin typeface="Calibri"/>
              </a:defRPr>
            </a:pPr>
            <a:endParaRPr lang="uk-UA"/>
          </a:p>
        </c:txPr>
        <c:crossAx val="2094734552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solidFill>
          <a:srgbClr val="E1E8DD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E1E8D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817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3200" cy="1234440"/>
          </a:xfrm>
          <a:prstGeom prst="rect">
            <a:avLst/>
          </a:prstGeom>
          <a:solidFill>
            <a:srgbClr val="2C4A3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20040" y="73152"/>
            <a:ext cx="1155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CLIMATIC PATTERNS AND VARIABILITY OF POTATO TUBER DISEASES</a:t>
            </a:r>
            <a:endParaRPr lang="en-US" sz="220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POLISSIA, UKRAINE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320040" y="822960"/>
            <a:ext cx="11553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Nataliia Pysarenko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(0000-0001-6299-2170)   ·  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Nataliia Zakharchuk*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(0000-0002-8194-2491)   ·   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Tetiana Oliinyk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(0000-0002-7235-9413)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320040" y="1033272"/>
            <a:ext cx="1155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D9E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of Potato Growing of the National Academy of Agrarian Sciences of Ukraine   |   *vs_potato@meta.ua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20040" y="1325880"/>
            <a:ext cx="3246120" cy="4142232"/>
          </a:xfrm>
          <a:prstGeom prst="roundRect">
            <a:avLst>
              <a:gd name="adj" fmla="val 2254"/>
            </a:avLst>
          </a:prstGeom>
          <a:solidFill>
            <a:srgbClr val="E1E8D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21208" y="1508760"/>
            <a:ext cx="28437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4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21208" y="1764792"/>
            <a:ext cx="2843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26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assess the relationship between climatic factors and interannual variability of potato tuber diseases in Polissia, Ukraine, under changing climate conditions.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521208" y="2660904"/>
            <a:ext cx="28437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4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 AND METHODS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21208" y="2935224"/>
            <a:ext cx="2843784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b="1" dirty="0">
                <a:solidFill>
                  <a:srgbClr val="26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period: </a:t>
            </a:r>
            <a:r>
              <a:rPr lang="en-US" sz="1050" dirty="0">
                <a:solidFill>
                  <a:srgbClr val="26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2016–2025 (n = 611; 50–78 genotypes annually)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b="1" dirty="0">
                <a:solidFill>
                  <a:srgbClr val="26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Scoring: </a:t>
            </a:r>
            <a:r>
              <a:rPr lang="en-US" sz="1050" dirty="0">
                <a:solidFill>
                  <a:srgbClr val="26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disease assessment, 1.5 months after storage onset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b="1" dirty="0">
                <a:solidFill>
                  <a:srgbClr val="26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Diseases: </a:t>
            </a:r>
            <a:r>
              <a:rPr lang="en-US" sz="1050" dirty="0">
                <a:solidFill>
                  <a:srgbClr val="26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soil-borne (Rhizoctonia, Streptomyces, Fusarium spp.) + physiological (secondary growth, cracking, rust spotting, hollow heart)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b="1" dirty="0">
                <a:solidFill>
                  <a:srgbClr val="26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Climate (monthly, May–Aug): </a:t>
            </a:r>
            <a:r>
              <a:rPr lang="en-US" sz="1050" dirty="0">
                <a:solidFill>
                  <a:srgbClr val="26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temperature, precipitation, HTC (Selyaninov), GWET, VPD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b="1" dirty="0">
                <a:solidFill>
                  <a:srgbClr val="26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Statistics: </a:t>
            </a:r>
            <a:r>
              <a:rPr lang="en-US" sz="1050" dirty="0">
                <a:solidFill>
                  <a:srgbClr val="26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Kruskal–Wallis, Dunn's test, Spearman correlation (p≤0.05–0.001)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749040" y="1325880"/>
            <a:ext cx="8124120" cy="475488"/>
          </a:xfrm>
          <a:prstGeom prst="roundRect">
            <a:avLst>
              <a:gd name="adj" fmla="val 15385"/>
            </a:avLst>
          </a:prstGeom>
          <a:solidFill>
            <a:srgbClr val="2C4A3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977640" y="1325880"/>
            <a:ext cx="503695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7 DISEASE INDICATORS  </a:t>
            </a:r>
            <a:r>
              <a:rPr lang="en-US" sz="2000" b="1" dirty="0">
                <a:solidFill>
                  <a:srgbClr val="C9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&lt; 0.001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785994" y="1325880"/>
            <a:ext cx="285856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D9E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Pronounced interannual variability</a:t>
            </a:r>
            <a:endParaRPr lang="en-US" sz="1000" dirty="0"/>
          </a:p>
          <a:p>
            <a:pPr marL="0" indent="0" algn="l">
              <a:buNone/>
            </a:pPr>
            <a:r>
              <a:rPr lang="en-US" sz="1000" i="1" dirty="0">
                <a:solidFill>
                  <a:srgbClr val="D9E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(Kruskal–Wallis test)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749040" y="1892808"/>
            <a:ext cx="3970620" cy="685800"/>
          </a:xfrm>
          <a:prstGeom prst="roundRect">
            <a:avLst>
              <a:gd name="adj" fmla="val 10667"/>
            </a:avLst>
          </a:prstGeom>
          <a:solidFill>
            <a:srgbClr val="E1E8D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3886200" y="1947672"/>
            <a:ext cx="369630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C9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η² = 0.42</a:t>
            </a:r>
            <a:endParaRPr lang="en-US" sz="2600" dirty="0"/>
          </a:p>
        </p:txBody>
      </p:sp>
      <p:sp>
        <p:nvSpPr>
          <p:cNvPr id="16" name="Text 14"/>
          <p:cNvSpPr txBox="1"/>
          <p:nvPr/>
        </p:nvSpPr>
        <p:spPr>
          <a:xfrm>
            <a:off x="3886200" y="2290572"/>
            <a:ext cx="36963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26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Rhizoctoniosis — largest effect size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902540" y="1892808"/>
            <a:ext cx="3970620" cy="685800"/>
          </a:xfrm>
          <a:prstGeom prst="roundRect">
            <a:avLst>
              <a:gd name="adj" fmla="val 10667"/>
            </a:avLst>
          </a:prstGeom>
          <a:solidFill>
            <a:srgbClr val="E1E8DD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039700" y="1947672"/>
            <a:ext cx="3696300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C9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η² = 0.28</a:t>
            </a:r>
            <a:endParaRPr lang="en-US" sz="2600" dirty="0"/>
          </a:p>
        </p:txBody>
      </p:sp>
      <p:sp>
        <p:nvSpPr>
          <p:cNvPr id="19" name="Text 17"/>
          <p:cNvSpPr txBox="1"/>
          <p:nvPr/>
        </p:nvSpPr>
        <p:spPr>
          <a:xfrm>
            <a:off x="8039700" y="2290572"/>
            <a:ext cx="36963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26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scab — second-largest effect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749040" y="2670048"/>
            <a:ext cx="5486400" cy="1517904"/>
          </a:xfrm>
          <a:prstGeom prst="roundRect">
            <a:avLst>
              <a:gd name="adj" fmla="val 4819"/>
            </a:avLst>
          </a:prstGeom>
          <a:solidFill>
            <a:srgbClr val="E1E8D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3913632" y="2743200"/>
            <a:ext cx="5157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4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INCIDENCE RANGE, 2016–2025</a:t>
            </a:r>
            <a:endParaRPr lang="en-US" sz="1100" dirty="0"/>
          </a:p>
        </p:txBody>
      </p:sp>
      <p:graphicFrame>
        <p:nvGraphicFramePr>
          <p:cNvPr id="22" name="Chart 0"/>
          <p:cNvGraphicFramePr/>
          <p:nvPr/>
        </p:nvGraphicFramePr>
        <p:xfrm>
          <a:off x="3913632" y="2944368"/>
          <a:ext cx="5157216" cy="1170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Shape 20"/>
          <p:cNvSpPr/>
          <p:nvPr/>
        </p:nvSpPr>
        <p:spPr>
          <a:xfrm>
            <a:off x="9372600" y="2670048"/>
            <a:ext cx="2500560" cy="1517904"/>
          </a:xfrm>
          <a:prstGeom prst="roundRect">
            <a:avLst>
              <a:gd name="adj" fmla="val 4819"/>
            </a:avLst>
          </a:prstGeom>
          <a:solidFill>
            <a:srgbClr val="C98A2E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464040" y="2834640"/>
            <a:ext cx="2317680" cy="63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72–96%</a:t>
            </a:r>
            <a:endParaRPr lang="en-US" sz="2800" dirty="0"/>
          </a:p>
        </p:txBody>
      </p:sp>
      <p:sp>
        <p:nvSpPr>
          <p:cNvPr id="25" name="Text 22"/>
          <p:cNvSpPr txBox="1"/>
          <p:nvPr/>
        </p:nvSpPr>
        <p:spPr>
          <a:xfrm>
            <a:off x="9464040" y="3504895"/>
            <a:ext cx="2317680" cy="6071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values in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genotypes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3749040" y="4279392"/>
            <a:ext cx="2616600" cy="749808"/>
          </a:xfrm>
          <a:prstGeom prst="roundRect">
            <a:avLst>
              <a:gd name="adj" fmla="val 9756"/>
            </a:avLst>
          </a:prstGeom>
          <a:solidFill>
            <a:srgbClr val="BF5B2E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3877056" y="4352544"/>
            <a:ext cx="2360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GROWTH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3877056" y="4590288"/>
            <a:ext cx="2360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July temperature: rₛ = +0.81 (p≤0.01)</a:t>
            </a:r>
            <a:endParaRPr lang="en-US" sz="95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with T_max&gt;30°C: rₛ = +0.78 (p≤0.01)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6502800" y="4279392"/>
            <a:ext cx="2616600" cy="749808"/>
          </a:xfrm>
          <a:prstGeom prst="roundRect">
            <a:avLst>
              <a:gd name="adj" fmla="val 9756"/>
            </a:avLst>
          </a:prstGeom>
          <a:solidFill>
            <a:srgbClr val="246B8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6630816" y="4352544"/>
            <a:ext cx="2360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TUBER CRACKING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6630816" y="4590288"/>
            <a:ext cx="2360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precipitation &amp; HTC: rₛ = −0.72 (p≤0.05)</a:t>
            </a:r>
            <a:endParaRPr lang="en-US" sz="95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to water-deficit stress</a:t>
            </a:r>
            <a:endParaRPr lang="en-US" sz="950" dirty="0"/>
          </a:p>
        </p:txBody>
      </p:sp>
      <p:sp>
        <p:nvSpPr>
          <p:cNvPr id="32" name="Shape 29"/>
          <p:cNvSpPr/>
          <p:nvPr/>
        </p:nvSpPr>
        <p:spPr>
          <a:xfrm>
            <a:off x="9256560" y="4279392"/>
            <a:ext cx="2616600" cy="749808"/>
          </a:xfrm>
          <a:prstGeom prst="roundRect">
            <a:avLst>
              <a:gd name="adj" fmla="val 9756"/>
            </a:avLst>
          </a:prstGeom>
          <a:solidFill>
            <a:srgbClr val="857D6E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384576" y="4352544"/>
            <a:ext cx="2360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SOIL-BORNE PATHOGENS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9384576" y="4590288"/>
            <a:ext cx="2360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stable, significant climate correlations</a:t>
            </a:r>
            <a:endParaRPr lang="en-US" sz="95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Genotype &amp; soil factors likely dominate</a:t>
            </a:r>
            <a:endParaRPr lang="en-US" sz="950" dirty="0"/>
          </a:p>
        </p:txBody>
      </p:sp>
      <p:sp>
        <p:nvSpPr>
          <p:cNvPr id="35" name="Text 32"/>
          <p:cNvSpPr txBox="1"/>
          <p:nvPr/>
        </p:nvSpPr>
        <p:spPr>
          <a:xfrm>
            <a:off x="3749040" y="5120640"/>
            <a:ext cx="8124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i="1" dirty="0">
                <a:solidFill>
                  <a:srgbClr val="2C4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July–August weather conditions show clearer associations with physiological disorders than seasonal averages.</a:t>
            </a:r>
            <a:endParaRPr lang="en-US" sz="1250" dirty="0"/>
          </a:p>
        </p:txBody>
      </p:sp>
      <p:sp>
        <p:nvSpPr>
          <p:cNvPr id="36" name="Shape 33"/>
          <p:cNvSpPr/>
          <p:nvPr/>
        </p:nvSpPr>
        <p:spPr>
          <a:xfrm>
            <a:off x="0" y="5559552"/>
            <a:ext cx="12193200" cy="978408"/>
          </a:xfrm>
          <a:prstGeom prst="rect">
            <a:avLst/>
          </a:prstGeom>
          <a:solidFill>
            <a:srgbClr val="2C4A3D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320040" y="5650992"/>
            <a:ext cx="785612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320040" y="5861304"/>
            <a:ext cx="785612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Tuber-disease variability tracks July–August weather, not seasonal averages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disorders (secondary growth, cracking) are far more climate-driven than soil-borne pathogen diseases</a:t>
            </a:r>
            <a:endParaRPr lang="en-US" sz="1050" dirty="0"/>
          </a:p>
          <a:p>
            <a:pPr marL="342900" indent="-342900">
              <a:lnSpc>
                <a:spcPct val="1050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Relevant for genotype resistance screening and forecasting seed-material phytosanitary status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8404762" y="5650992"/>
            <a:ext cx="346839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8404762" y="5861304"/>
            <a:ext cx="346839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50" i="1" dirty="0">
                <a:solidFill>
                  <a:srgbClr val="D9E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 by NAAS of Ukraine research projects No. 0116U002236 and No. 0121U108708.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327</Words>
  <Application>Microsoft Office PowerPoint</Application>
  <PresentationFormat>Произвольный</PresentationFormat>
  <Paragraphs>40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Theme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1</cp:revision>
  <dcterms:created xsi:type="dcterms:W3CDTF">2026-09-12T12:11:21Z</dcterms:created>
  <dcterms:modified xsi:type="dcterms:W3CDTF">2026-09-14T06:35:08Z</dcterms:modified>
</cp:coreProperties>
</file>