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8" r:id="rId10"/>
    <p:sldId id="269" r:id="rId11"/>
    <p:sldId id="270" r:id="rId12"/>
    <p:sldId id="271" r:id="rId13"/>
    <p:sldId id="266" r:id="rId14"/>
    <p:sldId id="267" r:id="rId15"/>
    <p:sldId id="26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42"/>
    <a:srgbClr val="990033"/>
    <a:srgbClr val="FFD5E3"/>
    <a:srgbClr val="FFB9D0"/>
    <a:srgbClr val="FFC1DA"/>
    <a:srgbClr val="FF2F74"/>
    <a:srgbClr val="FE007F"/>
    <a:srgbClr val="B40049"/>
    <a:srgbClr val="FF0066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6343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04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284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345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1602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357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356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627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831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003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0501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4295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492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069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44625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7224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9806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9318594-F9E3-4C34-AFFD-F2F12FA412D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BBBDAD9-50EE-43E1-8E9E-0EB77AF5B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713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2271" y="2591567"/>
            <a:ext cx="7235922" cy="1515533"/>
          </a:xfrm>
        </p:spPr>
        <p:txBody>
          <a:bodyPr>
            <a:normAutofit fontScale="90000"/>
          </a:bodyPr>
          <a:lstStyle/>
          <a:p>
            <a:r>
              <a:rPr lang="az-Latn-AZ" sz="28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z-Latn-AZ" sz="28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z-Latn-AZ" sz="2800" b="1" dirty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z-Latn-AZ" sz="2800" b="1" dirty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az-Latn-AZ" sz="28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z-Latn-AZ" sz="28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SNP-BASED </a:t>
            </a:r>
            <a:r>
              <a:rPr lang="en-US" sz="2800" b="1" dirty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ASSESSMENT OF GENETIC DIVERSITY AND BREEDING RESOURCE IN FIG GERMPLASM</a:t>
            </a:r>
            <a:r>
              <a:rPr lang="en-US" sz="2800" dirty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dirty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dirty="0">
              <a:solidFill>
                <a:srgbClr val="A200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397" y="3599099"/>
            <a:ext cx="6815669" cy="1320802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Qamar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Qurbanova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ja-JP" sz="1800" b="1" dirty="0" smtClean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Genetic Resources Institute of ARSEM, Baku, Azerbaijan</a:t>
            </a:r>
          </a:p>
          <a:p>
            <a:r>
              <a:rPr lang="en-US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Chișinău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ja-JP" sz="2400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317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3782" y="2660070"/>
            <a:ext cx="630158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az-Latn-AZ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 of the earliest domesticated plant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az-Latn-AZ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28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hromosome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number of 2n = 2x = 26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az-Latn-AZ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de m</a:t>
            </a:r>
            <a:r>
              <a:rPr lang="en-US" sz="28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orphological and genetic diversity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Genome size of approximately 333 </a:t>
            </a:r>
            <a:r>
              <a:rPr lang="en-US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Mb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 limited number of genomic studies</a:t>
            </a:r>
            <a:endParaRPr lang="en-US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369" y="542152"/>
            <a:ext cx="3548995" cy="57811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3454" y="1052945"/>
            <a:ext cx="73429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GENOMIC CHARACTERISTICS OF </a:t>
            </a:r>
            <a:r>
              <a:rPr lang="en-US" sz="3200" b="1" i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FICUS CARICA </a:t>
            </a:r>
            <a:r>
              <a:rPr lang="en-US" sz="32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</a:t>
            </a:r>
            <a:endParaRPr lang="en-US" sz="3200" b="1" dirty="0">
              <a:solidFill>
                <a:srgbClr val="A200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07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04108" y="745261"/>
            <a:ext cx="55556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32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MOLECULAR SELECT</a:t>
            </a:r>
            <a:r>
              <a:rPr lang="en-US" sz="32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az-Latn-AZ" sz="32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endParaRPr lang="en-US" sz="3200" b="1" dirty="0">
              <a:solidFill>
                <a:srgbClr val="A200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037" y="1600376"/>
            <a:ext cx="3418085" cy="432937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2" name="TextBox 1"/>
          <p:cNvSpPr txBox="1"/>
          <p:nvPr/>
        </p:nvSpPr>
        <p:spPr>
          <a:xfrm>
            <a:off x="637308" y="1420267"/>
            <a:ext cx="7689274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Molecular breeding is a selection approach based on the use of genetic markers (ISSR, RAPD, SSR, etc.) and genomic information (GBS and whole-genome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resequencing)</a:t>
            </a:r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 enables the early identification of desirable traits using molecular genetic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markers</a:t>
            </a:r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az-Latn-AZ" sz="3200" b="1" dirty="0" smtClean="0">
              <a:solidFill>
                <a:srgbClr val="A200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ADVANTAGES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Accelerates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breeding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selection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accuracy</a:t>
            </a:r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Reduces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influence of environmental factors on trait selection</a:t>
            </a:r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36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1272" y="928575"/>
            <a:ext cx="8243455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GAPS IN FIG GENETICS</a:t>
            </a:r>
            <a:endParaRPr lang="en-US" sz="2400" b="1" dirty="0" smtClean="0">
              <a:solidFill>
                <a:srgbClr val="A200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400" b="1" dirty="0" smtClean="0">
              <a:solidFill>
                <a:srgbClr val="A200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Limited genomic research on fig genetic diversity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Insufficient information on genetic relationships and population structure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Lack of genomic information on wild fig genetic resources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Need for genomic data to support future fig breeding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Fig Tree - AlivitPha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978" y="1898071"/>
            <a:ext cx="3514323" cy="351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68646" y="3926466"/>
            <a:ext cx="75687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</a:t>
            </a:r>
          </a:p>
          <a:p>
            <a:pPr algn="ctr"/>
            <a:endParaRPr lang="en-US" sz="24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diversity, characterize the genetic distinctiveness and population structure of wild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Hyrcanian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figs, and investigate genetic relationships among local and globally cultivated fig varieties using SNP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markers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5528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72348" y="451291"/>
            <a:ext cx="615141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A200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AND METHODS</a:t>
            </a:r>
            <a:endParaRPr lang="en-US" sz="2800" b="1" dirty="0">
              <a:solidFill>
                <a:srgbClr val="A2004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693232" y="1030203"/>
            <a:ext cx="3352295" cy="580737"/>
            <a:chOff x="1177636" y="1367043"/>
            <a:chExt cx="2710039" cy="762368"/>
          </a:xfrm>
          <a:solidFill>
            <a:srgbClr val="FFD5E3"/>
          </a:solidFill>
        </p:grpSpPr>
        <p:sp>
          <p:nvSpPr>
            <p:cNvPr id="4" name="Скругленный прямоугольник 3"/>
            <p:cNvSpPr/>
            <p:nvPr/>
          </p:nvSpPr>
          <p:spPr>
            <a:xfrm>
              <a:off x="1177636" y="1367043"/>
              <a:ext cx="2710039" cy="762368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537723" y="1482502"/>
              <a:ext cx="2346883" cy="4600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50 GENOTYPE</a:t>
              </a:r>
              <a:endPara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cxnSp>
        <p:nvCxnSpPr>
          <p:cNvPr id="7" name="Прямая со стрелкой 6"/>
          <p:cNvCxnSpPr/>
          <p:nvPr/>
        </p:nvCxnSpPr>
        <p:spPr>
          <a:xfrm flipH="1">
            <a:off x="1450093" y="1750873"/>
            <a:ext cx="595745" cy="69272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2720939" y="1720293"/>
            <a:ext cx="491838" cy="7348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Группа 35"/>
          <p:cNvGrpSpPr/>
          <p:nvPr/>
        </p:nvGrpSpPr>
        <p:grpSpPr>
          <a:xfrm>
            <a:off x="650695" y="2533667"/>
            <a:ext cx="1724889" cy="642186"/>
            <a:chOff x="505693" y="2780072"/>
            <a:chExt cx="1724889" cy="642186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623454" y="2784217"/>
              <a:ext cx="1510146" cy="63804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5693" y="2780072"/>
              <a:ext cx="1724889" cy="6421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35 CULTIVATED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409758" y="2509401"/>
            <a:ext cx="1606038" cy="662052"/>
            <a:chOff x="2206264" y="2897627"/>
            <a:chExt cx="1438674" cy="638040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2206264" y="2897627"/>
              <a:ext cx="1438674" cy="63804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22540" y="3022944"/>
              <a:ext cx="11499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 WILD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Прямоугольник 25"/>
          <p:cNvSpPr/>
          <p:nvPr/>
        </p:nvSpPr>
        <p:spPr>
          <a:xfrm>
            <a:off x="4894192" y="4426841"/>
            <a:ext cx="413558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Population structure (ADMIXTURE)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PCA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distance &amp; NJ tree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FST &amp; Reynolds’ distance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Genetic diversity (Ho, He, PIC, FIS)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8" name="Группа 37"/>
          <p:cNvGrpSpPr/>
          <p:nvPr/>
        </p:nvGrpSpPr>
        <p:grpSpPr>
          <a:xfrm>
            <a:off x="689544" y="3492578"/>
            <a:ext cx="8718370" cy="718004"/>
            <a:chOff x="3412958" y="3937129"/>
            <a:chExt cx="6587941" cy="509000"/>
          </a:xfrm>
          <a:solidFill>
            <a:srgbClr val="FFD5E3"/>
          </a:solidFill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3412958" y="3937129"/>
              <a:ext cx="6472586" cy="509000"/>
            </a:xfrm>
            <a:prstGeom prst="roundRect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412958" y="4026456"/>
              <a:ext cx="6587941" cy="28524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SNP CALLING AND POPULATION STRUCTURE ANALYSIS</a:t>
              </a:r>
              <a:endPara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178238" y="1003518"/>
            <a:ext cx="7190194" cy="611869"/>
            <a:chOff x="5591275" y="1367043"/>
            <a:chExt cx="5193069" cy="526472"/>
          </a:xfrm>
          <a:solidFill>
            <a:srgbClr val="FFD5E3"/>
          </a:solidFill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5591275" y="1367043"/>
              <a:ext cx="4556155" cy="526472"/>
            </a:xfrm>
            <a:prstGeom prst="roundRect">
              <a:avLst/>
            </a:prstGeom>
            <a:solidFill>
              <a:srgbClr val="FFD5E3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848133" y="1436415"/>
              <a:ext cx="4936211" cy="39000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24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DNA EXTRACTION AND SEQUENCING</a:t>
              </a:r>
              <a:endPara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4666392" y="1913888"/>
            <a:ext cx="57190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Genomic DNA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extraction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DNA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and quality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assessment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Sequencing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library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preparation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Sequencing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359642" y="1681113"/>
            <a:ext cx="5767817" cy="1745739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675485" y="4349579"/>
            <a:ext cx="8354291" cy="168331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Прямоугольник 26"/>
          <p:cNvSpPr/>
          <p:nvPr/>
        </p:nvSpPr>
        <p:spPr>
          <a:xfrm>
            <a:off x="884053" y="4314074"/>
            <a:ext cx="52119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Quality control &amp; adapter trimming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Read alignment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SNP calling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SNP filtering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LD pruning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Final SNP dataset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0700" y="1696012"/>
            <a:ext cx="1391700" cy="455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66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5" grpId="0"/>
      <p:bldP spid="32" grpId="0" animBg="1"/>
      <p:bldP spid="33" grpId="0" animBg="1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Диаграмма 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565" y="1565564"/>
            <a:ext cx="5140036" cy="34138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1" name="Диаграмма 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109" y="1565564"/>
            <a:ext cx="5043055" cy="34138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2032799" y="5419497"/>
            <a:ext cx="8486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Number </a:t>
            </a:r>
            <a:r>
              <a:rPr lang="en-US" sz="3200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3200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 </a:t>
            </a:r>
            <a:r>
              <a:rPr lang="en-US" sz="3200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SNPs across chromosomes</a:t>
            </a:r>
          </a:p>
        </p:txBody>
      </p:sp>
    </p:spTree>
    <p:extLst>
      <p:ext uri="{BB962C8B-B14F-4D97-AF65-F5344CB8AC3E}">
        <p14:creationId xmlns:p14="http://schemas.microsoft.com/office/powerpoint/2010/main" val="299098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757769"/>
              </p:ext>
            </p:extLst>
          </p:nvPr>
        </p:nvGraphicFramePr>
        <p:xfrm>
          <a:off x="1981198" y="1094505"/>
          <a:ext cx="8354292" cy="479367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{ED083AE6-46FA-4A59-8FB0-9F97EB10719F}</a:tableStyleId>
              </a:tblPr>
              <a:tblGrid>
                <a:gridCol w="2295397"/>
                <a:gridCol w="1825161"/>
                <a:gridCol w="2508997"/>
                <a:gridCol w="1724737"/>
              </a:tblGrid>
              <a:tr h="8129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Transition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Transversion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Number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→ T  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838959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→ A  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368206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→ A  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838040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→ T  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366973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→ C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703096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→ T  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210532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→ G 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702496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→ A  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209100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 → G  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188684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 → C  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188305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 → C  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102418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→ G  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102147 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Tv%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36%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980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Ts/Tv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Wingdings" panose="05000000000000000000" pitchFamily="2" charset="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26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375" y="1192979"/>
            <a:ext cx="5438775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4053" y="456150"/>
            <a:ext cx="3865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CLUSTER ANALYSIS</a:t>
            </a:r>
            <a:endParaRPr lang="en-US" sz="28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 rot="20391238">
            <a:off x="8657468" y="2671719"/>
            <a:ext cx="403729" cy="475832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20296572">
            <a:off x="9004284" y="2384548"/>
            <a:ext cx="1427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GD = 0.33</a:t>
            </a:r>
          </a:p>
        </p:txBody>
      </p:sp>
      <p:sp>
        <p:nvSpPr>
          <p:cNvPr id="5" name="TextBox 4"/>
          <p:cNvSpPr txBox="1"/>
          <p:nvPr/>
        </p:nvSpPr>
        <p:spPr>
          <a:xfrm rot="19810228">
            <a:off x="8099712" y="1480307"/>
            <a:ext cx="1239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0,34</a:t>
            </a:r>
          </a:p>
        </p:txBody>
      </p:sp>
      <p:sp>
        <p:nvSpPr>
          <p:cNvPr id="7" name="Правая фигурная скобка 6"/>
          <p:cNvSpPr/>
          <p:nvPr/>
        </p:nvSpPr>
        <p:spPr>
          <a:xfrm rot="19596675">
            <a:off x="7841266" y="1880176"/>
            <a:ext cx="374073" cy="456823"/>
          </a:xfrm>
          <a:prstGeom prst="rightBrace">
            <a:avLst>
              <a:gd name="adj1" fmla="val 12037"/>
              <a:gd name="adj2" fmla="val 50000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064848" y="5915478"/>
            <a:ext cx="200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0,15-0,20</a:t>
            </a:r>
          </a:p>
        </p:txBody>
      </p:sp>
      <p:sp>
        <p:nvSpPr>
          <p:cNvPr id="10" name="Правая фигурная скобка 9"/>
          <p:cNvSpPr/>
          <p:nvPr/>
        </p:nvSpPr>
        <p:spPr>
          <a:xfrm rot="7412719">
            <a:off x="4573058" y="5498889"/>
            <a:ext cx="403729" cy="704571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" grpId="0" animBg="1"/>
      <p:bldP spid="8" grpId="0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63" y="498764"/>
            <a:ext cx="6996546" cy="583276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7384474" y="1205346"/>
            <a:ext cx="4142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 COMPONENT ANALYSIS </a:t>
            </a:r>
            <a:endParaRPr lang="en-US" sz="24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83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3381" y="1845831"/>
            <a:ext cx="8347835" cy="382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31673" y="789709"/>
            <a:ext cx="55002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ADMIXTURE ANALYSIS</a:t>
            </a:r>
            <a:endParaRPr lang="en-US" sz="24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0321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72" y="1399308"/>
            <a:ext cx="9961418" cy="47936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685310" y="789710"/>
            <a:ext cx="69272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ADMIXTURE ANALYSIS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0118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0372" y="1205347"/>
            <a:ext cx="5607628" cy="491836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7038109" y="2341418"/>
            <a:ext cx="43503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Venn diagram showing the distribution of group-specific and shared SNPs among the four fig gene pools.</a:t>
            </a:r>
          </a:p>
        </p:txBody>
      </p:sp>
    </p:spTree>
    <p:extLst>
      <p:ext uri="{BB962C8B-B14F-4D97-AF65-F5344CB8AC3E}">
        <p14:creationId xmlns:p14="http://schemas.microsoft.com/office/powerpoint/2010/main" val="372147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433" y="969818"/>
            <a:ext cx="3834245" cy="51123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690996" y="2428440"/>
            <a:ext cx="68164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Wild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Hyrcanian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figs an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isolated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pool</a:t>
            </a:r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valuable reservoir of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underutilized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genetic diversity for conservation and utilization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 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cultivated genotypes is still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occurring</a:t>
            </a:r>
            <a:endParaRPr lang="az-Latn-AZ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Breeding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efforts are needed to broaden the genetic 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74617" y="1302327"/>
            <a:ext cx="6747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STATUS OF WILD FIG TREES</a:t>
            </a:r>
            <a:endParaRPr lang="en-US" sz="32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67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7622" y="1180351"/>
            <a:ext cx="743989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SNP-based analysis revealed substantial genetic diversity among cultivated and wild fig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genotypes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Cultivated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genotypes showed a relatively narrow genetic base and low genetic differentiation, consistent with clonal propagation and long-term germplasm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Most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and introduced cultivated genotypes were associated with the West Mediterranean genetic pool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genome-wide SNP dataset provides a foundation for population genetic studies, marker-assisted selection, and future breeding and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conservation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7512" y="1180351"/>
            <a:ext cx="3362794" cy="452500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768437" y="534020"/>
            <a:ext cx="49045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z-Latn-AZ" sz="3600" b="1" dirty="0" smtClean="0">
                <a:solidFill>
                  <a:srgbClr val="9900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CONCLUSİON</a:t>
            </a:r>
            <a:endParaRPr lang="en-US" sz="3600" b="1" dirty="0">
              <a:solidFill>
                <a:srgbClr val="9900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1477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102" y="1999565"/>
            <a:ext cx="4158961" cy="41589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449783" y="21197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41287" y="1350305"/>
            <a:ext cx="93685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z-Latn-AZ" sz="4400" b="1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THANKS FOR YOUR ATTENTİON</a:t>
            </a:r>
            <a:endParaRPr lang="ru-RU" sz="4400" b="1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194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1333</TotalTime>
  <Words>483</Words>
  <Application>Microsoft Office PowerPoint</Application>
  <PresentationFormat>Широкоэкранный</PresentationFormat>
  <Paragraphs>117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Garamond</vt:lpstr>
      <vt:lpstr>MS Mincho</vt:lpstr>
      <vt:lpstr>ＭＳ Ｐ明朝</vt:lpstr>
      <vt:lpstr>Times New Roman</vt:lpstr>
      <vt:lpstr>Wingdings</vt:lpstr>
      <vt:lpstr>Натуральные материалы</vt:lpstr>
      <vt:lpstr>   SNP-BASED ASSESSMENT OF GENETIC DIVERSITY AND BREEDING RESOURCE IN FIG GERMPLASM 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SNP-BASED ASSESSMENT OF GENETIC DIVERSITY AND BREEDING RESOURCE IN FIG GERMPLASM   </dc:title>
  <dc:creator>Учетная запись Майкрософт</dc:creator>
  <cp:lastModifiedBy>Учетная запись Майкрософт</cp:lastModifiedBy>
  <cp:revision>72</cp:revision>
  <dcterms:created xsi:type="dcterms:W3CDTF">2026-09-03T12:51:08Z</dcterms:created>
  <dcterms:modified xsi:type="dcterms:W3CDTF">2026-09-14T11:10:01Z</dcterms:modified>
</cp:coreProperties>
</file>