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821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B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78992"/>
          </a:xfrm>
          <a:prstGeom prst="rect">
            <a:avLst/>
          </a:prstGeom>
          <a:solidFill>
            <a:srgbClr val="1837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90372" y="-22092"/>
            <a:ext cx="10698480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TOWARD A COMMON FRAMEWORK FOR AGROFORESTRY BIODIVERSITY INFORMATION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47472" y="252476"/>
            <a:ext cx="1138428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 eaLnBrk="0" hangingPunct="0"/>
            <a:r>
              <a:rPr lang="en-US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Simion Petruța-Simona</a:t>
            </a:r>
            <a:r>
              <a:rPr lang="en-US" sz="1000" b="1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1, 2</a:t>
            </a:r>
            <a:r>
              <a:rPr lang="en-US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*, ORCID: 0000-0001-7397-5704</a:t>
            </a:r>
            <a:r>
              <a:rPr lang="ro-RO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Laurențiu Ciornei</a:t>
            </a:r>
            <a:r>
              <a:rPr lang="en-US" sz="1000" b="1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o-RO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ORCID: 0000-0002-9381-5051; Maria Joița-Păcureanu</a:t>
            </a:r>
            <a:r>
              <a:rPr lang="en-US" sz="1000" b="1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o-RO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ORCID: 0009-0009-2797-6672; Petcu Victor</a:t>
            </a:r>
            <a:r>
              <a:rPr lang="en-US" sz="1000" b="1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o-RO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ORCID: 0000-0002-7126-4324; </a:t>
            </a:r>
            <a:r>
              <a:rPr lang="it-IT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Todirică Ioana Claudia</a:t>
            </a:r>
            <a:r>
              <a:rPr lang="en-US" sz="1000" b="1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it-IT" sz="1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ORCID: 0000-0002-5191-4043</a:t>
            </a:r>
            <a:endParaRPr lang="ro-RO" sz="1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9577" y="586770"/>
            <a:ext cx="8046720" cy="7848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lang="en-US" sz="900" b="1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GB" sz="900" b="0" dirty="0" err="1">
                <a:solidFill>
                  <a:srgbClr val="E1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Center</a:t>
            </a:r>
            <a:r>
              <a:rPr lang="en-GB" sz="900" b="0" dirty="0">
                <a:solidFill>
                  <a:srgbClr val="E1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Study and Research for </a:t>
            </a:r>
            <a:r>
              <a:rPr lang="en-GB" sz="900" b="0" dirty="0" err="1">
                <a:solidFill>
                  <a:srgbClr val="E1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AgroForestry</a:t>
            </a:r>
            <a:r>
              <a:rPr lang="en-GB" sz="900" b="0" dirty="0">
                <a:solidFill>
                  <a:srgbClr val="E1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Biodiversity</a:t>
            </a:r>
            <a:r>
              <a:rPr lang="ro-RO" sz="900" b="0" dirty="0">
                <a:solidFill>
                  <a:srgbClr val="E1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900" b="0" dirty="0">
                <a:solidFill>
                  <a:srgbClr val="E1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“Acad. David Davidescu”, Bucharest, Romania</a:t>
            </a:r>
            <a:endParaRPr lang="ro-RO" sz="900" b="0" dirty="0">
              <a:solidFill>
                <a:srgbClr val="E1EBE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900" b="1" baseline="30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GB" sz="900" b="0" dirty="0">
                <a:solidFill>
                  <a:srgbClr val="E1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Bucharest University of Economic Studies, Bucharest, Romania</a:t>
            </a:r>
            <a:endParaRPr lang="ro-RO" sz="900" b="0" dirty="0">
              <a:solidFill>
                <a:srgbClr val="E1EBE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GB" sz="900" b="0" dirty="0">
                <a:solidFill>
                  <a:srgbClr val="E1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*E-mail: simonapetruta.grosu@gmail.com</a:t>
            </a:r>
          </a:p>
          <a:p>
            <a:pPr algn="ctr"/>
            <a:endParaRPr lang="en-GB" sz="900" b="0" dirty="0">
              <a:solidFill>
                <a:srgbClr val="E1EBE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GB" sz="900" b="0" dirty="0">
              <a:solidFill>
                <a:srgbClr val="E1EBE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47472" y="1261872"/>
            <a:ext cx="2971800" cy="1417320"/>
          </a:xfrm>
          <a:prstGeom prst="roundRect">
            <a:avLst/>
          </a:prstGeom>
          <a:solidFill>
            <a:srgbClr val="F0F6F2"/>
          </a:solidFill>
          <a:ln w="12700">
            <a:solidFill>
              <a:srgbClr val="CDD8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12064" y="1371600"/>
            <a:ext cx="2642616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b="1" dirty="0">
                <a:solidFill>
                  <a:srgbClr val="1837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AIM OF THE STUDY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5449" y="1618488"/>
            <a:ext cx="2642616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sz="10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explore the methodological requirements for a common framework supporting the organization, standardization and interoperability of agroforestry biodiversity information, with emphasis on integrating biological, ecological and </a:t>
            </a:r>
            <a:r>
              <a:rPr sz="1000" b="0" dirty="0" err="1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agro</a:t>
            </a:r>
            <a:r>
              <a:rPr sz="10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-economic data.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7472" y="2834640"/>
            <a:ext cx="2971800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8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12064" y="2944368"/>
            <a:ext cx="2642616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dirty="0">
                <a:solidFill>
                  <a:srgbClr val="1837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MATERIALS AND METHODS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2064" y="3291840"/>
            <a:ext cx="2642616" cy="249299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sz="12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qualitative, concept-oriented analysis was structured around four dimensions:
• identification and classification of biodiversity-related data;
• organization of biological, ecological and </a:t>
            </a:r>
            <a:r>
              <a:rPr sz="1200" b="0" dirty="0" err="1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agro</a:t>
            </a:r>
            <a:r>
              <a:rPr sz="12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-economic information;
• indicator and metadata harmonization;
• principles supporting data interoperability and integration.
Indicators are considered according to relevance, measurability and comparability.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93008" y="1261872"/>
            <a:ext cx="5138928" cy="4818888"/>
          </a:xfrm>
          <a:prstGeom prst="roundRect">
            <a:avLst/>
          </a:prstGeom>
          <a:solidFill>
            <a:srgbClr val="FFFFFF"/>
          </a:solidFill>
          <a:ln>
            <a:solidFill>
              <a:srgbClr val="CDD8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866744" y="1371600"/>
            <a:ext cx="4809744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1200" b="1" dirty="0">
                <a:solidFill>
                  <a:srgbClr val="1837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0" y="1700784"/>
            <a:ext cx="4809744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sz="12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preliminary conceptual analysis identified four components required for a common framework: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57600" y="2249424"/>
            <a:ext cx="4809744" cy="438912"/>
          </a:xfrm>
          <a:prstGeom prst="roundRect">
            <a:avLst/>
          </a:prstGeom>
          <a:solidFill>
            <a:srgbClr val="F0F6F2"/>
          </a:solidFill>
          <a:ln>
            <a:solidFill>
              <a:srgbClr val="BBD1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785615" y="2313432"/>
            <a:ext cx="2029968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4974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 DATA CLASSIFICATION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824727" y="2313432"/>
            <a:ext cx="2532888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Biological • Ecological • </a:t>
            </a:r>
            <a:r>
              <a:rPr sz="1100" b="0" dirty="0" err="1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Agro</a:t>
            </a:r>
            <a:r>
              <a:rPr sz="11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-economic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657600" y="2779776"/>
            <a:ext cx="4809744" cy="438912"/>
          </a:xfrm>
          <a:prstGeom prst="roundRect">
            <a:avLst/>
          </a:prstGeom>
          <a:solidFill>
            <a:srgbClr val="F4F7F9"/>
          </a:solidFill>
          <a:ln>
            <a:solidFill>
              <a:srgbClr val="BBD1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3785615" y="2843784"/>
            <a:ext cx="2029968" cy="4308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4974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INDICATOR HARMONIZATION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824727" y="2843784"/>
            <a:ext cx="2532888" cy="4308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Relevance • Measurability • Comparability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657600" y="3310128"/>
            <a:ext cx="4809744" cy="438912"/>
          </a:xfrm>
          <a:prstGeom prst="roundRect">
            <a:avLst/>
          </a:prstGeom>
          <a:solidFill>
            <a:srgbClr val="F0F6F2"/>
          </a:solidFill>
          <a:ln>
            <a:solidFill>
              <a:srgbClr val="BBD1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785615" y="3374136"/>
            <a:ext cx="2029968" cy="4308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4974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 METADATA STANDARDIZATION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24727" y="3374136"/>
            <a:ext cx="2532888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Origin • Methods • Scale • Units • Quality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3657600" y="3840479"/>
            <a:ext cx="4809744" cy="438912"/>
          </a:xfrm>
          <a:prstGeom prst="roundRect">
            <a:avLst/>
          </a:prstGeom>
          <a:solidFill>
            <a:srgbClr val="F4F7F9"/>
          </a:solidFill>
          <a:ln>
            <a:solidFill>
              <a:srgbClr val="BBD1C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3785615" y="3904487"/>
            <a:ext cx="2029968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 dirty="0">
                <a:solidFill>
                  <a:srgbClr val="4974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 INTEROPERABILITY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24727" y="3904487"/>
            <a:ext cx="2532888" cy="43088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Terminology • Units • Time/space • Data exchange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57600" y="4443983"/>
            <a:ext cx="4809744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dirty="0">
                <a:solidFill>
                  <a:srgbClr val="1837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PRELIMINARY CONCEPTUAL FRAMEWORK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415284" y="4764024"/>
            <a:ext cx="868680" cy="713232"/>
          </a:xfrm>
          <a:prstGeom prst="roundRect">
            <a:avLst/>
          </a:prstGeom>
          <a:solidFill>
            <a:srgbClr val="49745B"/>
          </a:solidFill>
          <a:ln>
            <a:solidFill>
              <a:srgbClr val="497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3461004" y="4814537"/>
            <a:ext cx="77724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HETEROGENEOUS
BIODIVERSITY DATA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393692" y="4764024"/>
            <a:ext cx="713232" cy="713232"/>
          </a:xfrm>
          <a:prstGeom prst="roundRect">
            <a:avLst/>
          </a:prstGeom>
          <a:solidFill>
            <a:srgbClr val="F0F6F2"/>
          </a:solidFill>
          <a:ln>
            <a:solidFill>
              <a:srgbClr val="497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4439412" y="4876091"/>
            <a:ext cx="621792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216652" y="4764024"/>
            <a:ext cx="1389888" cy="713232"/>
          </a:xfrm>
          <a:prstGeom prst="roundRect">
            <a:avLst/>
          </a:prstGeom>
          <a:solidFill>
            <a:srgbClr val="F0F6F2"/>
          </a:solidFill>
          <a:ln>
            <a:solidFill>
              <a:srgbClr val="497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5262372" y="4876092"/>
            <a:ext cx="1298448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BIOLOGICAL  ↔  ECOLOGICAL  ↔  AGRO-ECONOMIC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716268" y="4764024"/>
            <a:ext cx="804672" cy="713232"/>
          </a:xfrm>
          <a:prstGeom prst="roundRect">
            <a:avLst/>
          </a:prstGeom>
          <a:solidFill>
            <a:srgbClr val="F0F6F2"/>
          </a:solidFill>
          <a:ln>
            <a:solidFill>
              <a:srgbClr val="497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761988" y="4937647"/>
            <a:ext cx="713232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HARMONIZATION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630668" y="4764024"/>
            <a:ext cx="1078992" cy="713232"/>
          </a:xfrm>
          <a:prstGeom prst="roundRect">
            <a:avLst/>
          </a:prstGeom>
          <a:solidFill>
            <a:srgbClr val="49745B"/>
          </a:solidFill>
          <a:ln>
            <a:solidFill>
              <a:srgbClr val="4974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7676388" y="4752981"/>
            <a:ext cx="987551" cy="7078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800" b="1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STANDARDIZATION
&amp; INTEROPERABILITY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4283964" y="5120640"/>
            <a:ext cx="109728" cy="0"/>
          </a:xfrm>
          <a:prstGeom prst="line">
            <a:avLst/>
          </a:prstGeom>
          <a:ln w="19050">
            <a:solidFill>
              <a:srgbClr val="697D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5106924" y="5120640"/>
            <a:ext cx="109728" cy="0"/>
          </a:xfrm>
          <a:prstGeom prst="line">
            <a:avLst/>
          </a:prstGeom>
          <a:ln w="19050">
            <a:solidFill>
              <a:srgbClr val="697D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6606540" y="5120640"/>
            <a:ext cx="109728" cy="0"/>
          </a:xfrm>
          <a:prstGeom prst="line">
            <a:avLst/>
          </a:prstGeom>
          <a:ln w="19050">
            <a:solidFill>
              <a:srgbClr val="697D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7520940" y="5120640"/>
            <a:ext cx="109728" cy="0"/>
          </a:xfrm>
          <a:prstGeom prst="line">
            <a:avLst/>
          </a:prstGeom>
          <a:ln w="19050">
            <a:solidFill>
              <a:srgbClr val="697D8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3767328" y="5605272"/>
            <a:ext cx="4590288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200" b="1" dirty="0">
                <a:solidFill>
                  <a:srgbClr val="49745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Integrated information → Research • Monitoring • Conservation • Decision support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8805672" y="1261872"/>
            <a:ext cx="3035808" cy="2999232"/>
          </a:xfrm>
          <a:prstGeom prst="roundRect">
            <a:avLst/>
          </a:prstGeom>
          <a:solidFill>
            <a:srgbClr val="F0F6F2"/>
          </a:solidFill>
          <a:ln w="12700">
            <a:solidFill>
              <a:srgbClr val="CDD8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8970264" y="1371600"/>
            <a:ext cx="2706624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dirty="0">
                <a:solidFill>
                  <a:srgbClr val="1837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CONCLUSIONS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970264" y="1719072"/>
            <a:ext cx="2706624" cy="230832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sz="12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Interoperable agroforestry biodiversity information requires a shared methodological basis linking data classification, indicator harmonization, metadata standardization and information exchange.
The proposed structure represents a preliminary step toward improved comparability, accessibility and reuse of biodiversity information in research, monitoring and conservation.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8805672" y="4425696"/>
            <a:ext cx="3035808" cy="16550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8D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8970264" y="4535424"/>
            <a:ext cx="2706624" cy="27699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dirty="0">
                <a:solidFill>
                  <a:srgbClr val="1837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ACKNOWLEDGMENTS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970264" y="4882896"/>
            <a:ext cx="2706624" cy="10618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just"/>
            <a:r>
              <a:rPr lang="en-GB" sz="9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This study was carried out within Research Theme 1, “Integrated Methodological Framework for the Standardization and Interoperability of Agroforestry Biodiversity Data”, coordinated by CS</a:t>
            </a:r>
            <a:r>
              <a:rPr lang="ro-RO" sz="9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9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R3</a:t>
            </a:r>
            <a:r>
              <a:rPr lang="ro-RO" sz="9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9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Laurențiu Ciornei, at the</a:t>
            </a:r>
            <a:r>
              <a:rPr lang="ro-RO" sz="9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900" b="0" dirty="0" err="1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Center</a:t>
            </a:r>
            <a:r>
              <a:rPr lang="en-GB" sz="9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 Stud</a:t>
            </a:r>
            <a:r>
              <a:rPr lang="ro-RO" sz="9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9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Research </a:t>
            </a:r>
            <a:r>
              <a:rPr lang="ro-RO" sz="9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GB" sz="9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o-RO" sz="9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GB" sz="9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900" b="0" dirty="0" err="1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Agro</a:t>
            </a:r>
            <a:r>
              <a:rPr lang="ro-RO" sz="9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GB" sz="900" b="0" dirty="0" err="1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orestry</a:t>
            </a:r>
            <a:r>
              <a:rPr lang="en-GB" sz="9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90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Biodiversity “Acad. David Davidescu” (</a:t>
            </a:r>
            <a:r>
              <a:rPr lang="en-GB" sz="9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CSCBAS), Romanian Academy</a:t>
            </a:r>
            <a:r>
              <a:rPr sz="9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RO" sz="900" b="0" dirty="0">
                <a:solidFill>
                  <a:srgbClr val="232B3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900" b="0" dirty="0">
              <a:solidFill>
                <a:srgbClr val="232B3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379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Petruța-Simona Simion</cp:lastModifiedBy>
  <cp:revision>2</cp:revision>
  <dcterms:created xsi:type="dcterms:W3CDTF">2013-01-27T09:14:16Z</dcterms:created>
  <dcterms:modified xsi:type="dcterms:W3CDTF">2026-09-15T21:21:25Z</dcterms:modified>
  <cp:category/>
</cp:coreProperties>
</file>