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35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182" y="-8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4799" y="244799"/>
            <a:ext cx="230400" cy="230400"/>
          </a:xfrm>
          <a:prstGeom prst="ellipse">
            <a:avLst/>
          </a:prstGeom>
          <a:solidFill>
            <a:srgbClr val="1C8084"/>
          </a:solidFill>
          <a:ln>
            <a:solidFill>
              <a:srgbClr val="1C80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764800" y="280800"/>
            <a:ext cx="158400" cy="158400"/>
          </a:xfrm>
          <a:prstGeom prst="ellipse">
            <a:avLst/>
          </a:prstGeom>
          <a:solidFill>
            <a:srgbClr val="1C8084"/>
          </a:solidFill>
          <a:ln>
            <a:solidFill>
              <a:srgbClr val="1C80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376000" y="6443999"/>
            <a:ext cx="216000" cy="216000"/>
          </a:xfrm>
          <a:prstGeom prst="ellipse">
            <a:avLst/>
          </a:prstGeom>
          <a:solidFill>
            <a:srgbClr val="1C8084"/>
          </a:solidFill>
          <a:ln>
            <a:solidFill>
              <a:srgbClr val="1C80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95200" y="6487200"/>
            <a:ext cx="129600" cy="129600"/>
          </a:xfrm>
          <a:prstGeom prst="ellipse">
            <a:avLst/>
          </a:prstGeom>
          <a:solidFill>
            <a:srgbClr val="1C8084"/>
          </a:solidFill>
          <a:ln>
            <a:solidFill>
              <a:srgbClr val="1C80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3200" cy="1278000"/>
          </a:xfrm>
          <a:prstGeom prst="rect">
            <a:avLst/>
          </a:prstGeom>
          <a:solidFill>
            <a:srgbClr val="112B43"/>
          </a:solidFill>
          <a:ln w="8890">
            <a:solidFill>
              <a:srgbClr val="112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0000" y="125999"/>
            <a:ext cx="11448000" cy="71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2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SYNTHESIS &amp; CRYSTAL STRUCTURE
OF A NEW MIXED-LIGAND COBALT(II) COMPLEX</a:t>
            </a:r>
            <a:r>
              <a:rPr lang="en-US" sz="202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NICOTINAMIDE</a:t>
            </a:r>
            <a:endParaRPr sz="202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9999" y="727199"/>
            <a:ext cx="11448000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1" dirty="0">
                <a:solidFill>
                  <a:srgbClr val="FFFFFF"/>
                </a:solidFill>
                <a:latin typeface="Aptos"/>
              </a:rPr>
              <a:t>Dumitru Stati¹*  •  </a:t>
            </a:r>
            <a:r>
              <a:rPr sz="95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Daniel</a:t>
            </a:r>
            <a:r>
              <a:rPr sz="950" b="1" dirty="0">
                <a:solidFill>
                  <a:srgbClr val="FFFFFF"/>
                </a:solidFill>
                <a:latin typeface="Aptos"/>
              </a:rPr>
              <a:t> Brüx²  •  Paul Kögerler²  •  Svetlana G. Baca¹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0000" y="909157"/>
            <a:ext cx="11448000" cy="201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10" b="0" dirty="0">
                <a:solidFill>
                  <a:srgbClr val="CDD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¹ Institute of Applied Physics, Moldova State University, Chisinau, R. Moldova   |   ² Institute of Inorganic Chemistry, RWTH Aachen University, Aachen, Germany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000" y="1108800"/>
            <a:ext cx="11448000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50" b="0" dirty="0">
                <a:solidFill>
                  <a:srgbClr val="B4CDDA"/>
                </a:solidFill>
                <a:latin typeface="Aptos"/>
              </a:rPr>
              <a:t>* dumitru.</a:t>
            </a:r>
            <a:r>
              <a:rPr sz="650" b="0" dirty="0">
                <a:solidFill>
                  <a:srgbClr val="B4CD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</a:t>
            </a:r>
            <a:r>
              <a:rPr sz="650" b="0" dirty="0">
                <a:solidFill>
                  <a:srgbClr val="B4CDDA"/>
                </a:solidFill>
                <a:latin typeface="Aptos"/>
              </a:rPr>
              <a:t>@ifa.usm.md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1999" y="1458000"/>
            <a:ext cx="3456000" cy="13572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DE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84668" y="1499271"/>
            <a:ext cx="320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solidFill>
                  <a:srgbClr val="1631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OF THE STUDY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8000" y="1771200"/>
            <a:ext cx="320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200" b="0" dirty="0">
                <a:solidFill>
                  <a:srgbClr val="2A3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Synthesize and structurally characterize a new </a:t>
            </a:r>
            <a:r>
              <a:rPr sz="1200" b="0" dirty="0" err="1">
                <a:solidFill>
                  <a:srgbClr val="2A3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dinuclear</a:t>
            </a:r>
            <a:r>
              <a:rPr sz="1200" b="0" dirty="0">
                <a:solidFill>
                  <a:srgbClr val="2A3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mixed-ligand Co(II) complex containing pivalate and nicotinamide ligands, with emphasis on its crystal packing and hydrogen-bonding network.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201" y="3334525"/>
            <a:ext cx="3456000" cy="2502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DE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43085" y="3374765"/>
            <a:ext cx="3204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solidFill>
                  <a:srgbClr val="16314A"/>
                </a:solidFill>
                <a:latin typeface="Aptos"/>
              </a:rPr>
              <a:t>MATERIALS AND METHODS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60662" y="4517787"/>
            <a:ext cx="389466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
[Co₂(µ-H₂O)(</a:t>
            </a:r>
            <a:r>
              <a:rPr sz="11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piv</a:t>
            </a:r>
            <a:r>
              <a:rPr sz="1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)₄(</a:t>
            </a:r>
            <a:r>
              <a:rPr sz="11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nia</a:t>
            </a:r>
            <a:r>
              <a:rPr sz="1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)₄]·2MeCN (1)
Characterization
Single-crystal X-ray diffraction
was used to establish the molecular and crystal structure.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798000" y="1808161"/>
            <a:ext cx="4320000" cy="3761999"/>
          </a:xfrm>
          <a:prstGeom prst="roundRect">
            <a:avLst/>
          </a:prstGeom>
          <a:solidFill>
            <a:srgbClr val="112B43"/>
          </a:solidFill>
          <a:ln w="8890">
            <a:solidFill>
              <a:srgbClr val="112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TextBox 18"/>
          <p:cNvSpPr txBox="1"/>
          <p:nvPr/>
        </p:nvSpPr>
        <p:spPr>
          <a:xfrm>
            <a:off x="3960000" y="1932433"/>
            <a:ext cx="3996000" cy="233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19" b="1" dirty="0">
                <a:solidFill>
                  <a:srgbClr val="B9DC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DINUCLEAR COMPLE</a:t>
            </a:r>
            <a:r>
              <a:rPr lang="en-US" sz="919" b="1" dirty="0">
                <a:solidFill>
                  <a:srgbClr val="B9DC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</a:t>
            </a:r>
            <a:endParaRPr sz="919" b="1" dirty="0">
              <a:solidFill>
                <a:srgbClr val="B9DCD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95998" y="2092826"/>
            <a:ext cx="3996000" cy="372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2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[Co₂(µ-H₂O)(</a:t>
            </a:r>
            <a:r>
              <a:rPr sz="182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piv</a:t>
            </a:r>
            <a:r>
              <a:rPr sz="182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)₄(</a:t>
            </a:r>
            <a:r>
              <a:rPr sz="182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nia</a:t>
            </a:r>
            <a:r>
              <a:rPr sz="182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)₄]·2MeCN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60000" y="4739252"/>
            <a:ext cx="39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Single-crystal X-ray diffraction analysis indicates that </a:t>
            </a:r>
            <a:r>
              <a:rPr lang="en-US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crystallizes in the monoclinic space group </a:t>
            </a:r>
            <a:r>
              <a:rPr lang="en-US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the unit cell parameters </a:t>
            </a:r>
            <a:r>
              <a:rPr lang="en-US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22.2351(3), </a:t>
            </a:r>
            <a:r>
              <a:rPr lang="en-US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=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12.0053(2), c = 22.3644(4) Å, </a:t>
            </a:r>
            <a:r>
              <a:rPr lang="en-US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111.904(2)°, and </a:t>
            </a:r>
            <a:r>
              <a:rPr lang="en-US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5538.96 Å</a:t>
            </a:r>
            <a:r>
              <a:rPr lang="en-US" sz="11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1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8243999" y="1458000"/>
            <a:ext cx="3690000" cy="2322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DE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101520" y="1526795"/>
            <a:ext cx="3438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1C80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RESULTS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70000" y="1764000"/>
            <a:ext cx="3438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rgbClr val="2A3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Two Co(II) atoms are bridged by one aqua ligand and two pivalates.
• Two further pivalates coordinate in monodentate mode.
• Two nicotinamide ligands complete the coordination sphere of each Co(II) center.
• Nicotinamide ligands form hydrogen bonds with neighboring units.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315001" y="4353313"/>
            <a:ext cx="3690000" cy="1350000"/>
          </a:xfrm>
          <a:prstGeom prst="roundRect">
            <a:avLst/>
          </a:prstGeom>
          <a:solidFill>
            <a:srgbClr val="1C8084"/>
          </a:solidFill>
          <a:ln w="8890">
            <a:solidFill>
              <a:srgbClr val="1C80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370000" y="4492643"/>
            <a:ext cx="3438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Aptos"/>
              </a:rPr>
              <a:t>CONCLUSIONS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85200" y="4829176"/>
            <a:ext cx="3438000" cy="88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dirty="0">
                <a:solidFill>
                  <a:srgbClr val="FFFFFF"/>
                </a:solidFill>
                <a:latin typeface="Aptos"/>
              </a:rPr>
              <a:t>A new </a:t>
            </a:r>
            <a:r>
              <a:rPr sz="950" b="0" dirty="0" err="1">
                <a:solidFill>
                  <a:srgbClr val="FFFFFF"/>
                </a:solidFill>
                <a:latin typeface="Aptos"/>
              </a:rPr>
              <a:t>dinuclear</a:t>
            </a:r>
            <a:r>
              <a:rPr sz="950" b="0" dirty="0">
                <a:solidFill>
                  <a:srgbClr val="FFFFFF"/>
                </a:solidFill>
                <a:latin typeface="Aptos"/>
              </a:rPr>
              <a:t> mixed-ligand cobalt(II) pivalate–nicotinamide complex was obtained and structurally characterized. Its molecular units are connected through hydrogen bonding into a 3D network.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41200" y="6148799"/>
            <a:ext cx="11682000" cy="626400"/>
          </a:xfrm>
          <a:prstGeom prst="roundRect">
            <a:avLst/>
          </a:prstGeom>
          <a:solidFill>
            <a:srgbClr val="112B43"/>
          </a:solidFill>
          <a:ln w="8890">
            <a:solidFill>
              <a:srgbClr val="112B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26600" y="6204422"/>
            <a:ext cx="11448000" cy="125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1" dirty="0">
                <a:solidFill>
                  <a:srgbClr val="BEE1E1"/>
                </a:solidFill>
                <a:latin typeface="Aptos"/>
              </a:rPr>
              <a:t>ACKNOWLEDGMENTS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6800" y="6367221"/>
            <a:ext cx="11448000" cy="41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60" b="0" dirty="0">
                <a:solidFill>
                  <a:srgbClr val="FFFFFF"/>
                </a:solidFill>
                <a:latin typeface="Aptos"/>
              </a:rPr>
              <a:t>This study was supported by the bilateral project “</a:t>
            </a:r>
            <a:r>
              <a:rPr sz="760" b="0" dirty="0" err="1">
                <a:solidFill>
                  <a:srgbClr val="FFFFFF"/>
                </a:solidFill>
                <a:latin typeface="Aptos"/>
              </a:rPr>
              <a:t>MultiClust</a:t>
            </a:r>
            <a:r>
              <a:rPr sz="760" b="0" dirty="0">
                <a:solidFill>
                  <a:srgbClr val="FFFFFF"/>
                </a:solidFill>
                <a:latin typeface="Aptos"/>
              </a:rPr>
              <a:t>” (01DK25013 and 25.80013.5007.07GER), supported by the German Federal Ministry of Education and Research (BMBF) and the Moldovan National Agency for Research and Development (NARD).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96000" y="6553800"/>
            <a:ext cx="11448000" cy="125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10" b="0" dirty="0">
                <a:solidFill>
                  <a:srgbClr val="BEE1E1"/>
                </a:solidFill>
                <a:latin typeface="Aptos"/>
              </a:rPr>
              <a:t>cobalt  •  pivalate  •  nicotinamide  •  crystal structure  •  hydrogen-bonded network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6A7C2C2F-24F7-57D3-0238-B49A374548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40"/>
          <a:stretch>
            <a:fillRect/>
          </a:stretch>
        </p:blipFill>
        <p:spPr>
          <a:xfrm>
            <a:off x="4514731" y="2509872"/>
            <a:ext cx="2886537" cy="222938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CCB48CD-8AFD-2CA1-C442-0267AE06A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00" y="3642396"/>
            <a:ext cx="3299770" cy="9888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355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Office Theme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stati dumitru</cp:lastModifiedBy>
  <cp:revision>4</cp:revision>
  <dcterms:created xsi:type="dcterms:W3CDTF">2013-01-27T09:14:16Z</dcterms:created>
  <dcterms:modified xsi:type="dcterms:W3CDTF">2026-09-14T07:12:30Z</dcterms:modified>
  <cp:category/>
</cp:coreProperties>
</file>