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xml.rels" ContentType="application/vnd.openxmlformats-package.relationships+xml"/>
  <Override PartName="/ppt/slideMasters/slideMaster1.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slideLayouts/_rels/slideLayout1.xml.rels" ContentType="application/vnd.openxmlformats-package.relationships+xml"/>
  <Override PartName="/ppt/slideLayouts/slideLayout1.xml" ContentType="application/vnd.openxmlformats-officedocument.presentationml.slideLayout+xml"/>
  <Override PartName="/ppt/_rels/presentation.xml.rels" ContentType="application/vnd.openxmlformats-package.relationships+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1.png" ContentType="image/png"/>
  <Override PartName="/ppt/slides/_rels/slide1.xml.rels" ContentType="application/vnd.openxmlformats-package.relationships+xml"/>
  <Override PartName="/ppt/slides/slide1.xml" ContentType="application/vnd.openxmlformats-officedocument.presentationml.slide+xml"/>
  <Override PartName="/ppt/notesSlides/_rels/notesSlide1.xml.rels" ContentType="application/vnd.openxmlformats-package.relationships+xml"/>
  <Override PartName="/ppt/notesSlides/notesSlide1.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Lst>
  <p:sldSz cx="12192000" cy="6858000"/>
  <p:notesSz cx="6792913" cy="992505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r>
              <a:rPr b="0" lang="en-US" sz="1800" spc="-1" strike="noStrike">
                <a:solidFill>
                  <a:schemeClr val="dk1"/>
                </a:solidFill>
                <a:latin typeface="Calibri"/>
              </a:rPr>
              <a:t>Для перемещения страницы щёлкните мышью</a:t>
            </a:r>
            <a:endParaRPr b="0" lang="en-US" sz="1800" spc="-1" strike="noStrike">
              <a:solidFill>
                <a:schemeClr val="dk1"/>
              </a:solidFill>
              <a:latin typeface="Calibri"/>
            </a:endParaRPr>
          </a:p>
        </p:txBody>
      </p:sp>
      <p:sp>
        <p:nvSpPr>
          <p:cNvPr id="3"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ru-RU" sz="2000" spc="-1" strike="noStrike">
                <a:solidFill>
                  <a:srgbClr val="000000"/>
                </a:solidFill>
                <a:latin typeface="Arial"/>
              </a:rPr>
              <a:t>Для правки формата примечаний щёлкните мышью</a:t>
            </a:r>
            <a:endParaRPr b="0" lang="ru-RU" sz="2000" spc="-1" strike="noStrike">
              <a:solidFill>
                <a:srgbClr val="000000"/>
              </a:solidFill>
              <a:latin typeface="Arial"/>
            </a:endParaRPr>
          </a:p>
        </p:txBody>
      </p:sp>
      <p:sp>
        <p:nvSpPr>
          <p:cNvPr id="4"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ru-RU" sz="1400" spc="-1" strike="noStrike">
                <a:solidFill>
                  <a:srgbClr val="000000"/>
                </a:solidFill>
                <a:latin typeface="Times New Roman"/>
              </a:rPr>
              <a:t>&lt;верхний колонтитул&gt;</a:t>
            </a:r>
            <a:endParaRPr b="0" lang="ru-RU" sz="1400" spc="-1" strike="noStrike">
              <a:solidFill>
                <a:srgbClr val="000000"/>
              </a:solidFill>
              <a:latin typeface="Times New Roman"/>
            </a:endParaRPr>
          </a:p>
        </p:txBody>
      </p:sp>
      <p:sp>
        <p:nvSpPr>
          <p:cNvPr id="5" name="PlaceHolder 4"/>
          <p:cNvSpPr>
            <a:spLocks noGrp="1"/>
          </p:cNvSpPr>
          <p:nvPr>
            <p:ph type="dt" idx="1"/>
          </p:nvPr>
        </p:nvSpPr>
        <p:spPr>
          <a:xfrm>
            <a:off x="4278960" y="0"/>
            <a:ext cx="3280680" cy="534240"/>
          </a:xfrm>
          <a:prstGeom prst="rect">
            <a:avLst/>
          </a:prstGeom>
          <a:noFill/>
          <a:ln w="0">
            <a:noFill/>
          </a:ln>
        </p:spPr>
        <p:txBody>
          <a:bodyPr lIns="0" rIns="0" tIns="0" bIns="0" anchor="t">
            <a:noAutofit/>
          </a:bodyPr>
          <a:lstStyle>
            <a:lvl1pPr indent="0" algn="r">
              <a:buNone/>
              <a:defRPr b="0" lang="ru-RU" sz="1400" spc="-1" strike="noStrike">
                <a:solidFill>
                  <a:srgbClr val="000000"/>
                </a:solidFill>
                <a:latin typeface="Times New Roman"/>
              </a:defRPr>
            </a:lvl1pPr>
          </a:lstStyle>
          <a:p>
            <a:pPr indent="0" algn="r">
              <a:buNone/>
            </a:pPr>
            <a:r>
              <a:rPr b="0" lang="ru-RU" sz="1400" spc="-1" strike="noStrike">
                <a:solidFill>
                  <a:srgbClr val="000000"/>
                </a:solidFill>
                <a:latin typeface="Times New Roman"/>
              </a:rPr>
              <a:t>&lt;дата/время&gt;</a:t>
            </a:r>
            <a:endParaRPr b="0" lang="ru-RU" sz="1400" spc="-1" strike="noStrike">
              <a:solidFill>
                <a:srgbClr val="000000"/>
              </a:solidFill>
              <a:latin typeface="Times New Roman"/>
            </a:endParaRPr>
          </a:p>
        </p:txBody>
      </p:sp>
      <p:sp>
        <p:nvSpPr>
          <p:cNvPr id="6" name="PlaceHolder 5"/>
          <p:cNvSpPr>
            <a:spLocks noGrp="1"/>
          </p:cNvSpPr>
          <p:nvPr>
            <p:ph type="ftr" idx="2"/>
          </p:nvPr>
        </p:nvSpPr>
        <p:spPr>
          <a:xfrm>
            <a:off x="0" y="10157400"/>
            <a:ext cx="3280680" cy="534240"/>
          </a:xfrm>
          <a:prstGeom prst="rect">
            <a:avLst/>
          </a:prstGeom>
          <a:noFill/>
          <a:ln w="0">
            <a:noFill/>
          </a:ln>
        </p:spPr>
        <p:txBody>
          <a:bodyPr lIns="0" rIns="0" tIns="0" bIns="0" anchor="b">
            <a:noAutofit/>
          </a:bodyPr>
          <a:lstStyle>
            <a:lvl1pPr indent="0">
              <a:buNone/>
              <a:defRPr b="0" lang="ru-RU" sz="1400" spc="-1" strike="noStrike">
                <a:solidFill>
                  <a:srgbClr val="000000"/>
                </a:solidFill>
                <a:latin typeface="Times New Roman"/>
              </a:defRPr>
            </a:lvl1pPr>
          </a:lstStyle>
          <a:p>
            <a:pPr indent="0">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7" name="PlaceHolder 6"/>
          <p:cNvSpPr>
            <a:spLocks noGrp="1"/>
          </p:cNvSpPr>
          <p:nvPr>
            <p:ph type="sldNum" idx="3"/>
          </p:nvPr>
        </p:nvSpPr>
        <p:spPr>
          <a:xfrm>
            <a:off x="4278960" y="10157400"/>
            <a:ext cx="3280680" cy="534240"/>
          </a:xfrm>
          <a:prstGeom prst="rect">
            <a:avLst/>
          </a:prstGeom>
          <a:noFill/>
          <a:ln w="0">
            <a:noFill/>
          </a:ln>
        </p:spPr>
        <p:txBody>
          <a:bodyPr lIns="0" rIns="0" tIns="0" bIns="0" anchor="b">
            <a:noAutofit/>
          </a:bodyPr>
          <a:lstStyle>
            <a:lvl1pPr indent="0" algn="r">
              <a:buNone/>
              <a:defRPr b="0" lang="ru-RU" sz="1400" spc="-1" strike="noStrike">
                <a:solidFill>
                  <a:srgbClr val="000000"/>
                </a:solidFill>
                <a:latin typeface="Times New Roman"/>
              </a:defRPr>
            </a:lvl1pPr>
          </a:lstStyle>
          <a:p>
            <a:pPr indent="0" algn="r">
              <a:buNone/>
            </a:pPr>
            <a:fld id="{4520EF54-6D87-4D24-9C60-355CC4921F0D}" type="slidenum">
              <a:rPr b="0" lang="ru-RU" sz="1400" spc="-1" strike="noStrike">
                <a:solidFill>
                  <a:srgbClr val="000000"/>
                </a:solidFill>
                <a:latin typeface="Times New Roman"/>
              </a:rPr>
              <a:t>&lt;номер&gt;</a:t>
            </a:fld>
            <a:endParaRPr b="0" lang="ru-RU"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 name="PlaceHolder 1"/>
          <p:cNvSpPr>
            <a:spLocks noGrp="1"/>
          </p:cNvSpPr>
          <p:nvPr>
            <p:ph type="sldImg"/>
          </p:nvPr>
        </p:nvSpPr>
        <p:spPr>
          <a:xfrm>
            <a:off x="0" y="0"/>
            <a:ext cx="0" cy="0"/>
          </a:xfrm>
          <a:prstGeom prst="rect">
            <a:avLst/>
          </a:prstGeom>
          <a:ln w="0">
            <a:noFill/>
          </a:ln>
        </p:spPr>
      </p:sp>
      <p:sp>
        <p:nvSpPr>
          <p:cNvPr id="29"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0">
              <a:lnSpc>
                <a:spcPct val="100000"/>
              </a:lnSpc>
              <a:buNone/>
            </a:pPr>
            <a:r>
              <a:rPr b="0" lang="ro-RO" sz="2000" spc="-1" strike="noStrike">
                <a:solidFill>
                  <a:srgbClr val="000000"/>
                </a:solidFill>
                <a:latin typeface="Arial"/>
              </a:rPr>
              <a:t>Source: </a:t>
            </a:r>
            <a:r>
              <a:rPr b="0" lang="en-US" sz="2000" spc="-1" strike="noStrike">
                <a:solidFill>
                  <a:srgbClr val="000000"/>
                </a:solidFill>
                <a:latin typeface="Arial"/>
              </a:rPr>
              <a:t>author-supplied abstract, “MEASURES FOR ADAPTATION OF LIVESTOCK ECOSYSTEMS TO CLIMATE CHANGE”, supplied 10 September 2026. No external verification requested or performed. The poster summarizes that abstract, not the prior literature synthesis.</a:t>
            </a:r>
            <a:endParaRPr b="0" lang="ru-RU" sz="2000" spc="-1" strike="noStrike">
              <a:solidFill>
                <a:srgbClr val="000000"/>
              </a:solidFill>
              <a:latin typeface="Arial"/>
            </a:endParaRPr>
          </a:p>
          <a:p>
            <a:pPr marL="216000" indent="0">
              <a:lnSpc>
                <a:spcPct val="100000"/>
              </a:lnSpc>
              <a:buNone/>
            </a:pPr>
            <a:r>
              <a:rPr b="0" lang="ro-RO" sz="2000" spc="-1" strike="noStrike">
                <a:solidFill>
                  <a:srgbClr val="000000"/>
                </a:solidFill>
                <a:latin typeface="Arial"/>
              </a:rPr>
              <a:t>Authors: </a:t>
            </a:r>
            <a:r>
              <a:rPr b="0" lang="it-IT" sz="2000" spc="-1" strike="noStrike">
                <a:solidFill>
                  <a:srgbClr val="000000"/>
                </a:solidFill>
                <a:latin typeface="Arial"/>
              </a:rPr>
              <a:t>Străteanu Amalia-Gianina*, 0000-0003-0340-5444; Sandu Mariana, 0000-0003-3704-5758; Udrea Lavinia, </a:t>
            </a:r>
            <a:r>
              <a:rPr b="0" lang="ro-RO" sz="2000" spc="-1" strike="noStrike">
                <a:solidFill>
                  <a:srgbClr val="000000"/>
                </a:solidFill>
                <a:latin typeface="Arial"/>
              </a:rPr>
              <a:t>0000-0001-8277-0014.</a:t>
            </a:r>
            <a:endParaRPr b="0" lang="ru-RU" sz="2000" spc="-1" strike="noStrike">
              <a:solidFill>
                <a:srgbClr val="000000"/>
              </a:solidFill>
              <a:latin typeface="Arial"/>
            </a:endParaRPr>
          </a:p>
          <a:p>
            <a:pPr marL="216000" indent="0">
              <a:lnSpc>
                <a:spcPct val="100000"/>
              </a:lnSpc>
              <a:buNone/>
            </a:pPr>
            <a:r>
              <a:rPr b="0" lang="en-US" sz="2000" spc="-1" strike="noStrike">
                <a:solidFill>
                  <a:srgbClr val="000000"/>
                </a:solidFill>
                <a:latin typeface="Arial"/>
              </a:rPr>
              <a:t>Affiliations listed collectively because individual mapping was not </a:t>
            </a:r>
            <a:r>
              <a:rPr b="0" lang="ro-RO" sz="2000" spc="-1" strike="noStrike">
                <a:solidFill>
                  <a:srgbClr val="000000"/>
                </a:solidFill>
                <a:latin typeface="Arial"/>
              </a:rPr>
              <a:t>supplied. Correspondence retained verbatim: strateanumalia.research@gmail.com.</a:t>
            </a:r>
            <a:endParaRPr b="0" lang="ru-RU" sz="2000" spc="-1" strike="noStrike">
              <a:solidFill>
                <a:srgbClr val="000000"/>
              </a:solidFill>
              <a:latin typeface="Arial"/>
            </a:endParaRPr>
          </a:p>
          <a:p>
            <a:pPr marL="216000" indent="0">
              <a:lnSpc>
                <a:spcPct val="100000"/>
              </a:lnSpc>
              <a:buNone/>
            </a:pPr>
            <a:r>
              <a:rPr b="0" lang="ro-RO" sz="2000" spc="-1" strike="noStrike">
                <a:solidFill>
                  <a:srgbClr val="000000"/>
                </a:solidFill>
                <a:latin typeface="Arial"/>
              </a:rPr>
              <a:t>Source context (</a:t>
            </a:r>
            <a:r>
              <a:rPr b="0" lang="en-US" sz="2000" spc="-1" strike="noStrike">
                <a:solidFill>
                  <a:srgbClr val="000000"/>
                </a:solidFill>
                <a:latin typeface="Arial"/>
              </a:rPr>
              <a:t>not independently verified; omitted from poster body for </a:t>
            </a:r>
            <a:r>
              <a:rPr b="0" lang="ro-RO" sz="2000" spc="-1" strike="noStrike">
                <a:solidFill>
                  <a:srgbClr val="000000"/>
                </a:solidFill>
                <a:latin typeface="Arial"/>
              </a:rPr>
              <a:t>focus): EU agri-food sector covers 38% of </a:t>
            </a:r>
            <a:r>
              <a:rPr b="0" lang="en-US" sz="2000" spc="-1" strike="noStrike">
                <a:solidFill>
                  <a:srgbClr val="000000"/>
                </a:solidFill>
                <a:latin typeface="Arial"/>
              </a:rPr>
              <a:t>territory; over 30 million employees in </a:t>
            </a:r>
            <a:r>
              <a:rPr b="0" lang="ro-RO" sz="2000" spc="-1" strike="noStrike">
                <a:solidFill>
                  <a:srgbClr val="000000"/>
                </a:solidFill>
                <a:latin typeface="Arial"/>
              </a:rPr>
              <a:t>2023 including 8.5 million in agricultural production; 7% of </a:t>
            </a:r>
            <a:r>
              <a:rPr b="0" lang="en-US" sz="2000" spc="-1" strike="noStrike">
                <a:solidFill>
                  <a:srgbClr val="000000"/>
                </a:solidFill>
                <a:latin typeface="Arial"/>
              </a:rPr>
              <a:t>gross value added; third-largest net exporter; food and beverage exports stated as €48 billion in </a:t>
            </a:r>
            <a:r>
              <a:rPr b="0" lang="ro-RO" sz="2000" spc="-1" strike="noStrike">
                <a:solidFill>
                  <a:srgbClr val="000000"/>
                </a:solidFill>
                <a:latin typeface="Arial"/>
              </a:rPr>
              <a:t>2024. </a:t>
            </a:r>
            <a:r>
              <a:rPr b="0" lang="en-US" sz="2000" spc="-1" strike="noStrike">
                <a:solidFill>
                  <a:srgbClr val="000000"/>
                </a:solidFill>
                <a:latin typeface="Arial"/>
              </a:rPr>
              <a:t>Animal husbandry emissions stated as 14.5% of </a:t>
            </a:r>
            <a:r>
              <a:rPr b="0" lang="ro-RO" sz="2000" spc="-1" strike="noStrike">
                <a:solidFill>
                  <a:srgbClr val="000000"/>
                </a:solidFill>
                <a:latin typeface="Arial"/>
              </a:rPr>
              <a:t>global emissions. </a:t>
            </a:r>
            <a:r>
              <a:rPr b="0" lang="en-US" sz="2000" spc="-1" strike="noStrike">
                <a:solidFill>
                  <a:srgbClr val="000000"/>
                </a:solidFill>
                <a:latin typeface="Arial"/>
              </a:rPr>
              <a:t>These contextual statistics are not presented as independently sourced facts.</a:t>
            </a:r>
            <a:endParaRPr b="0" lang="ru-RU" sz="2000" spc="-1" strike="noStrike">
              <a:solidFill>
                <a:srgbClr val="000000"/>
              </a:solidFill>
              <a:latin typeface="Arial"/>
            </a:endParaRPr>
          </a:p>
          <a:p>
            <a:pPr marL="216000" indent="0">
              <a:lnSpc>
                <a:spcPct val="100000"/>
              </a:lnSpc>
              <a:buNone/>
            </a:pPr>
            <a:r>
              <a:rPr b="0" lang="ro-RO" sz="2000" spc="-1" strike="noStrike">
                <a:solidFill>
                  <a:srgbClr val="000000"/>
                </a:solidFill>
                <a:latin typeface="Arial"/>
              </a:rPr>
              <a:t>Main source content: climate change, resource scarcity and economic pressures threaten livestock. Direct impacts include heat stress, reduced production, reproductive problems and excessive mortality. Indirect impacts include forage degradation, water shortages, new diseases and vectors. </a:t>
            </a:r>
            <a:r>
              <a:rPr b="0" lang="en-US" sz="2000" spc="-1" strike="noStrike">
                <a:solidFill>
                  <a:srgbClr val="000000"/>
                </a:solidFill>
                <a:latin typeface="Arial"/>
              </a:rPr>
              <a:t>Adaptation areas are housing modernization, </a:t>
            </a:r>
            <a:r>
              <a:rPr b="0" lang="ro-RO" sz="2000" spc="-1" strike="noStrike">
                <a:solidFill>
                  <a:srgbClr val="000000"/>
                </a:solidFill>
                <a:latin typeface="Arial"/>
              </a:rPr>
              <a:t>nutrition management, genetic selection and transition to agro-silvo-pastoralism. The stated conclusion is critical vulnerability of conventional husbandry and transition toward genetic resilience, nutritional optimization and infrastructure upgrades.</a:t>
            </a:r>
            <a:endParaRPr b="0" lang="ru-RU" sz="2000" spc="-1" strike="noStrike">
              <a:solidFill>
                <a:srgbClr val="000000"/>
              </a:solidFill>
              <a:latin typeface="Arial"/>
            </a:endParaRPr>
          </a:p>
          <a:p>
            <a:pPr marL="216000" indent="0">
              <a:lnSpc>
                <a:spcPct val="100000"/>
              </a:lnSpc>
              <a:buNone/>
            </a:pPr>
            <a:r>
              <a:rPr b="0" lang="ro-RO" sz="2000" spc="-1" strike="noStrike">
                <a:solidFill>
                  <a:srgbClr val="000000"/>
                </a:solidFill>
                <a:latin typeface="Arial"/>
              </a:rPr>
              <a:t>Materials and methods: the supplied abstract has no experimental protocol, sample, dataset or measured effects. The </a:t>
            </a:r>
            <a:r>
              <a:rPr b="0" lang="en-US" sz="2000" spc="-1" strike="noStrike">
                <a:solidFill>
                  <a:srgbClr val="000000"/>
                </a:solidFill>
                <a:latin typeface="Arial"/>
              </a:rPr>
              <a:t>poster describes its qualitative scope without inventing any of these.</a:t>
            </a:r>
            <a:endParaRPr b="0" lang="ru-RU" sz="2000" spc="-1" strike="noStrike">
              <a:solidFill>
                <a:srgbClr val="000000"/>
              </a:solidFill>
              <a:latin typeface="Arial"/>
            </a:endParaRPr>
          </a:p>
          <a:p>
            <a:pPr marL="216000" indent="0">
              <a:lnSpc>
                <a:spcPct val="100000"/>
              </a:lnSpc>
              <a:buNone/>
            </a:pPr>
            <a:r>
              <a:rPr b="0" lang="ro-RO" sz="2000" spc="-1" strike="noStrike">
                <a:solidFill>
                  <a:srgbClr val="000000"/>
                </a:solidFill>
                <a:latin typeface="Arial"/>
              </a:rPr>
              <a:t>Acknowledgements (verbatim content with typographic quotation marks): This study was supported by funding provided by the </a:t>
            </a:r>
            <a:r>
              <a:rPr b="0" lang="en-US" sz="2000" spc="-1" strike="noStrike">
                <a:solidFill>
                  <a:srgbClr val="000000"/>
                </a:solidFill>
                <a:latin typeface="Arial"/>
              </a:rPr>
              <a:t>state budget through the 2026 research program of the </a:t>
            </a:r>
            <a:r>
              <a:rPr b="0" lang="ro-RO" sz="2000" spc="-1" strike="noStrike">
                <a:solidFill>
                  <a:srgbClr val="000000"/>
                </a:solidFill>
                <a:latin typeface="Arial"/>
              </a:rPr>
              <a:t>National Institute for Economic Research “Costin C. Kiriţescu”, Romanian Academy (PSS 1.8 Studies on the identification of risks associated with climate change and their effects on the management of animal genetic resources, </a:t>
            </a:r>
            <a:r>
              <a:rPr b="0" lang="en-US" sz="2000" spc="-1" strike="noStrike">
                <a:solidFill>
                  <a:srgbClr val="000000"/>
                </a:solidFill>
                <a:latin typeface="Arial"/>
              </a:rPr>
              <a:t>coordinator Research Scientist III Ph.</a:t>
            </a:r>
            <a:r>
              <a:rPr b="0" lang="ro-RO" sz="2000" spc="-1" strike="noStrike">
                <a:solidFill>
                  <a:srgbClr val="000000"/>
                </a:solidFill>
                <a:latin typeface="Arial"/>
              </a:rPr>
              <a:t>D. Mariana Sandu, Center for Studies and </a:t>
            </a:r>
            <a:r>
              <a:rPr b="0" lang="en-US" sz="2000" spc="-1" strike="noStrike">
                <a:solidFill>
                  <a:srgbClr val="000000"/>
                </a:solidFill>
                <a:latin typeface="Arial"/>
              </a:rPr>
              <a:t>Research on Agroforestry Biodiversity “Acad. </a:t>
            </a:r>
            <a:r>
              <a:rPr b="0" lang="ro-RO" sz="2000" spc="-1" strike="noStrike">
                <a:solidFill>
                  <a:srgbClr val="000000"/>
                </a:solidFill>
                <a:latin typeface="Arial"/>
              </a:rPr>
              <a:t>David Davidescu”).</a:t>
            </a:r>
            <a:endParaRPr b="0" lang="ru-RU" sz="2000" spc="-1" strike="noStrike">
              <a:solidFill>
                <a:srgbClr val="000000"/>
              </a:solidFill>
              <a:latin typeface="Arial"/>
            </a:endParaRPr>
          </a:p>
        </p:txBody>
      </p:sp>
      <p:sp>
        <p:nvSpPr>
          <p:cNvPr id="30" name="PlaceHolder 3"/>
          <p:cNvSpPr>
            <a:spLocks noGrp="1"/>
          </p:cNvSpPr>
          <p:nvPr>
            <p:ph type="sldNum" idx="4"/>
          </p:nvPr>
        </p:nvSpPr>
        <p:spPr>
          <a:xfrm>
            <a:off x="0" y="0"/>
            <a:ext cx="0" cy="0"/>
          </a:xfrm>
          <a:prstGeom prst="rect">
            <a:avLst/>
          </a:prstGeom>
          <a:noFill/>
          <a:ln w="0">
            <a:noFill/>
          </a:ln>
        </p:spPr>
        <p:txBody>
          <a:bodyPr lIns="90000" rIns="90000" tIns="-45000" bIns="-45000" anchor="t">
            <a:noAutofit/>
          </a:bodyPr>
          <a:p>
            <a:pPr indent="0">
              <a:buNone/>
            </a:pPr>
            <a:endParaRPr b="0" lang="en-US" sz="1800" spc="-1" strike="noStrike">
              <a:solidFill>
                <a:schemeClr val="dk1"/>
              </a:solidFill>
              <a:latin typeface="+mn-lt"/>
              <a:ea typeface="+mn-ea"/>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spTree>
      <p:nvGrpSpPr>
        <p:cNvPr id="1" name=""/>
        <p:cNvGrpSpPr/>
        <p:nvPr/>
      </p:nvGrpSpPr>
      <p:grpSpPr>
        <a:xfrm>
          <a:off x="0" y="0"/>
          <a:ext cx="0" cy="0"/>
          <a:chOff x="0" y="0"/>
          <a:chExt cx="0" cy="0"/>
        </a:xfrm>
      </p:grpSpPr>
      <p:sp>
        <p:nvSpPr>
          <p:cNvPr id="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Calibri"/>
            </a:endParaRPr>
          </a:p>
        </p:txBody>
      </p:sp>
      <p:sp>
        <p:nvSpPr>
          <p:cNvPr id="1"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Tree>
  </p:cSld>
  <p:clrMap bg1="lt1" bg2="lt2" tx1="dk1" tx2="dk2" accent1="accent1" accent2="accent2" accent3="accent3" accent4="accent4" accent5="accent5" accent6="accent6" hlink="hlink" folHlink="folHlink"/>
  <p:sldLayoutIdLst>
    <p:sldLayoutId id="2147483649"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notesSlide" Target="../notesSlides/notesSlide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8f3e9"/>
        </a:solidFill>
      </p:bgPr>
    </p:bg>
    <p:spTree>
      <p:nvGrpSpPr>
        <p:cNvPr id="1" name=""/>
        <p:cNvGrpSpPr/>
        <p:nvPr/>
      </p:nvGrpSpPr>
      <p:grpSpPr>
        <a:xfrm>
          <a:off x="0" y="0"/>
          <a:ext cx="0" cy="0"/>
          <a:chOff x="0" y="0"/>
          <a:chExt cx="0" cy="0"/>
        </a:xfrm>
      </p:grpSpPr>
      <p:sp>
        <p:nvSpPr>
          <p:cNvPr id="8" name="title"/>
          <p:cNvSpPr/>
          <p:nvPr/>
        </p:nvSpPr>
        <p:spPr>
          <a:xfrm>
            <a:off x="180000" y="0"/>
            <a:ext cx="11880000" cy="990720"/>
          </a:xfrm>
          <a:prstGeom prst="rect">
            <a:avLst/>
          </a:prstGeom>
          <a:noFill/>
          <a:ln w="0">
            <a:noFill/>
          </a:ln>
        </p:spPr>
        <p:style>
          <a:lnRef idx="0"/>
          <a:fillRef idx="0"/>
          <a:effectRef idx="0"/>
          <a:fontRef idx="minor"/>
        </p:style>
        <p:txBody>
          <a:bodyPr wrap="none" lIns="0" rIns="0" tIns="0" bIns="0" anchor="ctr">
            <a:noAutofit/>
          </a:bodyPr>
          <a:p>
            <a:pPr marL="72000" algn="ctr" defTabSz="914400">
              <a:lnSpc>
                <a:spcPct val="100000"/>
              </a:lnSpc>
              <a:tabLst>
                <a:tab algn="l" pos="0"/>
              </a:tabLst>
            </a:pPr>
            <a:r>
              <a:rPr b="1" lang="en-US" sz="1800" spc="-1" strike="noStrike">
                <a:solidFill>
                  <a:srgbClr val="00b050"/>
                </a:solidFill>
                <a:latin typeface="DejaVu Serif"/>
                <a:ea typeface="DejaVu Serif"/>
              </a:rPr>
              <a:t>MEASURES FOR ADAPTATION OF LIVESTOCK</a:t>
            </a:r>
            <a:r>
              <a:rPr b="1" lang="ro-RO" sz="1800" spc="-1" strike="noStrike">
                <a:solidFill>
                  <a:srgbClr val="00b050"/>
                </a:solidFill>
                <a:latin typeface="DejaVu Serif"/>
                <a:ea typeface="DejaVu Serif"/>
              </a:rPr>
              <a:t> </a:t>
            </a:r>
            <a:r>
              <a:rPr b="1" lang="en-US" sz="1800" spc="-1" strike="noStrike">
                <a:solidFill>
                  <a:srgbClr val="00b050"/>
                </a:solidFill>
                <a:latin typeface="DejaVu Serif"/>
                <a:ea typeface="DejaVu Serif"/>
              </a:rPr>
              <a:t>ECOSYSTEMS TO CLIMATE CHANGE</a:t>
            </a:r>
            <a:endParaRPr b="0" lang="ru-RU" sz="1800" spc="-1" strike="noStrike">
              <a:solidFill>
                <a:srgbClr val="000000"/>
              </a:solidFill>
              <a:latin typeface="Arial"/>
            </a:endParaRPr>
          </a:p>
        </p:txBody>
      </p:sp>
      <p:sp>
        <p:nvSpPr>
          <p:cNvPr id="9" name="authors"/>
          <p:cNvSpPr/>
          <p:nvPr/>
        </p:nvSpPr>
        <p:spPr>
          <a:xfrm>
            <a:off x="380880" y="990720"/>
            <a:ext cx="4047840" cy="456840"/>
          </a:xfrm>
          <a:prstGeom prst="rect">
            <a:avLst/>
          </a:prstGeom>
          <a:noFill/>
          <a:ln w="0">
            <a:noFill/>
          </a:ln>
        </p:spPr>
        <p:style>
          <a:lnRef idx="0"/>
          <a:fillRef idx="0"/>
          <a:effectRef idx="0"/>
          <a:fontRef idx="minor"/>
        </p:style>
        <p:txBody>
          <a:bodyPr lIns="0" rIns="0" tIns="0" bIns="0" anchor="t">
            <a:noAutofit/>
          </a:bodyPr>
          <a:p>
            <a:pPr defTabSz="914400">
              <a:lnSpc>
                <a:spcPct val="108000"/>
              </a:lnSpc>
              <a:tabLst>
                <a:tab algn="l" pos="0"/>
              </a:tabLst>
            </a:pPr>
            <a:r>
              <a:rPr b="1" lang="ro-RO" sz="1430" spc="-1" strike="noStrike">
                <a:solidFill>
                  <a:srgbClr val="312a25"/>
                </a:solidFill>
                <a:latin typeface="Arial"/>
                <a:ea typeface="Arial"/>
              </a:rPr>
              <a:t>Străteanu Amalia-Gianina*</a:t>
            </a:r>
            <a:endParaRPr b="0" lang="ru-RU" sz="1430" spc="-1" strike="noStrike">
              <a:solidFill>
                <a:srgbClr val="000000"/>
              </a:solidFill>
              <a:latin typeface="Arial"/>
            </a:endParaRPr>
          </a:p>
          <a:p>
            <a:pPr defTabSz="914400">
              <a:lnSpc>
                <a:spcPct val="108000"/>
              </a:lnSpc>
              <a:tabLst>
                <a:tab algn="l" pos="0"/>
              </a:tabLst>
            </a:pPr>
            <a:r>
              <a:rPr b="1" lang="ro-RO" sz="1430" spc="-1" strike="noStrike">
                <a:solidFill>
                  <a:srgbClr val="312a25"/>
                </a:solidFill>
                <a:latin typeface="Arial"/>
                <a:ea typeface="Arial"/>
              </a:rPr>
              <a:t>ORCID: 0000-0003-0340-5444</a:t>
            </a:r>
            <a:endParaRPr b="0" lang="ru-RU" sz="1430" spc="-1" strike="noStrike">
              <a:solidFill>
                <a:srgbClr val="000000"/>
              </a:solidFill>
              <a:latin typeface="Arial"/>
            </a:endParaRPr>
          </a:p>
        </p:txBody>
      </p:sp>
      <p:sp>
        <p:nvSpPr>
          <p:cNvPr id="10" name="affiliations"/>
          <p:cNvSpPr/>
          <p:nvPr/>
        </p:nvSpPr>
        <p:spPr>
          <a:xfrm>
            <a:off x="380880" y="1542960"/>
            <a:ext cx="11429640" cy="409320"/>
          </a:xfrm>
          <a:prstGeom prst="rect">
            <a:avLst/>
          </a:prstGeom>
          <a:noFill/>
          <a:ln w="0">
            <a:noFill/>
          </a:ln>
        </p:spPr>
        <p:style>
          <a:lnRef idx="0"/>
          <a:fillRef idx="0"/>
          <a:effectRef idx="0"/>
          <a:fontRef idx="minor"/>
        </p:style>
        <p:txBody>
          <a:bodyPr lIns="0" rIns="0" tIns="0" bIns="0" anchor="t">
            <a:noAutofit/>
          </a:bodyPr>
          <a:p>
            <a:pPr defTabSz="914400">
              <a:lnSpc>
                <a:spcPct val="108000"/>
              </a:lnSpc>
              <a:tabLst>
                <a:tab algn="l" pos="0"/>
              </a:tabLst>
            </a:pPr>
            <a:r>
              <a:rPr b="1" lang="ro-RO" sz="1400" spc="-1" strike="noStrike">
                <a:solidFill>
                  <a:srgbClr val="312a25"/>
                </a:solidFill>
                <a:latin typeface="Arial"/>
                <a:ea typeface="Arial"/>
              </a:rPr>
              <a:t>*</a:t>
            </a:r>
            <a:r>
              <a:rPr b="1" lang="ro-RO" sz="1280" spc="-1" strike="noStrike">
                <a:solidFill>
                  <a:srgbClr val="72675f"/>
                </a:solidFill>
                <a:latin typeface="Arial"/>
                <a:ea typeface="Arial"/>
              </a:rPr>
              <a:t>Center for Studies and Research for AgroForestry Biodiversity “Acad. David Davidescu”, Romanian Academy; </a:t>
            </a:r>
            <a:r>
              <a:rPr b="1" lang="ro-RO" sz="1400" spc="-1" strike="noStrike">
                <a:solidFill>
                  <a:srgbClr val="312a25"/>
                </a:solidFill>
                <a:latin typeface="Arial"/>
                <a:ea typeface="Arial"/>
              </a:rPr>
              <a:t>** </a:t>
            </a:r>
            <a:r>
              <a:rPr b="1" lang="ro-RO" sz="1280" spc="-1" strike="noStrike">
                <a:solidFill>
                  <a:srgbClr val="72675f"/>
                </a:solidFill>
                <a:latin typeface="Arial"/>
                <a:ea typeface="Arial"/>
              </a:rPr>
              <a:t>Valahia University of Târgoviște</a:t>
            </a:r>
            <a:endParaRPr b="0" lang="ru-RU" sz="1280" spc="-1" strike="noStrike">
              <a:solidFill>
                <a:srgbClr val="000000"/>
              </a:solidFill>
              <a:latin typeface="Arial"/>
            </a:endParaRPr>
          </a:p>
        </p:txBody>
      </p:sp>
      <p:sp>
        <p:nvSpPr>
          <p:cNvPr id="11" name="Conector drept 4"/>
          <p:cNvSpPr/>
          <p:nvPr/>
        </p:nvSpPr>
        <p:spPr>
          <a:xfrm flipV="1">
            <a:off x="311760" y="2142360"/>
            <a:ext cx="11653920" cy="38520"/>
          </a:xfrm>
          <a:prstGeom prst="line">
            <a:avLst/>
          </a:prstGeom>
          <a:ln w="9525">
            <a:solidFill>
              <a:srgbClr val="a34e36"/>
            </a:solidFill>
            <a:round/>
          </a:ln>
        </p:spPr>
        <p:style>
          <a:lnRef idx="0"/>
          <a:fillRef idx="0"/>
          <a:effectRef idx="0"/>
          <a:fontRef idx="minor"/>
        </p:style>
        <p:txBody>
          <a:bodyPr lIns="90000" rIns="90000" tIns="-6480" bIns="-6480" anchor="t">
            <a:noAutofit/>
          </a:bodyPr>
          <a:p>
            <a:endParaRPr b="0" lang="ro-RO" sz="1800" spc="-1" strike="noStrike">
              <a:solidFill>
                <a:schemeClr val="dk1"/>
              </a:solidFill>
              <a:latin typeface="Calibri"/>
              <a:ea typeface="Calibri"/>
            </a:endParaRPr>
          </a:p>
        </p:txBody>
      </p:sp>
      <p:sp>
        <p:nvSpPr>
          <p:cNvPr id="12" name="aim-head"/>
          <p:cNvSpPr/>
          <p:nvPr/>
        </p:nvSpPr>
        <p:spPr>
          <a:xfrm>
            <a:off x="333360" y="2266920"/>
            <a:ext cx="2857320" cy="247320"/>
          </a:xfrm>
          <a:prstGeom prst="rect">
            <a:avLst/>
          </a:prstGeom>
          <a:noFill/>
          <a:ln w="0">
            <a:noFill/>
          </a:ln>
        </p:spPr>
        <p:style>
          <a:lnRef idx="0"/>
          <a:fillRef idx="0"/>
          <a:effectRef idx="0"/>
          <a:fontRef idx="minor"/>
        </p:style>
        <p:txBody>
          <a:bodyPr lIns="0" rIns="0" tIns="0" bIns="0" anchor="t">
            <a:noAutofit/>
          </a:bodyPr>
          <a:p>
            <a:pPr defTabSz="914400">
              <a:lnSpc>
                <a:spcPct val="100000"/>
              </a:lnSpc>
              <a:tabLst>
                <a:tab algn="l" pos="0"/>
              </a:tabLst>
            </a:pPr>
            <a:r>
              <a:rPr b="1" lang="ro-RO" sz="1500" spc="-1" strike="noStrike">
                <a:solidFill>
                  <a:srgbClr val="c00000"/>
                </a:solidFill>
                <a:latin typeface="Arial"/>
                <a:ea typeface="Calibri"/>
              </a:rPr>
              <a:t>AIM OF THE STUDY</a:t>
            </a:r>
            <a:endParaRPr b="0" lang="ru-RU" sz="1500" spc="-1" strike="noStrike">
              <a:solidFill>
                <a:srgbClr val="000000"/>
              </a:solidFill>
              <a:latin typeface="Arial"/>
            </a:endParaRPr>
          </a:p>
        </p:txBody>
      </p:sp>
      <p:sp>
        <p:nvSpPr>
          <p:cNvPr id="13" name="aim"/>
          <p:cNvSpPr/>
          <p:nvPr/>
        </p:nvSpPr>
        <p:spPr>
          <a:xfrm>
            <a:off x="304920" y="2587680"/>
            <a:ext cx="2952360" cy="1383840"/>
          </a:xfrm>
          <a:prstGeom prst="rect">
            <a:avLst/>
          </a:prstGeom>
          <a:noFill/>
          <a:ln w="0">
            <a:noFill/>
          </a:ln>
        </p:spPr>
        <p:style>
          <a:lnRef idx="0"/>
          <a:fillRef idx="0"/>
          <a:effectRef idx="0"/>
          <a:fontRef idx="minor"/>
        </p:style>
        <p:txBody>
          <a:bodyPr lIns="0" rIns="0" tIns="0" bIns="0" anchor="t">
            <a:noAutofit/>
          </a:bodyPr>
          <a:p>
            <a:pPr algn="just" defTabSz="914400">
              <a:lnSpc>
                <a:spcPct val="100000"/>
              </a:lnSpc>
              <a:tabLst>
                <a:tab algn="l" pos="0"/>
              </a:tabLst>
            </a:pPr>
            <a:r>
              <a:rPr b="1" lang="en-US" sz="1200" spc="-1" strike="noStrike">
                <a:solidFill>
                  <a:srgbClr val="312a25"/>
                </a:solidFill>
                <a:latin typeface="Arial"/>
                <a:ea typeface="Arial"/>
              </a:rPr>
              <a:t>Climate change, resource scarcity, and economic pressures are threatening the livestock sector globally. </a:t>
            </a:r>
            <a:endParaRPr b="0" lang="ru-RU" sz="1200" spc="-1" strike="noStrike">
              <a:solidFill>
                <a:srgbClr val="000000"/>
              </a:solidFill>
              <a:latin typeface="Arial"/>
            </a:endParaRPr>
          </a:p>
          <a:p>
            <a:pPr algn="just" defTabSz="914400">
              <a:lnSpc>
                <a:spcPct val="100000"/>
              </a:lnSpc>
              <a:tabLst>
                <a:tab algn="l" pos="0"/>
              </a:tabLst>
            </a:pPr>
            <a:r>
              <a:rPr b="1" lang="ro-RO" sz="1200" spc="-1" strike="noStrike">
                <a:solidFill>
                  <a:srgbClr val="312a25"/>
                </a:solidFill>
                <a:latin typeface="Arial"/>
                <a:ea typeface="Arial"/>
              </a:rPr>
              <a:t>The primary aim of studies is to</a:t>
            </a:r>
            <a:r>
              <a:rPr b="0" lang="ro-RO" sz="1600" spc="-1" strike="noStrike">
                <a:solidFill>
                  <a:srgbClr val="312a25"/>
                </a:solidFill>
                <a:latin typeface="Arial"/>
                <a:ea typeface="Arial"/>
              </a:rPr>
              <a:t> </a:t>
            </a:r>
            <a:r>
              <a:rPr b="1" lang="en-US" sz="1200" spc="-1" strike="noStrike">
                <a:solidFill>
                  <a:srgbClr val="312a25"/>
                </a:solidFill>
                <a:latin typeface="Arial"/>
                <a:ea typeface="Arial"/>
              </a:rPr>
              <a:t>identify key measures to adapt</a:t>
            </a:r>
            <a:r>
              <a:rPr b="1" lang="ro-RO" sz="1200" spc="-1" strike="noStrike">
                <a:solidFill>
                  <a:srgbClr val="312a25"/>
                </a:solidFill>
                <a:latin typeface="Arial"/>
                <a:ea typeface="Arial"/>
              </a:rPr>
              <a:t> </a:t>
            </a:r>
            <a:r>
              <a:rPr b="1" lang="en-US" sz="1200" spc="-1" strike="noStrike">
                <a:solidFill>
                  <a:srgbClr val="312a25"/>
                </a:solidFill>
                <a:latin typeface="Arial"/>
                <a:ea typeface="Arial"/>
              </a:rPr>
              <a:t>livestock ecosystems to climate</a:t>
            </a:r>
            <a:r>
              <a:rPr b="1" lang="ro-RO" sz="1200" spc="-1" strike="noStrike">
                <a:solidFill>
                  <a:srgbClr val="312a25"/>
                </a:solidFill>
                <a:latin typeface="Arial"/>
                <a:ea typeface="Arial"/>
              </a:rPr>
              <a:t> </a:t>
            </a:r>
            <a:r>
              <a:rPr b="1" lang="en-US" sz="1200" spc="-1" strike="noStrike">
                <a:solidFill>
                  <a:srgbClr val="312a25"/>
                </a:solidFill>
                <a:latin typeface="Arial"/>
                <a:ea typeface="Arial"/>
              </a:rPr>
              <a:t>change and sustain long-term</a:t>
            </a:r>
            <a:r>
              <a:rPr b="1" lang="ro-RO" sz="1200" spc="-1" strike="noStrike">
                <a:solidFill>
                  <a:srgbClr val="312a25"/>
                </a:solidFill>
                <a:latin typeface="Arial"/>
                <a:ea typeface="Arial"/>
              </a:rPr>
              <a:t> </a:t>
            </a:r>
            <a:r>
              <a:rPr b="1" lang="en-US" sz="1200" spc="-1" strike="noStrike">
                <a:solidFill>
                  <a:srgbClr val="312a25"/>
                </a:solidFill>
                <a:latin typeface="Arial"/>
                <a:ea typeface="Arial"/>
              </a:rPr>
              <a:t>sector viability.</a:t>
            </a:r>
            <a:endParaRPr b="0" lang="ru-RU" sz="1200" spc="-1" strike="noStrike">
              <a:solidFill>
                <a:srgbClr val="000000"/>
              </a:solidFill>
              <a:latin typeface="Arial"/>
            </a:endParaRPr>
          </a:p>
        </p:txBody>
      </p:sp>
      <p:sp>
        <p:nvSpPr>
          <p:cNvPr id="14" name="methods-head"/>
          <p:cNvSpPr/>
          <p:nvPr/>
        </p:nvSpPr>
        <p:spPr>
          <a:xfrm>
            <a:off x="304920" y="4000680"/>
            <a:ext cx="2952360" cy="247320"/>
          </a:xfrm>
          <a:prstGeom prst="rect">
            <a:avLst/>
          </a:prstGeom>
          <a:noFill/>
          <a:ln w="0">
            <a:noFill/>
          </a:ln>
        </p:spPr>
        <p:style>
          <a:lnRef idx="0"/>
          <a:fillRef idx="0"/>
          <a:effectRef idx="0"/>
          <a:fontRef idx="minor"/>
        </p:style>
        <p:txBody>
          <a:bodyPr lIns="0" rIns="0" tIns="0" bIns="0" anchor="t">
            <a:noAutofit/>
          </a:bodyPr>
          <a:p>
            <a:pPr defTabSz="914400">
              <a:lnSpc>
                <a:spcPct val="108000"/>
              </a:lnSpc>
              <a:tabLst>
                <a:tab algn="l" pos="0"/>
              </a:tabLst>
            </a:pPr>
            <a:r>
              <a:rPr b="1" lang="en-US" sz="1500" spc="-1" strike="noStrike">
                <a:solidFill>
                  <a:srgbClr val="c00000"/>
                </a:solidFill>
                <a:latin typeface="Arial"/>
                <a:ea typeface="Arial"/>
              </a:rPr>
              <a:t>MATERIALS &amp; METHODS</a:t>
            </a:r>
            <a:endParaRPr b="0" lang="ru-RU" sz="1500" spc="-1" strike="noStrike">
              <a:solidFill>
                <a:srgbClr val="000000"/>
              </a:solidFill>
              <a:latin typeface="Arial"/>
            </a:endParaRPr>
          </a:p>
        </p:txBody>
      </p:sp>
      <p:sp>
        <p:nvSpPr>
          <p:cNvPr id="15" name="methods"/>
          <p:cNvSpPr/>
          <p:nvPr/>
        </p:nvSpPr>
        <p:spPr>
          <a:xfrm>
            <a:off x="333360" y="4349160"/>
            <a:ext cx="2952360" cy="1308960"/>
          </a:xfrm>
          <a:prstGeom prst="rect">
            <a:avLst/>
          </a:prstGeom>
          <a:noFill/>
          <a:ln w="0">
            <a:noFill/>
          </a:ln>
        </p:spPr>
        <p:style>
          <a:lnRef idx="0"/>
          <a:fillRef idx="0"/>
          <a:effectRef idx="0"/>
          <a:fontRef idx="minor"/>
        </p:style>
        <p:txBody>
          <a:bodyPr lIns="0" rIns="0" tIns="0" bIns="0" anchor="t">
            <a:noAutofit/>
          </a:bodyPr>
          <a:p>
            <a:pPr algn="just" defTabSz="914400">
              <a:lnSpc>
                <a:spcPct val="100000"/>
              </a:lnSpc>
              <a:tabLst>
                <a:tab algn="l" pos="0"/>
              </a:tabLst>
            </a:pPr>
            <a:r>
              <a:rPr b="1" lang="ro-RO" sz="1200" spc="-1" strike="noStrike">
                <a:solidFill>
                  <a:schemeClr val="dk1"/>
                </a:solidFill>
                <a:latin typeface="Arial"/>
                <a:ea typeface="Calibri"/>
              </a:rPr>
              <a:t>Involve a combination of systematic literature reviews, process-based biophysical modeling, and empirical field assessments across varied agro-ecological zones.</a:t>
            </a:r>
            <a:endParaRPr b="0" lang="ru-RU" sz="1200" spc="-1" strike="noStrike">
              <a:solidFill>
                <a:srgbClr val="000000"/>
              </a:solidFill>
              <a:latin typeface="Arial"/>
            </a:endParaRPr>
          </a:p>
          <a:p>
            <a:pPr algn="just" defTabSz="914400">
              <a:lnSpc>
                <a:spcPct val="108000"/>
              </a:lnSpc>
              <a:tabLst>
                <a:tab algn="l" pos="0"/>
              </a:tabLst>
            </a:pPr>
            <a:r>
              <a:rPr b="1" lang="en-US" sz="1200" spc="-1" strike="noStrike">
                <a:solidFill>
                  <a:srgbClr val="312a25"/>
                </a:solidFill>
                <a:latin typeface="Arial"/>
                <a:ea typeface="Arial"/>
              </a:rPr>
              <a:t>Qualitative overview of climate</a:t>
            </a:r>
            <a:r>
              <a:rPr b="1" lang="ro-RO" sz="1200" spc="-1" strike="noStrike">
                <a:solidFill>
                  <a:srgbClr val="312a25"/>
                </a:solidFill>
                <a:latin typeface="Arial"/>
                <a:ea typeface="Arial"/>
              </a:rPr>
              <a:t> </a:t>
            </a:r>
            <a:r>
              <a:rPr b="1" lang="en-US" sz="1200" spc="-1" strike="noStrike">
                <a:solidFill>
                  <a:srgbClr val="312a25"/>
                </a:solidFill>
                <a:latin typeface="Arial"/>
                <a:ea typeface="Arial"/>
              </a:rPr>
              <a:t>risks and adaptation priorities.</a:t>
            </a:r>
            <a:endParaRPr b="0" lang="ru-RU" sz="1200" spc="-1" strike="noStrike">
              <a:solidFill>
                <a:srgbClr val="000000"/>
              </a:solidFill>
              <a:latin typeface="Arial"/>
            </a:endParaRPr>
          </a:p>
          <a:p>
            <a:pPr algn="just" defTabSz="914400">
              <a:lnSpc>
                <a:spcPct val="100000"/>
              </a:lnSpc>
              <a:tabLst>
                <a:tab algn="l" pos="0"/>
              </a:tabLst>
            </a:pPr>
            <a:endParaRPr b="0" lang="ru-RU" sz="1200" spc="-1" strike="noStrike">
              <a:solidFill>
                <a:srgbClr val="000000"/>
              </a:solidFill>
              <a:latin typeface="Arial"/>
            </a:endParaRPr>
          </a:p>
        </p:txBody>
      </p:sp>
      <p:sp>
        <p:nvSpPr>
          <p:cNvPr id="16" name="results-head"/>
          <p:cNvSpPr/>
          <p:nvPr/>
        </p:nvSpPr>
        <p:spPr>
          <a:xfrm>
            <a:off x="3367080" y="2314440"/>
            <a:ext cx="5457600" cy="247320"/>
          </a:xfrm>
          <a:prstGeom prst="rect">
            <a:avLst/>
          </a:prstGeom>
          <a:noFill/>
          <a:ln w="0">
            <a:noFill/>
          </a:ln>
        </p:spPr>
        <p:style>
          <a:lnRef idx="0"/>
          <a:fillRef idx="0"/>
          <a:effectRef idx="0"/>
          <a:fontRef idx="minor"/>
        </p:style>
        <p:txBody>
          <a:bodyPr lIns="0" rIns="0" tIns="0" bIns="0" anchor="t">
            <a:noAutofit/>
          </a:bodyPr>
          <a:p>
            <a:pPr defTabSz="914400">
              <a:lnSpc>
                <a:spcPct val="108000"/>
              </a:lnSpc>
              <a:tabLst>
                <a:tab algn="l" pos="0"/>
              </a:tabLst>
            </a:pPr>
            <a:r>
              <a:rPr b="1" lang="en-US" sz="1500" spc="-1" strike="noStrike">
                <a:solidFill>
                  <a:srgbClr val="c00000"/>
                </a:solidFill>
                <a:latin typeface="Arial"/>
                <a:ea typeface="Arial"/>
              </a:rPr>
              <a:t>RESULTS</a:t>
            </a:r>
            <a:r>
              <a:rPr b="1" lang="ro-RO" sz="1500" spc="-1" strike="noStrike">
                <a:solidFill>
                  <a:srgbClr val="c00000"/>
                </a:solidFill>
                <a:latin typeface="Arial"/>
                <a:ea typeface="Arial"/>
              </a:rPr>
              <a:t>: ADAPTATION PRIORITIES</a:t>
            </a:r>
            <a:endParaRPr b="0" lang="ru-RU" sz="1500" spc="-1" strike="noStrike">
              <a:solidFill>
                <a:srgbClr val="000000"/>
              </a:solidFill>
              <a:latin typeface="Arial"/>
            </a:endParaRPr>
          </a:p>
        </p:txBody>
      </p:sp>
      <p:sp>
        <p:nvSpPr>
          <p:cNvPr id="17" name="conclusions-head"/>
          <p:cNvSpPr/>
          <p:nvPr/>
        </p:nvSpPr>
        <p:spPr>
          <a:xfrm>
            <a:off x="4313160" y="5433840"/>
            <a:ext cx="2666520" cy="247320"/>
          </a:xfrm>
          <a:prstGeom prst="rect">
            <a:avLst/>
          </a:prstGeom>
          <a:noFill/>
          <a:ln w="0">
            <a:noFill/>
          </a:ln>
        </p:spPr>
        <p:style>
          <a:lnRef idx="0"/>
          <a:fillRef idx="0"/>
          <a:effectRef idx="0"/>
          <a:fontRef idx="minor"/>
        </p:style>
        <p:txBody>
          <a:bodyPr lIns="0" rIns="0" tIns="0" bIns="0" anchor="t">
            <a:noAutofit/>
          </a:bodyPr>
          <a:p>
            <a:pPr defTabSz="914400">
              <a:lnSpc>
                <a:spcPct val="108000"/>
              </a:lnSpc>
              <a:tabLst>
                <a:tab algn="l" pos="0"/>
              </a:tabLst>
            </a:pPr>
            <a:r>
              <a:rPr b="1" lang="en-US" sz="1500" spc="-1" strike="noStrike">
                <a:solidFill>
                  <a:srgbClr val="c00000"/>
                </a:solidFill>
                <a:latin typeface="Arial"/>
                <a:ea typeface="Arial"/>
              </a:rPr>
              <a:t>CONCLUSIONS</a:t>
            </a:r>
            <a:endParaRPr b="0" lang="ru-RU" sz="1500" spc="-1" strike="noStrike">
              <a:solidFill>
                <a:srgbClr val="000000"/>
              </a:solidFill>
              <a:latin typeface="Arial"/>
            </a:endParaRPr>
          </a:p>
        </p:txBody>
      </p:sp>
      <p:sp>
        <p:nvSpPr>
          <p:cNvPr id="18" name="conclusions"/>
          <p:cNvSpPr/>
          <p:nvPr/>
        </p:nvSpPr>
        <p:spPr>
          <a:xfrm>
            <a:off x="5877360" y="5093280"/>
            <a:ext cx="6222240" cy="575640"/>
          </a:xfrm>
          <a:prstGeom prst="rect">
            <a:avLst/>
          </a:prstGeom>
          <a:noFill/>
          <a:ln w="0">
            <a:noFill/>
          </a:ln>
        </p:spPr>
        <p:style>
          <a:lnRef idx="0"/>
          <a:fillRef idx="0"/>
          <a:effectRef idx="0"/>
          <a:fontRef idx="minor"/>
        </p:style>
        <p:txBody>
          <a:bodyPr lIns="0" rIns="0" tIns="0" bIns="0" anchor="t">
            <a:noAutofit/>
          </a:bodyPr>
          <a:p>
            <a:pPr defTabSz="914400">
              <a:lnSpc>
                <a:spcPct val="108000"/>
              </a:lnSpc>
              <a:tabLst>
                <a:tab algn="l" pos="0"/>
              </a:tabLst>
            </a:pPr>
            <a:r>
              <a:rPr b="1" lang="en-US" sz="1200" spc="-1" strike="noStrike">
                <a:solidFill>
                  <a:srgbClr val="312a25"/>
                </a:solidFill>
                <a:latin typeface="Arial"/>
                <a:ea typeface="Arial"/>
              </a:rPr>
              <a:t>Conventional livestock systems</a:t>
            </a:r>
            <a:r>
              <a:rPr b="1" lang="ro-RO" sz="1200" spc="-1" strike="noStrike">
                <a:solidFill>
                  <a:srgbClr val="312a25"/>
                </a:solidFill>
                <a:latin typeface="Arial"/>
                <a:ea typeface="Arial"/>
              </a:rPr>
              <a:t> </a:t>
            </a:r>
            <a:r>
              <a:rPr b="1" lang="en-US" sz="1200" spc="-1" strike="noStrike">
                <a:solidFill>
                  <a:srgbClr val="312a25"/>
                </a:solidFill>
                <a:latin typeface="Arial"/>
                <a:ea typeface="Arial"/>
              </a:rPr>
              <a:t>are highly vulnerable to</a:t>
            </a:r>
            <a:r>
              <a:rPr b="1" lang="ro-RO" sz="1200" spc="-1" strike="noStrike">
                <a:solidFill>
                  <a:srgbClr val="312a25"/>
                </a:solidFill>
                <a:latin typeface="Arial"/>
                <a:ea typeface="Arial"/>
              </a:rPr>
              <a:t> </a:t>
            </a:r>
            <a:r>
              <a:rPr b="1" lang="en-US" sz="1200" spc="-1" strike="noStrike">
                <a:solidFill>
                  <a:srgbClr val="312a25"/>
                </a:solidFill>
                <a:latin typeface="Arial"/>
                <a:ea typeface="Arial"/>
              </a:rPr>
              <a:t>global warming.</a:t>
            </a:r>
            <a:endParaRPr b="0" lang="ru-RU" sz="1200" spc="-1" strike="noStrike">
              <a:solidFill>
                <a:srgbClr val="000000"/>
              </a:solidFill>
              <a:latin typeface="Arial"/>
            </a:endParaRPr>
          </a:p>
          <a:p>
            <a:pPr defTabSz="914400">
              <a:lnSpc>
                <a:spcPct val="108000"/>
              </a:lnSpc>
              <a:tabLst>
                <a:tab algn="l" pos="0"/>
              </a:tabLst>
            </a:pPr>
            <a:r>
              <a:rPr b="1" lang="en-US" sz="1200" spc="-1" strike="noStrike">
                <a:solidFill>
                  <a:srgbClr val="312a25"/>
                </a:solidFill>
                <a:latin typeface="Arial"/>
                <a:ea typeface="Arial"/>
              </a:rPr>
              <a:t>Heat stress and resource shortages</a:t>
            </a:r>
            <a:r>
              <a:rPr b="1" lang="ro-RO" sz="1200" spc="-1" strike="noStrike">
                <a:solidFill>
                  <a:srgbClr val="312a25"/>
                </a:solidFill>
                <a:latin typeface="Arial"/>
                <a:ea typeface="Arial"/>
              </a:rPr>
              <a:t> </a:t>
            </a:r>
            <a:r>
              <a:rPr b="1" lang="en-US" sz="1200" spc="-1" strike="noStrike">
                <a:solidFill>
                  <a:srgbClr val="312a25"/>
                </a:solidFill>
                <a:latin typeface="Arial"/>
                <a:ea typeface="Arial"/>
              </a:rPr>
              <a:t>reduce productivity and raise costs.</a:t>
            </a:r>
            <a:endParaRPr b="0" lang="ru-RU" sz="1200" spc="-1" strike="noStrike">
              <a:solidFill>
                <a:srgbClr val="000000"/>
              </a:solidFill>
              <a:latin typeface="Arial"/>
            </a:endParaRPr>
          </a:p>
          <a:p>
            <a:pPr defTabSz="914400">
              <a:lnSpc>
                <a:spcPct val="108000"/>
              </a:lnSpc>
              <a:tabLst>
                <a:tab algn="l" pos="0"/>
              </a:tabLst>
            </a:pPr>
            <a:r>
              <a:rPr b="1" lang="en-US" sz="1200" spc="-1" strike="noStrike">
                <a:solidFill>
                  <a:srgbClr val="312a25"/>
                </a:solidFill>
                <a:latin typeface="Arial"/>
                <a:ea typeface="Arial"/>
              </a:rPr>
              <a:t>Viability requires genetic resilience,</a:t>
            </a:r>
            <a:r>
              <a:rPr b="1" lang="ro-RO" sz="1200" spc="-1" strike="noStrike">
                <a:solidFill>
                  <a:srgbClr val="312a25"/>
                </a:solidFill>
                <a:latin typeface="Arial"/>
                <a:ea typeface="Arial"/>
              </a:rPr>
              <a:t> </a:t>
            </a:r>
            <a:r>
              <a:rPr b="1" lang="en-US" sz="1200" spc="-1" strike="noStrike">
                <a:solidFill>
                  <a:srgbClr val="312a25"/>
                </a:solidFill>
                <a:latin typeface="Arial"/>
                <a:ea typeface="Arial"/>
              </a:rPr>
              <a:t>optimized nutrition and</a:t>
            </a:r>
            <a:r>
              <a:rPr b="1" lang="ro-RO" sz="1200" spc="-1" strike="noStrike">
                <a:solidFill>
                  <a:srgbClr val="312a25"/>
                </a:solidFill>
                <a:latin typeface="Arial"/>
                <a:ea typeface="Arial"/>
              </a:rPr>
              <a:t> </a:t>
            </a:r>
            <a:r>
              <a:rPr b="1" lang="en-US" sz="1200" spc="-1" strike="noStrike">
                <a:solidFill>
                  <a:srgbClr val="312a25"/>
                </a:solidFill>
                <a:latin typeface="Arial"/>
                <a:ea typeface="Arial"/>
              </a:rPr>
              <a:t>upgraded infrastructure.</a:t>
            </a:r>
            <a:endParaRPr b="0" lang="ru-RU" sz="1200" spc="-1" strike="noStrike">
              <a:solidFill>
                <a:srgbClr val="000000"/>
              </a:solidFill>
              <a:latin typeface="Arial"/>
            </a:endParaRPr>
          </a:p>
        </p:txBody>
      </p:sp>
      <p:sp>
        <p:nvSpPr>
          <p:cNvPr id="19" name="ack-head"/>
          <p:cNvSpPr/>
          <p:nvPr/>
        </p:nvSpPr>
        <p:spPr>
          <a:xfrm>
            <a:off x="380880" y="5867280"/>
            <a:ext cx="11429640" cy="209160"/>
          </a:xfrm>
          <a:prstGeom prst="rect">
            <a:avLst/>
          </a:prstGeom>
          <a:noFill/>
          <a:ln w="0">
            <a:noFill/>
          </a:ln>
        </p:spPr>
        <p:style>
          <a:lnRef idx="0"/>
          <a:fillRef idx="0"/>
          <a:effectRef idx="0"/>
          <a:fontRef idx="minor"/>
        </p:style>
        <p:txBody>
          <a:bodyPr lIns="0" rIns="0" tIns="0" bIns="0" anchor="t">
            <a:noAutofit/>
          </a:bodyPr>
          <a:p>
            <a:pPr defTabSz="914400">
              <a:lnSpc>
                <a:spcPct val="108000"/>
              </a:lnSpc>
              <a:tabLst>
                <a:tab algn="l" pos="0"/>
              </a:tabLst>
            </a:pPr>
            <a:r>
              <a:rPr b="1" lang="ro-RO" sz="1280" spc="-1" strike="noStrike">
                <a:solidFill>
                  <a:srgbClr val="a34e36"/>
                </a:solidFill>
                <a:latin typeface="Arial"/>
                <a:ea typeface="Arial"/>
              </a:rPr>
              <a:t>ACKNOWLEDGEMENTS</a:t>
            </a:r>
            <a:endParaRPr b="0" lang="ru-RU" sz="1280" spc="-1" strike="noStrike">
              <a:solidFill>
                <a:srgbClr val="000000"/>
              </a:solidFill>
              <a:latin typeface="Arial"/>
            </a:endParaRPr>
          </a:p>
        </p:txBody>
      </p:sp>
      <p:sp>
        <p:nvSpPr>
          <p:cNvPr id="20" name="ack"/>
          <p:cNvSpPr/>
          <p:nvPr/>
        </p:nvSpPr>
        <p:spPr>
          <a:xfrm>
            <a:off x="380880" y="6134040"/>
            <a:ext cx="11429640" cy="523440"/>
          </a:xfrm>
          <a:prstGeom prst="rect">
            <a:avLst/>
          </a:prstGeom>
          <a:noFill/>
          <a:ln w="0">
            <a:noFill/>
          </a:ln>
        </p:spPr>
        <p:style>
          <a:lnRef idx="0"/>
          <a:fillRef idx="0"/>
          <a:effectRef idx="0"/>
          <a:fontRef idx="minor"/>
        </p:style>
        <p:txBody>
          <a:bodyPr lIns="0" rIns="0" tIns="0" bIns="0" anchor="t">
            <a:noAutofit/>
          </a:bodyPr>
          <a:p>
            <a:pPr defTabSz="914400">
              <a:lnSpc>
                <a:spcPct val="108000"/>
              </a:lnSpc>
              <a:tabLst>
                <a:tab algn="l" pos="0"/>
              </a:tabLst>
            </a:pPr>
            <a:r>
              <a:rPr b="0" lang="en-US" sz="1050" spc="-1" strike="noStrike">
                <a:solidFill>
                  <a:srgbClr val="72675f"/>
                </a:solidFill>
                <a:latin typeface="Arial"/>
                <a:ea typeface="Arial"/>
              </a:rPr>
              <a:t>This study was supported by funding provided by the state budget through the 2026 research program of the National Institute for Economic Research “Costin C. Kiriţescu”, Romanian Academy (PSS 1.8 Studies on the identification of risks associated with climate change and their effects on the management of animal genetic resources, coordinator Research Scientist III Ph.D. Mariana Sandu, Center for Studies and Research on Agroforestry Biodiversity “Acad. David Davidescu”).</a:t>
            </a:r>
            <a:endParaRPr b="0" lang="ru-RU" sz="1050" spc="-1" strike="noStrike">
              <a:solidFill>
                <a:srgbClr val="000000"/>
              </a:solidFill>
              <a:latin typeface="Arial"/>
            </a:endParaRPr>
          </a:p>
        </p:txBody>
      </p:sp>
      <p:sp>
        <p:nvSpPr>
          <p:cNvPr id="21" name="Conector drept 26"/>
          <p:cNvSpPr/>
          <p:nvPr/>
        </p:nvSpPr>
        <p:spPr>
          <a:xfrm>
            <a:off x="380880" y="5743440"/>
            <a:ext cx="11430000" cy="360"/>
          </a:xfrm>
          <a:prstGeom prst="line">
            <a:avLst/>
          </a:prstGeom>
          <a:ln w="9525">
            <a:solidFill>
              <a:srgbClr val="a34e36"/>
            </a:solidFill>
            <a:round/>
          </a:ln>
        </p:spPr>
        <p:style>
          <a:lnRef idx="0"/>
          <a:fillRef idx="0"/>
          <a:effectRef idx="0"/>
          <a:fontRef idx="minor"/>
        </p:style>
        <p:txBody>
          <a:bodyPr lIns="90000" rIns="90000" tIns="-44640" bIns="-44640" anchor="t">
            <a:noAutofit/>
          </a:bodyPr>
          <a:p>
            <a:endParaRPr b="0" lang="ro-RO" sz="1800" spc="-1" strike="noStrike">
              <a:solidFill>
                <a:schemeClr val="dk1"/>
              </a:solidFill>
              <a:latin typeface="Calibri"/>
              <a:ea typeface="Calibri"/>
            </a:endParaRPr>
          </a:p>
        </p:txBody>
      </p:sp>
      <p:sp>
        <p:nvSpPr>
          <p:cNvPr id="22" name="refs-label"/>
          <p:cNvSpPr/>
          <p:nvPr/>
        </p:nvSpPr>
        <p:spPr>
          <a:xfrm>
            <a:off x="428760" y="1838160"/>
            <a:ext cx="11382120" cy="199800"/>
          </a:xfrm>
          <a:prstGeom prst="rect">
            <a:avLst/>
          </a:prstGeom>
          <a:noFill/>
          <a:ln w="0">
            <a:noFill/>
          </a:ln>
        </p:spPr>
        <p:style>
          <a:lnRef idx="0"/>
          <a:fillRef idx="0"/>
          <a:effectRef idx="0"/>
          <a:fontRef idx="minor"/>
        </p:style>
        <p:txBody>
          <a:bodyPr lIns="0" rIns="0" tIns="0" bIns="0" anchor="t">
            <a:noAutofit/>
          </a:bodyPr>
          <a:p>
            <a:pPr defTabSz="914400">
              <a:lnSpc>
                <a:spcPct val="108000"/>
              </a:lnSpc>
              <a:tabLst>
                <a:tab algn="l" pos="0"/>
              </a:tabLst>
            </a:pPr>
            <a:r>
              <a:rPr b="1" lang="ro-RO" sz="1200" spc="-1" strike="noStrike">
                <a:solidFill>
                  <a:srgbClr val="72675f"/>
                </a:solidFill>
                <a:latin typeface="Arial"/>
                <a:ea typeface="Arial"/>
              </a:rPr>
              <a:t>E-mail: strateanumalia.research@gmail.com</a:t>
            </a:r>
            <a:endParaRPr b="0" lang="ru-RU" sz="1200" spc="-1" strike="noStrike">
              <a:solidFill>
                <a:srgbClr val="000000"/>
              </a:solidFill>
              <a:latin typeface="Arial"/>
            </a:endParaRPr>
          </a:p>
        </p:txBody>
      </p:sp>
      <p:sp>
        <p:nvSpPr>
          <p:cNvPr id="23" name="refs-left"/>
          <p:cNvSpPr/>
          <p:nvPr/>
        </p:nvSpPr>
        <p:spPr>
          <a:xfrm>
            <a:off x="4667400" y="990720"/>
            <a:ext cx="3714480" cy="456840"/>
          </a:xfrm>
          <a:prstGeom prst="rect">
            <a:avLst/>
          </a:prstGeom>
          <a:noFill/>
          <a:ln w="0">
            <a:noFill/>
          </a:ln>
        </p:spPr>
        <p:style>
          <a:lnRef idx="0"/>
          <a:fillRef idx="0"/>
          <a:effectRef idx="0"/>
          <a:fontRef idx="minor"/>
        </p:style>
        <p:txBody>
          <a:bodyPr lIns="0" rIns="0" tIns="0" bIns="0" anchor="t">
            <a:noAutofit/>
          </a:bodyPr>
          <a:p>
            <a:pPr defTabSz="914400">
              <a:lnSpc>
                <a:spcPct val="108000"/>
              </a:lnSpc>
              <a:tabLst>
                <a:tab algn="l" pos="0"/>
              </a:tabLst>
            </a:pPr>
            <a:r>
              <a:rPr b="1" lang="ro-RO" sz="1430" spc="-1" strike="noStrike">
                <a:solidFill>
                  <a:srgbClr val="312a25"/>
                </a:solidFill>
                <a:latin typeface="Arial"/>
                <a:ea typeface="Arial"/>
              </a:rPr>
              <a:t>Sandu Mariana*</a:t>
            </a:r>
            <a:endParaRPr b="0" lang="ru-RU" sz="1430" spc="-1" strike="noStrike">
              <a:solidFill>
                <a:srgbClr val="000000"/>
              </a:solidFill>
              <a:latin typeface="Arial"/>
            </a:endParaRPr>
          </a:p>
          <a:p>
            <a:pPr defTabSz="914400">
              <a:lnSpc>
                <a:spcPct val="108000"/>
              </a:lnSpc>
              <a:tabLst>
                <a:tab algn="l" pos="0"/>
              </a:tabLst>
            </a:pPr>
            <a:r>
              <a:rPr b="1" lang="ro-RO" sz="1430" spc="-1" strike="noStrike">
                <a:solidFill>
                  <a:srgbClr val="312a25"/>
                </a:solidFill>
                <a:latin typeface="Arial"/>
                <a:ea typeface="Arial"/>
              </a:rPr>
              <a:t>ORCID: 0000-0003-3704-5758</a:t>
            </a:r>
            <a:endParaRPr b="0" lang="ru-RU" sz="1430" spc="-1" strike="noStrike">
              <a:solidFill>
                <a:srgbClr val="000000"/>
              </a:solidFill>
              <a:latin typeface="Arial"/>
            </a:endParaRPr>
          </a:p>
        </p:txBody>
      </p:sp>
      <p:sp>
        <p:nvSpPr>
          <p:cNvPr id="24" name="refs-right"/>
          <p:cNvSpPr/>
          <p:nvPr/>
        </p:nvSpPr>
        <p:spPr>
          <a:xfrm>
            <a:off x="8667720" y="990720"/>
            <a:ext cx="3190680" cy="456840"/>
          </a:xfrm>
          <a:prstGeom prst="rect">
            <a:avLst/>
          </a:prstGeom>
          <a:noFill/>
          <a:ln w="0">
            <a:noFill/>
          </a:ln>
        </p:spPr>
        <p:style>
          <a:lnRef idx="0"/>
          <a:fillRef idx="0"/>
          <a:effectRef idx="0"/>
          <a:fontRef idx="minor"/>
        </p:style>
        <p:txBody>
          <a:bodyPr lIns="0" rIns="0" tIns="0" bIns="0" anchor="t">
            <a:noAutofit/>
          </a:bodyPr>
          <a:p>
            <a:pPr defTabSz="914400">
              <a:lnSpc>
                <a:spcPct val="108000"/>
              </a:lnSpc>
              <a:tabLst>
                <a:tab algn="l" pos="0"/>
              </a:tabLst>
            </a:pPr>
            <a:r>
              <a:rPr b="1" lang="ro-RO" sz="1430" spc="-1" strike="noStrike">
                <a:solidFill>
                  <a:srgbClr val="312a25"/>
                </a:solidFill>
                <a:latin typeface="Arial"/>
                <a:ea typeface="Arial"/>
              </a:rPr>
              <a:t>Udrea Lavinia**</a:t>
            </a:r>
            <a:endParaRPr b="0" lang="ru-RU" sz="1430" spc="-1" strike="noStrike">
              <a:solidFill>
                <a:srgbClr val="000000"/>
              </a:solidFill>
              <a:latin typeface="Arial"/>
            </a:endParaRPr>
          </a:p>
          <a:p>
            <a:pPr defTabSz="914400">
              <a:lnSpc>
                <a:spcPct val="108000"/>
              </a:lnSpc>
              <a:tabLst>
                <a:tab algn="l" pos="0"/>
              </a:tabLst>
            </a:pPr>
            <a:r>
              <a:rPr b="1" lang="ro-RO" sz="1430" spc="-1" strike="noStrike">
                <a:solidFill>
                  <a:srgbClr val="312a25"/>
                </a:solidFill>
                <a:latin typeface="Arial"/>
                <a:ea typeface="Arial"/>
              </a:rPr>
              <a:t>ORCID: 0000-0001-8277-0014</a:t>
            </a:r>
            <a:endParaRPr b="0" lang="ru-RU" sz="1430" spc="-1" strike="noStrike">
              <a:solidFill>
                <a:srgbClr val="000000"/>
              </a:solidFill>
              <a:latin typeface="Arial"/>
            </a:endParaRPr>
          </a:p>
        </p:txBody>
      </p:sp>
      <p:pic>
        <p:nvPicPr>
          <p:cNvPr id="25" name="Imagine 33" descr=""/>
          <p:cNvPicPr/>
          <p:nvPr/>
        </p:nvPicPr>
        <p:blipFill>
          <a:blip r:embed="rId1"/>
          <a:stretch/>
        </p:blipFill>
        <p:spPr>
          <a:xfrm>
            <a:off x="7189200" y="1885680"/>
            <a:ext cx="4845240" cy="2981520"/>
          </a:xfrm>
          <a:prstGeom prst="rect">
            <a:avLst/>
          </a:prstGeom>
          <a:ln w="0">
            <a:noFill/>
          </a:ln>
        </p:spPr>
      </p:pic>
      <p:sp>
        <p:nvSpPr>
          <p:cNvPr id="26" name="CasetăText 35"/>
          <p:cNvSpPr/>
          <p:nvPr/>
        </p:nvSpPr>
        <p:spPr>
          <a:xfrm>
            <a:off x="7485840" y="4828680"/>
            <a:ext cx="1792080" cy="2422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r>
              <a:rPr b="1" lang="ro-RO" sz="1000" spc="-1" strike="noStrike">
                <a:solidFill>
                  <a:schemeClr val="dk1"/>
                </a:solidFill>
                <a:latin typeface="Arial"/>
                <a:ea typeface="Calibri"/>
              </a:rPr>
              <a:t>Rojas-Downing, etal., 2017</a:t>
            </a:r>
            <a:endParaRPr b="0" lang="ru-RU" sz="1000" spc="-1" strike="noStrike">
              <a:solidFill>
                <a:srgbClr val="000000"/>
              </a:solidFill>
              <a:latin typeface="Arial"/>
            </a:endParaRPr>
          </a:p>
        </p:txBody>
      </p:sp>
      <p:sp>
        <p:nvSpPr>
          <p:cNvPr id="27" name="CasetăText 39"/>
          <p:cNvSpPr/>
          <p:nvPr/>
        </p:nvSpPr>
        <p:spPr>
          <a:xfrm>
            <a:off x="3257640" y="2511360"/>
            <a:ext cx="4447800" cy="2850840"/>
          </a:xfrm>
          <a:prstGeom prst="rect">
            <a:avLst/>
          </a:prstGeom>
          <a:noFill/>
          <a:ln w="0">
            <a:noFill/>
          </a:ln>
        </p:spPr>
        <p:style>
          <a:lnRef idx="0"/>
          <a:fillRef idx="0"/>
          <a:effectRef idx="0"/>
          <a:fontRef idx="minor"/>
        </p:style>
        <p:txBody>
          <a:bodyPr lIns="90000" rIns="90000" tIns="45000" bIns="45000" anchor="t">
            <a:spAutoFit/>
          </a:bodyPr>
          <a:p>
            <a:pPr marL="228600" indent="-228600" defTabSz="914400">
              <a:lnSpc>
                <a:spcPct val="100000"/>
              </a:lnSpc>
              <a:buClr>
                <a:srgbClr val="000000"/>
              </a:buClr>
              <a:buFont typeface="OpenSymbol"/>
              <a:buAutoNum type="arabicPeriod"/>
            </a:pPr>
            <a:r>
              <a:rPr b="1" lang="ro-RO" sz="1200" spc="-1" strike="noStrike">
                <a:solidFill>
                  <a:schemeClr val="dk1"/>
                </a:solidFill>
                <a:latin typeface="Arial"/>
                <a:ea typeface="Calibri"/>
              </a:rPr>
              <a:t>Shelter management and heat stress mitigation</a:t>
            </a:r>
            <a:endParaRPr b="0" lang="ru-RU" sz="1200" spc="-1" strike="noStrike">
              <a:solidFill>
                <a:srgbClr val="000000"/>
              </a:solidFill>
              <a:latin typeface="Arial"/>
            </a:endParaRPr>
          </a:p>
          <a:p>
            <a:pPr defTabSz="914400">
              <a:lnSpc>
                <a:spcPct val="110000"/>
              </a:lnSpc>
              <a:tabLst>
                <a:tab algn="l" pos="0"/>
              </a:tabLst>
            </a:pPr>
            <a:r>
              <a:rPr b="0" lang="ro-RO" sz="1200" spc="-1" strike="noStrike">
                <a:solidFill>
                  <a:schemeClr val="dk1"/>
                </a:solidFill>
                <a:latin typeface="Arial"/>
                <a:ea typeface="Calibri"/>
              </a:rPr>
              <a:t>   • </a:t>
            </a:r>
            <a:r>
              <a:rPr b="0" lang="ro-RO" sz="1200" spc="-1" strike="noStrike">
                <a:solidFill>
                  <a:schemeClr val="dk1"/>
                </a:solidFill>
                <a:latin typeface="Arial"/>
                <a:ea typeface="Calibri"/>
              </a:rPr>
              <a:t>Smart climate control and ventilation systems</a:t>
            </a:r>
            <a:endParaRPr b="0" lang="ru-RU" sz="1200" spc="-1" strike="noStrike">
              <a:solidFill>
                <a:srgbClr val="000000"/>
              </a:solidFill>
              <a:latin typeface="Arial"/>
            </a:endParaRPr>
          </a:p>
          <a:p>
            <a:pPr defTabSz="914400">
              <a:lnSpc>
                <a:spcPct val="100000"/>
              </a:lnSpc>
              <a:tabLst>
                <a:tab algn="l" pos="0"/>
              </a:tabLst>
            </a:pPr>
            <a:r>
              <a:rPr b="0" lang="ro-RO" sz="1200" spc="-1" strike="noStrike">
                <a:solidFill>
                  <a:schemeClr val="dk1"/>
                </a:solidFill>
                <a:latin typeface="Arial"/>
                <a:ea typeface="Calibri"/>
              </a:rPr>
              <a:t>   • </a:t>
            </a:r>
            <a:r>
              <a:rPr b="0" lang="ro-RO" sz="1200" spc="-1" strike="noStrike">
                <a:solidFill>
                  <a:schemeClr val="dk1"/>
                </a:solidFill>
                <a:latin typeface="Arial"/>
                <a:ea typeface="Calibri"/>
              </a:rPr>
              <a:t>Shade provision in extensive systems</a:t>
            </a:r>
            <a:endParaRPr b="0" lang="ru-RU" sz="1200" spc="-1" strike="noStrike">
              <a:solidFill>
                <a:srgbClr val="000000"/>
              </a:solidFill>
              <a:latin typeface="Arial"/>
            </a:endParaRPr>
          </a:p>
          <a:p>
            <a:pPr defTabSz="914400">
              <a:lnSpc>
                <a:spcPct val="100000"/>
              </a:lnSpc>
              <a:tabLst>
                <a:tab algn="l" pos="0"/>
              </a:tabLst>
            </a:pPr>
            <a:r>
              <a:rPr b="1" lang="ro-RO" sz="1200" spc="-1" strike="noStrike">
                <a:solidFill>
                  <a:schemeClr val="dk1"/>
                </a:solidFill>
                <a:latin typeface="Arial"/>
                <a:ea typeface="Calibri"/>
              </a:rPr>
              <a:t>2. Nutritional strategies and feed adaptation</a:t>
            </a:r>
            <a:endParaRPr b="0" lang="ru-RU" sz="1200" spc="-1" strike="noStrike">
              <a:solidFill>
                <a:srgbClr val="000000"/>
              </a:solidFill>
              <a:latin typeface="Arial"/>
            </a:endParaRPr>
          </a:p>
          <a:p>
            <a:pPr defTabSz="914400">
              <a:lnSpc>
                <a:spcPct val="100000"/>
              </a:lnSpc>
              <a:tabLst>
                <a:tab algn="l" pos="0"/>
              </a:tabLst>
            </a:pPr>
            <a:r>
              <a:rPr b="0" lang="ro-RO" sz="1200" spc="-1" strike="noStrike">
                <a:solidFill>
                  <a:schemeClr val="dk1"/>
                </a:solidFill>
                <a:latin typeface="Arial"/>
                <a:ea typeface="Calibri"/>
              </a:rPr>
              <a:t>   • </a:t>
            </a:r>
            <a:r>
              <a:rPr b="0" lang="ro-RO" sz="1200" spc="-1" strike="noStrike">
                <a:solidFill>
                  <a:schemeClr val="dk1"/>
                </a:solidFill>
                <a:latin typeface="Arial"/>
                <a:ea typeface="Calibri"/>
              </a:rPr>
              <a:t>Reducing reliance on imports</a:t>
            </a:r>
            <a:endParaRPr b="0" lang="ru-RU" sz="1200" spc="-1" strike="noStrike">
              <a:solidFill>
                <a:srgbClr val="000000"/>
              </a:solidFill>
              <a:latin typeface="Arial"/>
            </a:endParaRPr>
          </a:p>
          <a:p>
            <a:pPr defTabSz="914400">
              <a:lnSpc>
                <a:spcPct val="100000"/>
              </a:lnSpc>
              <a:tabLst>
                <a:tab algn="l" pos="0"/>
              </a:tabLst>
            </a:pPr>
            <a:r>
              <a:rPr b="0" lang="ro-RO" sz="1200" spc="-1" strike="noStrike">
                <a:solidFill>
                  <a:schemeClr val="dk1"/>
                </a:solidFill>
                <a:latin typeface="Arial"/>
                <a:ea typeface="Calibri"/>
              </a:rPr>
              <a:t>   • </a:t>
            </a:r>
            <a:r>
              <a:rPr b="0" lang="ro-RO" sz="1200" spc="-1" strike="noStrike">
                <a:solidFill>
                  <a:schemeClr val="dk1"/>
                </a:solidFill>
                <a:latin typeface="Arial"/>
                <a:ea typeface="Calibri"/>
              </a:rPr>
              <a:t>Precision feeding</a:t>
            </a:r>
            <a:endParaRPr b="0" lang="ru-RU" sz="1200" spc="-1" strike="noStrike">
              <a:solidFill>
                <a:srgbClr val="000000"/>
              </a:solidFill>
              <a:latin typeface="Arial"/>
            </a:endParaRPr>
          </a:p>
          <a:p>
            <a:pPr defTabSz="914400">
              <a:lnSpc>
                <a:spcPct val="100000"/>
              </a:lnSpc>
              <a:tabLst>
                <a:tab algn="l" pos="0"/>
              </a:tabLst>
            </a:pPr>
            <a:r>
              <a:rPr b="1" lang="ro-RO" sz="1200" spc="-1" strike="noStrike">
                <a:solidFill>
                  <a:schemeClr val="dk1"/>
                </a:solidFill>
                <a:latin typeface="Arial"/>
                <a:ea typeface="Calibri"/>
              </a:rPr>
              <a:t>3. Water resource and pasture management</a:t>
            </a:r>
            <a:endParaRPr b="0" lang="ru-RU" sz="1200" spc="-1" strike="noStrike">
              <a:solidFill>
                <a:srgbClr val="000000"/>
              </a:solidFill>
              <a:latin typeface="Arial"/>
            </a:endParaRPr>
          </a:p>
          <a:p>
            <a:pPr defTabSz="914400">
              <a:lnSpc>
                <a:spcPct val="100000"/>
              </a:lnSpc>
              <a:tabLst>
                <a:tab algn="l" pos="0"/>
              </a:tabLst>
            </a:pPr>
            <a:r>
              <a:rPr b="0" lang="ro-RO" sz="1200" spc="-1" strike="noStrike">
                <a:solidFill>
                  <a:schemeClr val="dk1"/>
                </a:solidFill>
                <a:latin typeface="Arial"/>
                <a:ea typeface="Calibri"/>
              </a:rPr>
              <a:t>   • </a:t>
            </a:r>
            <a:r>
              <a:rPr b="0" lang="ro-RO" sz="1200" spc="-1" strike="noStrike">
                <a:solidFill>
                  <a:schemeClr val="dk1"/>
                </a:solidFill>
                <a:latin typeface="Arial"/>
                <a:ea typeface="Calibri"/>
              </a:rPr>
              <a:t>Efficient water collection and storage systems</a:t>
            </a:r>
            <a:endParaRPr b="0" lang="ru-RU" sz="1200" spc="-1" strike="noStrike">
              <a:solidFill>
                <a:srgbClr val="000000"/>
              </a:solidFill>
              <a:latin typeface="Arial"/>
            </a:endParaRPr>
          </a:p>
          <a:p>
            <a:pPr defTabSz="914400">
              <a:lnSpc>
                <a:spcPct val="100000"/>
              </a:lnSpc>
              <a:tabLst>
                <a:tab algn="l" pos="0"/>
              </a:tabLst>
            </a:pPr>
            <a:r>
              <a:rPr b="0" lang="ro-RO" sz="1200" spc="-1" strike="noStrike">
                <a:solidFill>
                  <a:schemeClr val="dk1"/>
                </a:solidFill>
                <a:latin typeface="Arial"/>
                <a:ea typeface="Calibri"/>
              </a:rPr>
              <a:t>   • </a:t>
            </a:r>
            <a:r>
              <a:rPr b="0" lang="ro-RO" sz="1200" spc="-1" strike="noStrike">
                <a:solidFill>
                  <a:schemeClr val="dk1"/>
                </a:solidFill>
                <a:latin typeface="Arial"/>
                <a:ea typeface="Calibri"/>
              </a:rPr>
              <a:t>Adapted pasture rotation</a:t>
            </a:r>
            <a:endParaRPr b="0" lang="ru-RU" sz="1200" spc="-1" strike="noStrike">
              <a:solidFill>
                <a:srgbClr val="000000"/>
              </a:solidFill>
              <a:latin typeface="Arial"/>
            </a:endParaRPr>
          </a:p>
          <a:p>
            <a:pPr defTabSz="914400">
              <a:lnSpc>
                <a:spcPct val="100000"/>
              </a:lnSpc>
              <a:tabLst>
                <a:tab algn="l" pos="0"/>
              </a:tabLst>
            </a:pPr>
            <a:r>
              <a:rPr b="1" lang="ro-RO" sz="1200" spc="-1" strike="noStrike">
                <a:solidFill>
                  <a:schemeClr val="dk1"/>
                </a:solidFill>
                <a:latin typeface="Arial"/>
                <a:ea typeface="Calibri"/>
              </a:rPr>
              <a:t>4. Genetics and resilience-focused selection</a:t>
            </a:r>
            <a:endParaRPr b="0" lang="ru-RU" sz="1200" spc="-1" strike="noStrike">
              <a:solidFill>
                <a:srgbClr val="000000"/>
              </a:solidFill>
              <a:latin typeface="Arial"/>
            </a:endParaRPr>
          </a:p>
          <a:p>
            <a:pPr defTabSz="914400">
              <a:lnSpc>
                <a:spcPct val="100000"/>
              </a:lnSpc>
              <a:tabLst>
                <a:tab algn="l" pos="0"/>
              </a:tabLst>
            </a:pPr>
            <a:r>
              <a:rPr b="0" lang="ro-RO" sz="1200" spc="-1" strike="noStrike">
                <a:solidFill>
                  <a:schemeClr val="dk1"/>
                </a:solidFill>
                <a:latin typeface="Arial"/>
                <a:ea typeface="Calibri"/>
              </a:rPr>
              <a:t>   • </a:t>
            </a:r>
            <a:r>
              <a:rPr b="0" lang="ro-RO" sz="1200" spc="-1" strike="noStrike">
                <a:solidFill>
                  <a:schemeClr val="dk1"/>
                </a:solidFill>
                <a:latin typeface="Arial"/>
                <a:ea typeface="Calibri"/>
              </a:rPr>
              <a:t>Selection for climate resilience</a:t>
            </a:r>
            <a:endParaRPr b="0" lang="ru-RU" sz="1200" spc="-1" strike="noStrike">
              <a:solidFill>
                <a:srgbClr val="000000"/>
              </a:solidFill>
              <a:latin typeface="Arial"/>
            </a:endParaRPr>
          </a:p>
          <a:p>
            <a:pPr defTabSz="914400">
              <a:lnSpc>
                <a:spcPct val="100000"/>
              </a:lnSpc>
              <a:tabLst>
                <a:tab algn="l" pos="0"/>
              </a:tabLst>
            </a:pPr>
            <a:r>
              <a:rPr b="0" lang="ro-RO" sz="1200" spc="-1" strike="noStrike">
                <a:solidFill>
                  <a:schemeClr val="dk1"/>
                </a:solidFill>
                <a:latin typeface="Arial"/>
                <a:ea typeface="Calibri"/>
              </a:rPr>
              <a:t>   • </a:t>
            </a:r>
            <a:r>
              <a:rPr b="0" lang="ro-RO" sz="1200" spc="-1" strike="noStrike">
                <a:solidFill>
                  <a:schemeClr val="dk1"/>
                </a:solidFill>
                <a:latin typeface="Arial"/>
                <a:ea typeface="Calibri"/>
              </a:rPr>
              <a:t>Species diversification</a:t>
            </a:r>
            <a:endParaRPr b="0" lang="ru-RU" sz="1200" spc="-1" strike="noStrike">
              <a:solidFill>
                <a:srgbClr val="000000"/>
              </a:solidFill>
              <a:latin typeface="Arial"/>
            </a:endParaRPr>
          </a:p>
          <a:p>
            <a:pPr defTabSz="914400">
              <a:lnSpc>
                <a:spcPct val="100000"/>
              </a:lnSpc>
              <a:tabLst>
                <a:tab algn="l" pos="0"/>
              </a:tabLst>
            </a:pPr>
            <a:r>
              <a:rPr b="1" lang="ro-RO" sz="1200" spc="-1" strike="noStrike">
                <a:solidFill>
                  <a:schemeClr val="dk1"/>
                </a:solidFill>
                <a:latin typeface="Arial"/>
                <a:ea typeface="Calibri"/>
              </a:rPr>
              <a:t>5. Disease control and epidemiological surveillance</a:t>
            </a:r>
            <a:endParaRPr b="0" lang="ru-RU" sz="1200" spc="-1" strike="noStrike">
              <a:solidFill>
                <a:srgbClr val="000000"/>
              </a:solidFill>
              <a:latin typeface="Arial"/>
            </a:endParaRPr>
          </a:p>
          <a:p>
            <a:pPr defTabSz="914400">
              <a:lnSpc>
                <a:spcPct val="100000"/>
              </a:lnSpc>
              <a:tabLst>
                <a:tab algn="l" pos="0"/>
              </a:tabLst>
            </a:pPr>
            <a:r>
              <a:rPr b="0" lang="ro-RO" sz="1200" spc="-1" strike="noStrike">
                <a:solidFill>
                  <a:schemeClr val="dk1"/>
                </a:solidFill>
                <a:latin typeface="Arial"/>
                <a:ea typeface="Calibri"/>
              </a:rPr>
              <a:t>   • </a:t>
            </a:r>
            <a:r>
              <a:rPr b="0" lang="ro-RO" sz="1200" spc="-1" strike="noStrike">
                <a:solidFill>
                  <a:schemeClr val="dk1"/>
                </a:solidFill>
                <a:latin typeface="Arial"/>
                <a:ea typeface="Calibri"/>
              </a:rPr>
              <a:t>Early warning systems</a:t>
            </a:r>
            <a:endParaRPr b="0" lang="ru-RU" sz="1200" spc="-1" strike="noStrike">
              <a:solidFill>
                <a:srgbClr val="000000"/>
              </a:solidFill>
              <a:latin typeface="Arial"/>
            </a:endParaRPr>
          </a:p>
          <a:p>
            <a:pPr defTabSz="914400">
              <a:lnSpc>
                <a:spcPct val="100000"/>
              </a:lnSpc>
              <a:tabLst>
                <a:tab algn="l" pos="0"/>
              </a:tabLst>
            </a:pPr>
            <a:r>
              <a:rPr b="0" lang="ro-RO" sz="1200" spc="-1" strike="noStrike">
                <a:solidFill>
                  <a:schemeClr val="dk1"/>
                </a:solidFill>
                <a:latin typeface="Arial"/>
                <a:ea typeface="Calibri"/>
              </a:rPr>
              <a:t>   • </a:t>
            </a:r>
            <a:r>
              <a:rPr b="0" lang="ro-RO" sz="1200" spc="-1" strike="noStrike">
                <a:solidFill>
                  <a:schemeClr val="dk1"/>
                </a:solidFill>
                <a:latin typeface="Arial"/>
                <a:ea typeface="Calibri"/>
              </a:rPr>
              <a:t>Digitalization of livestock farming</a:t>
            </a:r>
            <a:endParaRPr b="0" lang="ru-RU"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pitchFamily="0" charset="1"/>
        <a:ea typeface="Calibri Light" pitchFamily="0" charset="1"/>
        <a:cs typeface="Calibri Light" pitchFamily="0" charset="1"/>
      </a:majorFont>
      <a:minorFont>
        <a:latin typeface="Calibri" pitchFamily="0" charset="1"/>
        <a:ea typeface="Calibri" pitchFamily="0" charset="1"/>
        <a:cs typeface="Calibri" pitchFamily="0" charset="1"/>
      </a:minorFont>
    </a:fontScheme>
    <a:fmtScheme>
      <a:fillStyleLst>
        <a:solidFill>
          <a:schemeClr val="phClr"/>
        </a:solidFill>
        <a:solidFill>
          <a:schemeClr val="dk1"/>
        </a:solidFill>
        <a:solidFill>
          <a:schemeClr val="accent1"/>
        </a:solidFill>
      </a:fillStyleLst>
      <a:lnStyleLst>
        <a:ln w="12700">
          <a:prstDash val="solid"/>
        </a:ln>
        <a:ln w="19050">
          <a:prstDash val="solid"/>
        </a:ln>
        <a:ln w="25400">
          <a:prstDash val="solid"/>
        </a:ln>
      </a:lnStyleLst>
      <a:effectStyleLst>
        <a:effectStyle>
          <a:effectLst/>
        </a:effectStyle>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70</TotalTime>
  <Application>LibreOffice/24.2.7.2$Linux_X86_64 LibreOffice_project/420$Build-2</Application>
  <AppVersion>15.0000</AppVersion>
  <Words>711</Words>
  <Paragraphs>45</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2026-09-10T09:04:10Z</dcterms:created>
  <dc:creator>Amalia Străteanu</dc:creator>
  <dc:description/>
  <dc:language>ru-RU</dc:language>
  <cp:lastModifiedBy/>
  <cp:lastPrinted>2026-09-14T04:46:42Z</cp:lastPrinted>
  <dcterms:modified xsi:type="dcterms:W3CDTF">2026-09-18T10:21:32Z</dcterms:modified>
  <cp:revision>5</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vt:i4>
  </property>
  <property fmtid="{D5CDD505-2E9C-101B-9397-08002B2CF9AE}" pid="3" name="PresentationFormat">
    <vt:lpwstr>Ecran lat</vt:lpwstr>
  </property>
  <property fmtid="{D5CDD505-2E9C-101B-9397-08002B2CF9AE}" pid="4" name="Slides">
    <vt:i4>1</vt:i4>
  </property>
</Properties>
</file>