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3588" cy="6858000"/>
  <p:notesSz cx="6858000" cy="121935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126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Approx. % of patients</c:v>
                </c:pt>
              </c:strCache>
            </c:strRef>
          </c:tx>
          <c:spPr>
            <a:solidFill>
              <a:srgbClr val="065A8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95F-4517-BB4E-DBB60B1FAB0A}"/>
              </c:ext>
            </c:extLst>
          </c:dPt>
          <c:dPt>
            <c:idx val="1"/>
            <c:invertIfNegative val="0"/>
            <c:bubble3D val="0"/>
            <c:spPr>
              <a:solidFill>
                <a:srgbClr val="1C729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95F-4517-BB4E-DBB60B1FAB0A}"/>
              </c:ext>
            </c:extLst>
          </c:dPt>
          <c:dPt>
            <c:idx val="2"/>
            <c:invertIfNegative val="0"/>
            <c:bubble3D val="0"/>
            <c:spPr>
              <a:solidFill>
                <a:srgbClr val="8FBAC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895F-4517-BB4E-DBB60B1FAB0A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50" b="0" i="0" u="none" strike="noStrike">
                    <a:solidFill>
                      <a:srgbClr val="1B1B1E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Overexpression (60–70%)</c:v>
                </c:pt>
                <c:pt idx="1">
                  <c:v>Missense mutation (15–20%)</c:v>
                </c:pt>
                <c:pt idx="2">
                  <c:v>Deletion / null variant (5–10%)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</c:v>
                </c:pt>
                <c:pt idx="1">
                  <c:v>17.5</c:v>
                </c:pt>
                <c:pt idx="2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5F-4517-BB4E-DBB60B1FAB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650" b="0" i="0" u="none" strike="noStrike">
                <a:solidFill>
                  <a:srgbClr val="1B1B1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27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3200" cy="1051560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1123352" y="141732"/>
            <a:ext cx="768096" cy="768096"/>
          </a:xfrm>
          <a:prstGeom prst="ellipse">
            <a:avLst/>
          </a:prstGeom>
          <a:ln w="1587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1233080" y="251460"/>
            <a:ext cx="548640" cy="548640"/>
          </a:xfrm>
          <a:prstGeom prst="ellipse">
            <a:avLst/>
          </a:prstGeom>
          <a:ln w="15875">
            <a:solidFill>
              <a:srgbClr val="EAF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1333664" y="352044"/>
            <a:ext cx="347472" cy="347472"/>
          </a:xfrm>
          <a:prstGeom prst="ellipse">
            <a:avLst/>
          </a:prstGeom>
          <a:ln w="1587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1434248" y="452628"/>
            <a:ext cx="146304" cy="146304"/>
          </a:xfrm>
          <a:prstGeom prst="ellipse">
            <a:avLst/>
          </a:prstGeom>
          <a:ln w="15875">
            <a:solidFill>
              <a:srgbClr val="EAF3F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11466252" y="484632"/>
            <a:ext cx="82296" cy="82296"/>
          </a:xfrm>
          <a:prstGeom prst="ellipse">
            <a:avLst/>
          </a:prstGeom>
          <a:solidFill>
            <a:srgbClr val="EAF3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320040" y="73152"/>
            <a:ext cx="1045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PLP1 MUTATIONS AND GENETIC CONTROL OF MYELINATION IN PELIZAEUS–MERZBACHER DISEASE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320040" y="621792"/>
            <a:ext cx="1045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EA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Gheorghe TULEA, Elena CHESOV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20040" y="822960"/>
            <a:ext cx="1045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C9D9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Molecular Biology and Human Genetics / Faculty of Medicine No.1, Nicolae </a:t>
            </a:r>
            <a:r>
              <a:rPr lang="en-US" sz="900" i="1" dirty="0" err="1">
                <a:solidFill>
                  <a:srgbClr val="C9D9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Testemitanu</a:t>
            </a:r>
            <a:r>
              <a:rPr lang="en-US" sz="900" i="1" dirty="0">
                <a:solidFill>
                  <a:srgbClr val="C9D9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State University of Medicine and Pharmacy of the Republic of Moldova 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0040" y="1216152"/>
            <a:ext cx="237744" cy="237744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320040" y="121615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" y="1197864"/>
            <a:ext cx="3351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Aim of the Study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320040" y="1545336"/>
            <a:ext cx="368035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poster explains the genetic mechanisms affecting oligodendrocytes and myelin formation — particularly PLP1 gene mutations — as they manifest in Pelizaeus–Merzbacher disease (PMD), and summarizes current treatment approaches.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" y="2391156"/>
            <a:ext cx="3680352" cy="713232"/>
          </a:xfrm>
          <a:prstGeom prst="roundRect">
            <a:avLst>
              <a:gd name="adj" fmla="val 7692"/>
            </a:avLst>
          </a:prstGeom>
          <a:solidFill>
            <a:srgbClr val="EAF3F7"/>
          </a:solidFill>
          <a:ln w="952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448056" y="2446020"/>
            <a:ext cx="342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00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</a:t>
            </a:r>
            <a:endParaRPr lang="en-US" sz="8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" y="2619756"/>
            <a:ext cx="342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800" i="1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PLP1 mutation • Pelizaeus–Merzbacher disease • Oligodendrocyte dysfunction • Hypomyelination • PLP1 duplication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15468" y="3306318"/>
            <a:ext cx="237744" cy="237744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315468" y="330631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44652" y="3288030"/>
            <a:ext cx="3351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Materials and Methods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320040" y="3576828"/>
            <a:ext cx="36803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literature search used keywords such as “PLP1 mutation,” “Pelizaeus–Merzbacher disease,” “oligodendrocyte dysfunction,” “hypomyelination,” and “PLP1 duplication” across PubMed, Scopus, and Google Scholar. Eight articles published within the last 5 years were identified, reviewed, and analyzed.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265568" y="1600200"/>
            <a:ext cx="3680352" cy="1380744"/>
          </a:xfrm>
          <a:prstGeom prst="roundRect">
            <a:avLst>
              <a:gd name="adj" fmla="val 3974"/>
            </a:avLst>
          </a:prstGeom>
          <a:solidFill>
            <a:srgbClr val="EAF3F7"/>
          </a:solidFill>
          <a:ln w="952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 txBox="1"/>
          <p:nvPr/>
        </p:nvSpPr>
        <p:spPr>
          <a:xfrm>
            <a:off x="4384440" y="1630400"/>
            <a:ext cx="342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PLP1 Gene &amp; Genetic Background</a:t>
            </a:r>
            <a:endParaRPr lang="en-US" sz="900" dirty="0"/>
          </a:p>
        </p:txBody>
      </p:sp>
      <p:sp>
        <p:nvSpPr>
          <p:cNvPr id="24" name="Text 22"/>
          <p:cNvSpPr txBox="1">
            <a:spLocks/>
          </p:cNvSpPr>
          <p:nvPr/>
        </p:nvSpPr>
        <p:spPr>
          <a:xfrm>
            <a:off x="4384440" y="1850934"/>
            <a:ext cx="34243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9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PMD is the most common hypomyelinating leukodystrophy, inherited as X-linked recessive. PLP1 (Xq22.1, ~17 kb, 7 exons) encodes PLP1 (276 aa) and its splice isoform DM20, together forming ~50% of total myelin protein. Coding mutations were initially found in under half of patients, revealing genetic heterogeneity; PLP1 duplication was later established as the most common cause via a gene-dosage mechanism, while PLP1 deletions remain comparatively rare.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30806" y="4617720"/>
            <a:ext cx="237744" cy="237744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 txBox="1"/>
          <p:nvPr/>
        </p:nvSpPr>
        <p:spPr>
          <a:xfrm>
            <a:off x="339801" y="461772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21858" y="4591188"/>
            <a:ext cx="3351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331890" y="4892040"/>
            <a:ext cx="36803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vary by mutation type: missense mutations misfold PLP1 and trigger ER stress; PLP1 duplication (~60–70% of cases) is a dosage-dependent gain-of-function; null mutations trigger nonsense-mediated mRNA decay, leaving PLP1 absent. Each mechanism is detailed below.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265568" y="3127248"/>
            <a:ext cx="3680352" cy="1783080"/>
          </a:xfrm>
          <a:prstGeom prst="roundRect">
            <a:avLst>
              <a:gd name="adj" fmla="val 3077"/>
            </a:avLst>
          </a:prstGeom>
          <a:solidFill>
            <a:srgbClr val="EAF3F7"/>
          </a:solidFill>
          <a:ln w="952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 txBox="1"/>
          <p:nvPr/>
        </p:nvSpPr>
        <p:spPr>
          <a:xfrm>
            <a:off x="4384440" y="3200025"/>
            <a:ext cx="342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PLP1 Duplication: ER–Mitochondria &amp; Endosomal Trafficking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4384440" y="3447862"/>
            <a:ext cx="3424320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duplication-mutant fibroblasts, reduced maximal oxygen consumption and shorter, more spherical mitochondria indicate impaired respiratory function. Expanded ER sheets form closer contacts with mitochondria (MAMs), potentially driving Ca²⁺ overload. Separately, excess PLP1 accumulates in the cell body and colocalizes with cholesterol in late endosomes/lysosomes, disrupting myelin-raft trafficking.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256424" y="5007418"/>
            <a:ext cx="3680352" cy="1554480"/>
          </a:xfrm>
          <a:prstGeom prst="roundRect">
            <a:avLst>
              <a:gd name="adj" fmla="val 3529"/>
            </a:avLst>
          </a:prstGeom>
          <a:solidFill>
            <a:srgbClr val="EAF3F7"/>
          </a:solidFill>
          <a:ln w="952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 txBox="1"/>
          <p:nvPr/>
        </p:nvSpPr>
        <p:spPr>
          <a:xfrm>
            <a:off x="4384440" y="5098858"/>
            <a:ext cx="342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Missense vs. Null Mutations: Divergent Severity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4384440" y="5318314"/>
            <a:ext cx="34243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Missense mutations are the most phenotypically heterogeneous, ranging from mild (HSP2) to severe connatal forms depending on the domain affected and ER-degradation efficiency. Null mutations (deletions, nonsense, frameshift) paradoxically cause milder disease despite complete PLP1 loss: myelin stays largely compact, but axonal support is impaired, with frequent peripheral neuropathy.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339801" y="5748528"/>
            <a:ext cx="36803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of PLP1 mutation types among patients</a:t>
            </a:r>
            <a:endParaRPr lang="en-US" sz="720" dirty="0"/>
          </a:p>
        </p:txBody>
      </p:sp>
      <p:graphicFrame>
        <p:nvGraphicFramePr>
          <p:cNvPr id="36" name="Chart 0"/>
          <p:cNvGraphicFramePr/>
          <p:nvPr>
            <p:extLst>
              <p:ext uri="{D42A27DB-BD31-4B8C-83A1-F6EECF244321}">
                <p14:modId xmlns:p14="http://schemas.microsoft.com/office/powerpoint/2010/main" val="496364063"/>
              </p:ext>
            </p:extLst>
          </p:nvPr>
        </p:nvGraphicFramePr>
        <p:xfrm>
          <a:off x="331890" y="5866326"/>
          <a:ext cx="3680352" cy="70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Shape 34"/>
          <p:cNvSpPr/>
          <p:nvPr/>
        </p:nvSpPr>
        <p:spPr>
          <a:xfrm>
            <a:off x="8223365" y="5003995"/>
            <a:ext cx="237744" cy="237744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8" name="Text 35"/>
          <p:cNvSpPr txBox="1"/>
          <p:nvPr/>
        </p:nvSpPr>
        <p:spPr>
          <a:xfrm>
            <a:off x="8223365" y="4985883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8540280" y="4982208"/>
            <a:ext cx="3351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Conclusions</a:t>
            </a:r>
            <a:endParaRPr lang="en-US" sz="1250" dirty="0"/>
          </a:p>
        </p:txBody>
      </p:sp>
      <p:sp>
        <p:nvSpPr>
          <p:cNvPr id="40" name="Text 37"/>
          <p:cNvSpPr txBox="1"/>
          <p:nvPr/>
        </p:nvSpPr>
        <p:spPr>
          <a:xfrm>
            <a:off x="8211096" y="5358279"/>
            <a:ext cx="3680352" cy="1151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PMD is fundamentally a genomic-dosage and protein quality-control disorder: gain-of-function mechanisms (duplication, missense misfolding) and loss-of-function null mutations converge on oligodendrocyte dysfunction through UPR-mediated apoptosis, endosomal/myelin-raft disruption, and ER–mitochondria (MAM) dysfunction — pointing to PLP1 dosage and protein-folding control as key therapeutic targets.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8238462" y="3154680"/>
            <a:ext cx="3680352" cy="1737360"/>
          </a:xfrm>
          <a:prstGeom prst="roundRect">
            <a:avLst>
              <a:gd name="adj" fmla="val 3158"/>
            </a:avLst>
          </a:prstGeom>
          <a:solidFill>
            <a:srgbClr val="EAF3F7"/>
          </a:solidFill>
          <a:ln w="9525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39"/>
          <p:cNvSpPr txBox="1"/>
          <p:nvPr/>
        </p:nvSpPr>
        <p:spPr>
          <a:xfrm>
            <a:off x="8311680" y="3193621"/>
            <a:ext cx="342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Therapeutic Approaches</a:t>
            </a:r>
            <a:endParaRPr lang="en-US" sz="900" dirty="0"/>
          </a:p>
        </p:txBody>
      </p:sp>
      <p:sp>
        <p:nvSpPr>
          <p:cNvPr id="43" name="Text 40"/>
          <p:cNvSpPr txBox="1"/>
          <p:nvPr/>
        </p:nvSpPr>
        <p:spPr>
          <a:xfrm>
            <a:off x="8311680" y="3427376"/>
            <a:ext cx="34243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000" dirty="0">
                <a:solidFill>
                  <a:srgbClr val="1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approved treatment exists. Preclinical strategies include pharmacologic PLP1 mRNA reduction (progesterone-receptor antagonism), cholesterol-enriched diets aiding PLP membrane incorporation, and curcumin, which enhances misfolded-PLP clearance via ER Ca²⁺-ATPase inhibition. iPSC-derived oligodendrocyte and neural stem cell transplantation have reached early-phase clinical trials, showing safety but not yet proven efficacy.</a:t>
            </a:r>
            <a:endParaRPr lang="en-US" sz="1000" dirty="0"/>
          </a:p>
        </p:txBody>
      </p:sp>
      <p:sp>
        <p:nvSpPr>
          <p:cNvPr id="48" name="Shape 45"/>
          <p:cNvSpPr/>
          <p:nvPr/>
        </p:nvSpPr>
        <p:spPr>
          <a:xfrm>
            <a:off x="320040" y="6711696"/>
            <a:ext cx="11553120" cy="0"/>
          </a:xfrm>
          <a:prstGeom prst="line">
            <a:avLst/>
          </a:prstGeom>
          <a:noFill/>
          <a:ln w="9525">
            <a:solidFill>
              <a:srgbClr val="D8E2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E314E84-323C-EB43-449E-9EE383AF2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1134" y="0"/>
            <a:ext cx="1432454" cy="105156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99DFFA1-E0E9-B051-47BA-2B4F4037A2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142" r="18683" b="-2"/>
          <a:stretch>
            <a:fillRect/>
          </a:stretch>
        </p:blipFill>
        <p:spPr>
          <a:xfrm>
            <a:off x="10023840" y="1135615"/>
            <a:ext cx="1996773" cy="18771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2E7B5D6-022D-7537-A4CA-060E87CCC13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241"/>
          <a:stretch>
            <a:fillRect/>
          </a:stretch>
        </p:blipFill>
        <p:spPr>
          <a:xfrm>
            <a:off x="8193198" y="1201358"/>
            <a:ext cx="1829883" cy="18771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558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 Presentation</vt:lpstr>
    </vt:vector>
  </TitlesOfParts>
  <Company>Poster PLP1-PMD. Țulea Gheorghe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PLP1-PMD. Țulea Gheorghe</dc:title>
  <dc:subject>Poster PLP1-PMD. Țulea Gheorghe</dc:subject>
  <dc:creator/>
  <cp:lastModifiedBy>GTM 003</cp:lastModifiedBy>
  <cp:revision>11</cp:revision>
  <dcterms:created xsi:type="dcterms:W3CDTF">2026-09-15T12:07:31Z</dcterms:created>
  <dcterms:modified xsi:type="dcterms:W3CDTF">2026-09-15T13:49:36Z</dcterms:modified>
</cp:coreProperties>
</file>