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8" d="100"/>
          <a:sy n="118" d="100"/>
        </p:scale>
        <p:origin x="9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205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TER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4A5B"/>
          </a:solidFill>
          <a:ln w="12700">
            <a:solidFill>
              <a:srgbClr val="174A5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174A5B"/>
          </a:solidFill>
          <a:ln w="12700">
            <a:solidFill>
              <a:srgbClr val="174A5B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A879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A879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256032"/>
            <a:ext cx="11292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3F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K-MER-BASED FRAMEWORK FOR SENSITIVE IDENTIFICATION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173F4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AND QUANTIFICATION OF NOVEL TRANSCRIPT ISOFORMS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1097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B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Ulkar Huseynova Mustafayeva  •  Nargiz Mustafayeva  •  Orkhan Mustafayev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188720"/>
            <a:ext cx="10881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D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Genetic Resources Institute, Ministry of Science and Education of the Republic of Azerbaijan  |  ulker.huseynova97@gmail.com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384048" y="1572768"/>
            <a:ext cx="292608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>
            <a:solidFill>
              <a:srgbClr val="D6E2E5"/>
            </a:solidFill>
            <a:prstDash val="solid"/>
          </a:ln>
          <a:effectLst>
            <a:outerShdw blurRad="19050" dist="50800" dir="2700000" algn="bl" rotWithShape="0">
              <a:srgbClr val="C9D3D7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02336" y="1591056"/>
            <a:ext cx="2889504" cy="310896"/>
          </a:xfrm>
          <a:prstGeom prst="rect">
            <a:avLst/>
          </a:prstGeom>
          <a:solidFill>
            <a:srgbClr val="173F4F"/>
          </a:solidFill>
          <a:ln w="12700">
            <a:solidFill>
              <a:srgbClr val="173F4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0352" y="1641348"/>
            <a:ext cx="2633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BACKGROUND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1947672"/>
            <a:ext cx="25968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01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Alternative splicing generates extensive transcript diversity, but highly similar isoforms can be difficult to distinguish. Conventional pseudo-alignment may assign shared reads to equivalence classes, reducing transcript-level resolution.</a:t>
            </a:r>
            <a:endParaRPr lang="en-US" sz="1010" dirty="0"/>
          </a:p>
        </p:txBody>
      </p:sp>
      <p:sp>
        <p:nvSpPr>
          <p:cNvPr id="9" name="Shape 7"/>
          <p:cNvSpPr/>
          <p:nvPr/>
        </p:nvSpPr>
        <p:spPr>
          <a:xfrm>
            <a:off x="384048" y="2816352"/>
            <a:ext cx="2926080" cy="987552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D6E2E5"/>
            </a:solidFill>
            <a:prstDash val="solid"/>
          </a:ln>
          <a:effectLst>
            <a:outerShdw blurRad="19050" dist="50800" dir="2700000" algn="bl" rotWithShape="0">
              <a:srgbClr val="C9D3D7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02336" y="2834640"/>
            <a:ext cx="2889504" cy="310896"/>
          </a:xfrm>
          <a:prstGeom prst="rect">
            <a:avLst/>
          </a:prstGeom>
          <a:solidFill>
            <a:srgbClr val="173F4F"/>
          </a:solidFill>
          <a:ln w="12700">
            <a:solidFill>
              <a:srgbClr val="173F4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0352" y="2884932"/>
            <a:ext cx="2633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AIM OF THE STUDY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8640" y="3191256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l">
              <a:buNone/>
            </a:pPr>
            <a:r>
              <a:rPr lang="en-US" sz="103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 a k-mer-based computational framework for sensitive identification and quantification of novel transcript isoforms, with emphasis on closely related transcript variants.</a:t>
            </a:r>
            <a:endParaRPr lang="en-US" sz="1030" dirty="0"/>
          </a:p>
        </p:txBody>
      </p:sp>
      <p:sp>
        <p:nvSpPr>
          <p:cNvPr id="13" name="Shape 11"/>
          <p:cNvSpPr/>
          <p:nvPr/>
        </p:nvSpPr>
        <p:spPr>
          <a:xfrm>
            <a:off x="384048" y="3968496"/>
            <a:ext cx="2926080" cy="2258568"/>
          </a:xfrm>
          <a:prstGeom prst="roundRect">
            <a:avLst>
              <a:gd name="adj" fmla="val 3239"/>
            </a:avLst>
          </a:prstGeom>
          <a:solidFill>
            <a:srgbClr val="FFFFFF"/>
          </a:solidFill>
          <a:ln w="12700">
            <a:solidFill>
              <a:srgbClr val="D6E2E5"/>
            </a:solidFill>
            <a:prstDash val="solid"/>
          </a:ln>
          <a:effectLst>
            <a:outerShdw blurRad="19050" dist="50800" dir="2700000" algn="bl" rotWithShape="0">
              <a:srgbClr val="C9D3D7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02336" y="3986784"/>
            <a:ext cx="2889504" cy="310896"/>
          </a:xfrm>
          <a:prstGeom prst="rect">
            <a:avLst/>
          </a:prstGeom>
          <a:solidFill>
            <a:srgbClr val="173F4F"/>
          </a:solidFill>
          <a:ln w="12700">
            <a:solidFill>
              <a:srgbClr val="173F4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0352" y="4037076"/>
            <a:ext cx="2633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TARGETS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66928" y="4448556"/>
            <a:ext cx="82296" cy="82296"/>
          </a:xfrm>
          <a:prstGeom prst="ellipse">
            <a:avLst/>
          </a:prstGeom>
          <a:solidFill>
            <a:srgbClr val="2B7A78"/>
          </a:solidFill>
          <a:ln w="12700">
            <a:solidFill>
              <a:srgbClr val="2B7A7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22376" y="4407408"/>
            <a:ext cx="24140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Alternative splice junctions</a:t>
            </a:r>
            <a:endParaRPr lang="en-US" sz="1040" dirty="0"/>
          </a:p>
        </p:txBody>
      </p:sp>
      <p:sp>
        <p:nvSpPr>
          <p:cNvPr id="18" name="Shape 16"/>
          <p:cNvSpPr/>
          <p:nvPr/>
        </p:nvSpPr>
        <p:spPr>
          <a:xfrm>
            <a:off x="566928" y="4759452"/>
            <a:ext cx="82296" cy="82296"/>
          </a:xfrm>
          <a:prstGeom prst="ellipse">
            <a:avLst/>
          </a:prstGeom>
          <a:solidFill>
            <a:srgbClr val="2B7A78"/>
          </a:solidFill>
          <a:ln w="12700">
            <a:solidFill>
              <a:srgbClr val="2B7A7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22376" y="4718304"/>
            <a:ext cx="24140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Exon-skipping events</a:t>
            </a:r>
            <a:endParaRPr lang="en-US" sz="1040" dirty="0"/>
          </a:p>
        </p:txBody>
      </p:sp>
      <p:sp>
        <p:nvSpPr>
          <p:cNvPr id="20" name="Shape 18"/>
          <p:cNvSpPr/>
          <p:nvPr/>
        </p:nvSpPr>
        <p:spPr>
          <a:xfrm>
            <a:off x="566928" y="5070348"/>
            <a:ext cx="82296" cy="82296"/>
          </a:xfrm>
          <a:prstGeom prst="ellipse">
            <a:avLst/>
          </a:prstGeom>
          <a:solidFill>
            <a:srgbClr val="2B7A78"/>
          </a:solidFill>
          <a:ln w="12700">
            <a:solidFill>
              <a:srgbClr val="2B7A7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22376" y="5029200"/>
            <a:ext cx="24140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Intron-retention regions</a:t>
            </a:r>
            <a:endParaRPr lang="en-US" sz="1040" dirty="0"/>
          </a:p>
        </p:txBody>
      </p:sp>
      <p:sp>
        <p:nvSpPr>
          <p:cNvPr id="22" name="Shape 20"/>
          <p:cNvSpPr/>
          <p:nvPr/>
        </p:nvSpPr>
        <p:spPr>
          <a:xfrm>
            <a:off x="566928" y="5381244"/>
            <a:ext cx="82296" cy="82296"/>
          </a:xfrm>
          <a:prstGeom prst="ellipse">
            <a:avLst/>
          </a:prstGeom>
          <a:solidFill>
            <a:srgbClr val="2B7A78"/>
          </a:solidFill>
          <a:ln w="12700">
            <a:solidFill>
              <a:srgbClr val="2B7A7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22376" y="5340096"/>
            <a:ext cx="24140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nucleotide variation</a:t>
            </a:r>
            <a:endParaRPr lang="en-US" sz="1040" dirty="0"/>
          </a:p>
        </p:txBody>
      </p:sp>
      <p:sp>
        <p:nvSpPr>
          <p:cNvPr id="24" name="Shape 22"/>
          <p:cNvSpPr/>
          <p:nvPr/>
        </p:nvSpPr>
        <p:spPr>
          <a:xfrm>
            <a:off x="566928" y="5692140"/>
            <a:ext cx="82296" cy="82296"/>
          </a:xfrm>
          <a:prstGeom prst="ellipse">
            <a:avLst/>
          </a:prstGeom>
          <a:solidFill>
            <a:srgbClr val="D7A84B"/>
          </a:solidFill>
          <a:ln w="12700">
            <a:solidFill>
              <a:srgbClr val="D7A8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2376" y="5650992"/>
            <a:ext cx="241401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b="1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Short- and long-read RNA-seq</a:t>
            </a:r>
            <a:endParaRPr lang="en-US" sz="1040" dirty="0"/>
          </a:p>
        </p:txBody>
      </p:sp>
      <p:sp>
        <p:nvSpPr>
          <p:cNvPr id="26" name="Shape 24"/>
          <p:cNvSpPr/>
          <p:nvPr/>
        </p:nvSpPr>
        <p:spPr>
          <a:xfrm>
            <a:off x="3474720" y="1572768"/>
            <a:ext cx="5230368" cy="3264408"/>
          </a:xfrm>
          <a:prstGeom prst="roundRect">
            <a:avLst>
              <a:gd name="adj" fmla="val 2241"/>
            </a:avLst>
          </a:prstGeom>
          <a:solidFill>
            <a:srgbClr val="FFFFFF"/>
          </a:solidFill>
          <a:ln w="12700">
            <a:solidFill>
              <a:srgbClr val="D6E2E5"/>
            </a:solidFill>
            <a:prstDash val="solid"/>
          </a:ln>
          <a:effectLst>
            <a:outerShdw blurRad="19050" dist="50800" dir="2700000" algn="bl" rotWithShape="0">
              <a:srgbClr val="C9D3D7">
                <a:alpha val="1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493008" y="1591056"/>
            <a:ext cx="5193792" cy="310896"/>
          </a:xfrm>
          <a:prstGeom prst="rect">
            <a:avLst/>
          </a:prstGeom>
          <a:solidFill>
            <a:srgbClr val="173F4F"/>
          </a:solidFill>
          <a:ln w="12700">
            <a:solidFill>
              <a:srgbClr val="173F4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621024" y="1641348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MATERIALS &amp; METHODS — PROPOSED WORKFLOW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3675888" y="2212848"/>
            <a:ext cx="850392" cy="566928"/>
          </a:xfrm>
          <a:prstGeom prst="roundRect">
            <a:avLst/>
          </a:prstGeom>
          <a:solidFill>
            <a:srgbClr val="E8F3F3"/>
          </a:solidFill>
          <a:ln w="17780">
            <a:solidFill>
              <a:srgbClr val="2B7A7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721608" y="2304288"/>
            <a:ext cx="75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1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RNA-seq</a:t>
            </a:r>
            <a:endParaRPr lang="en-US" sz="910" dirty="0"/>
          </a:p>
          <a:p>
            <a:pPr marL="0" indent="0" algn="ctr">
              <a:buNone/>
            </a:pPr>
            <a:r>
              <a:rPr lang="en-US" sz="91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reads</a:t>
            </a:r>
            <a:endParaRPr lang="en-US" sz="910" dirty="0"/>
          </a:p>
        </p:txBody>
      </p:sp>
      <p:sp>
        <p:nvSpPr>
          <p:cNvPr id="31" name="Shape 29"/>
          <p:cNvSpPr/>
          <p:nvPr/>
        </p:nvSpPr>
        <p:spPr>
          <a:xfrm>
            <a:off x="4599432" y="2395728"/>
            <a:ext cx="164592" cy="201168"/>
          </a:xfrm>
          <a:prstGeom prst="chevron">
            <a:avLst/>
          </a:prstGeom>
          <a:solidFill>
            <a:srgbClr val="4FA3A0"/>
          </a:solidFill>
          <a:ln w="12700">
            <a:solidFill>
              <a:srgbClr val="4FA3A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754880" y="2212848"/>
            <a:ext cx="914400" cy="566928"/>
          </a:xfrm>
          <a:prstGeom prst="roundRect">
            <a:avLst/>
          </a:prstGeom>
          <a:solidFill>
            <a:srgbClr val="E8F3F3"/>
          </a:solidFill>
          <a:ln w="17780">
            <a:solidFill>
              <a:srgbClr val="2B7A7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00600" y="2304288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1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k-mer</a:t>
            </a:r>
            <a:endParaRPr lang="en-US" sz="910" dirty="0"/>
          </a:p>
          <a:p>
            <a:pPr marL="0" indent="0" algn="ctr">
              <a:buNone/>
            </a:pPr>
            <a:r>
              <a:rPr lang="en-US" sz="91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decomposition</a:t>
            </a:r>
            <a:endParaRPr lang="en-US" sz="910" dirty="0"/>
          </a:p>
        </p:txBody>
      </p:sp>
      <p:sp>
        <p:nvSpPr>
          <p:cNvPr id="34" name="Shape 32"/>
          <p:cNvSpPr/>
          <p:nvPr/>
        </p:nvSpPr>
        <p:spPr>
          <a:xfrm>
            <a:off x="5742432" y="2395728"/>
            <a:ext cx="164592" cy="201168"/>
          </a:xfrm>
          <a:prstGeom prst="chevron">
            <a:avLst/>
          </a:prstGeom>
          <a:solidFill>
            <a:srgbClr val="4FA3A0"/>
          </a:solidFill>
          <a:ln w="12700">
            <a:solidFill>
              <a:srgbClr val="4FA3A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897880" y="2212848"/>
            <a:ext cx="932688" cy="566928"/>
          </a:xfrm>
          <a:prstGeom prst="roundRect">
            <a:avLst/>
          </a:prstGeom>
          <a:solidFill>
            <a:srgbClr val="E8F3F3"/>
          </a:solidFill>
          <a:ln w="17780">
            <a:solidFill>
              <a:srgbClr val="2B7A7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943600" y="2304288"/>
            <a:ext cx="841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91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Reference k-mer</a:t>
            </a:r>
            <a:endParaRPr lang="en-US" sz="910" dirty="0"/>
          </a:p>
          <a:p>
            <a:pPr marL="0" indent="0" algn="ctr">
              <a:buNone/>
            </a:pPr>
            <a:r>
              <a:rPr lang="en-US" sz="91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database</a:t>
            </a:r>
            <a:endParaRPr lang="en-US" sz="910" dirty="0"/>
          </a:p>
        </p:txBody>
      </p:sp>
      <p:sp>
        <p:nvSpPr>
          <p:cNvPr id="37" name="Shape 35"/>
          <p:cNvSpPr/>
          <p:nvPr/>
        </p:nvSpPr>
        <p:spPr>
          <a:xfrm>
            <a:off x="6903720" y="2395728"/>
            <a:ext cx="164592" cy="201168"/>
          </a:xfrm>
          <a:prstGeom prst="chevron">
            <a:avLst/>
          </a:prstGeom>
          <a:solidFill>
            <a:srgbClr val="4FA3A0"/>
          </a:solidFill>
          <a:ln w="12700">
            <a:solidFill>
              <a:srgbClr val="4FA3A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59168" y="2212848"/>
            <a:ext cx="713232" cy="566928"/>
          </a:xfrm>
          <a:prstGeom prst="roundRect">
            <a:avLst/>
          </a:prstGeom>
          <a:solidFill>
            <a:srgbClr val="DDEFEF"/>
          </a:solidFill>
          <a:ln w="17780">
            <a:solidFill>
              <a:srgbClr val="2B7A7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104888" y="2304288"/>
            <a:ext cx="621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91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Novel /</a:t>
            </a:r>
            <a:endParaRPr lang="en-US" sz="910" dirty="0"/>
          </a:p>
          <a:p>
            <a:pPr marL="0" indent="0" algn="ctr">
              <a:buNone/>
            </a:pPr>
            <a:r>
              <a:rPr lang="en-US" sz="91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specific k-mers</a:t>
            </a:r>
            <a:endParaRPr lang="en-US" sz="910" dirty="0"/>
          </a:p>
        </p:txBody>
      </p:sp>
      <p:sp>
        <p:nvSpPr>
          <p:cNvPr id="40" name="Shape 38"/>
          <p:cNvSpPr/>
          <p:nvPr/>
        </p:nvSpPr>
        <p:spPr>
          <a:xfrm>
            <a:off x="7845552" y="2395728"/>
            <a:ext cx="164592" cy="201168"/>
          </a:xfrm>
          <a:prstGeom prst="chevron">
            <a:avLst/>
          </a:prstGeom>
          <a:solidFill>
            <a:srgbClr val="4FA3A0"/>
          </a:solidFill>
          <a:ln w="12700">
            <a:solidFill>
              <a:srgbClr val="4FA3A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955280" y="2212848"/>
            <a:ext cx="530352" cy="566928"/>
          </a:xfrm>
          <a:prstGeom prst="roundRect">
            <a:avLst/>
          </a:prstGeom>
          <a:solidFill>
            <a:srgbClr val="173F4F"/>
          </a:solidFill>
          <a:ln w="17780">
            <a:solidFill>
              <a:srgbClr val="173F4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001000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9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Candidate</a:t>
            </a:r>
            <a:endParaRPr lang="en-US" sz="910" dirty="0"/>
          </a:p>
          <a:p>
            <a:pPr marL="0" indent="0" algn="ctr">
              <a:buNone/>
            </a:pPr>
            <a:r>
              <a:rPr lang="en-US" sz="91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isoforms</a:t>
            </a:r>
            <a:endParaRPr lang="en-US" sz="910" dirty="0"/>
          </a:p>
        </p:txBody>
      </p:sp>
      <p:sp>
        <p:nvSpPr>
          <p:cNvPr id="43" name="Shape 41"/>
          <p:cNvSpPr/>
          <p:nvPr/>
        </p:nvSpPr>
        <p:spPr>
          <a:xfrm>
            <a:off x="6355080" y="2852928"/>
            <a:ext cx="0" cy="393192"/>
          </a:xfrm>
          <a:prstGeom prst="line">
            <a:avLst/>
          </a:prstGeom>
          <a:noFill/>
          <a:ln w="15240">
            <a:solidFill>
              <a:srgbClr val="2B7A78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822192" y="3273552"/>
            <a:ext cx="4498848" cy="896112"/>
          </a:xfrm>
          <a:prstGeom prst="roundRect">
            <a:avLst/>
          </a:prstGeom>
          <a:solidFill>
            <a:srgbClr val="F1F7F8"/>
          </a:solidFill>
          <a:ln w="12700">
            <a:solidFill>
              <a:srgbClr val="BFD9DC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023360" y="3401568"/>
            <a:ext cx="4096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prioritized for candidate discovery</a:t>
            </a:r>
            <a:endParaRPr lang="en-US" sz="1080" dirty="0"/>
          </a:p>
        </p:txBody>
      </p:sp>
      <p:sp>
        <p:nvSpPr>
          <p:cNvPr id="46" name="Text 44"/>
          <p:cNvSpPr/>
          <p:nvPr/>
        </p:nvSpPr>
        <p:spPr>
          <a:xfrm>
            <a:off x="4005072" y="3730752"/>
            <a:ext cx="4133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D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junction-spanning k-mers   •   exon skipping   •   intron retention   •   local sequence changes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3822192" y="4315968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Shared k-mers are separated from transcript-specific signatures; recurrent k-mers absent from the reference annotation are evaluated as markers of potentially novel transcript structures.</a:t>
            </a:r>
            <a:endParaRPr lang="en-US" sz="940" dirty="0"/>
          </a:p>
        </p:txBody>
      </p:sp>
      <p:sp>
        <p:nvSpPr>
          <p:cNvPr id="48" name="Shape 46"/>
          <p:cNvSpPr/>
          <p:nvPr/>
        </p:nvSpPr>
        <p:spPr>
          <a:xfrm>
            <a:off x="3474720" y="5010912"/>
            <a:ext cx="5230368" cy="1216152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12700">
            <a:solidFill>
              <a:srgbClr val="D6E2E5"/>
            </a:solidFill>
            <a:prstDash val="solid"/>
          </a:ln>
          <a:effectLst>
            <a:outerShdw blurRad="19050" dist="50800" dir="2700000" algn="bl" rotWithShape="0">
              <a:srgbClr val="C9D3D7">
                <a:alpha val="18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3493008" y="5029200"/>
            <a:ext cx="5193792" cy="310896"/>
          </a:xfrm>
          <a:prstGeom prst="rect">
            <a:avLst/>
          </a:prstGeom>
          <a:solidFill>
            <a:srgbClr val="173F4F"/>
          </a:solidFill>
          <a:ln w="12700">
            <a:solidFill>
              <a:srgbClr val="173F4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3621024" y="5079492"/>
            <a:ext cx="4937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CONCEPTUAL ADVANCE</a:t>
            </a:r>
            <a:endParaRPr lang="en-US" sz="1300" dirty="0"/>
          </a:p>
        </p:txBody>
      </p:sp>
      <p:sp>
        <p:nvSpPr>
          <p:cNvPr id="51" name="Text 49"/>
          <p:cNvSpPr/>
          <p:nvPr/>
        </p:nvSpPr>
        <p:spPr>
          <a:xfrm>
            <a:off x="3703320" y="5422392"/>
            <a:ext cx="11704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5E6D7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Known transcriptome</a:t>
            </a:r>
            <a:endParaRPr lang="en-US" sz="980" dirty="0"/>
          </a:p>
        </p:txBody>
      </p:sp>
      <p:sp>
        <p:nvSpPr>
          <p:cNvPr id="52" name="Shape 50"/>
          <p:cNvSpPr/>
          <p:nvPr/>
        </p:nvSpPr>
        <p:spPr>
          <a:xfrm>
            <a:off x="4956048" y="5532120"/>
            <a:ext cx="384048" cy="0"/>
          </a:xfrm>
          <a:prstGeom prst="line">
            <a:avLst/>
          </a:prstGeom>
          <a:noFill/>
          <a:ln w="25400">
            <a:solidFill>
              <a:srgbClr val="D7A84B"/>
            </a:solidFill>
            <a:prstDash val="solid"/>
            <a:headEnd type="none"/>
            <a:tailEnd type="triangle"/>
          </a:ln>
        </p:spPr>
      </p:sp>
      <p:sp>
        <p:nvSpPr>
          <p:cNvPr id="53" name="Text 51"/>
          <p:cNvSpPr/>
          <p:nvPr/>
        </p:nvSpPr>
        <p:spPr>
          <a:xfrm>
            <a:off x="5358384" y="5367528"/>
            <a:ext cx="1874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10" b="1" dirty="0">
                <a:solidFill>
                  <a:srgbClr val="2B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isoform-specific k-mer signatures</a:t>
            </a:r>
            <a:endParaRPr lang="en-US" sz="1010" dirty="0"/>
          </a:p>
        </p:txBody>
      </p:sp>
      <p:sp>
        <p:nvSpPr>
          <p:cNvPr id="54" name="Shape 52"/>
          <p:cNvSpPr/>
          <p:nvPr/>
        </p:nvSpPr>
        <p:spPr>
          <a:xfrm>
            <a:off x="7287768" y="5532120"/>
            <a:ext cx="384048" cy="0"/>
          </a:xfrm>
          <a:prstGeom prst="line">
            <a:avLst/>
          </a:prstGeom>
          <a:noFill/>
          <a:ln w="25400">
            <a:solidFill>
              <a:srgbClr val="D7A84B"/>
            </a:solidFill>
            <a:prstDash val="solid"/>
            <a:headEnd type="none"/>
            <a:tailEnd type="triangle"/>
          </a:ln>
        </p:spPr>
      </p:sp>
      <p:sp>
        <p:nvSpPr>
          <p:cNvPr id="55" name="Text 53"/>
          <p:cNvSpPr/>
          <p:nvPr/>
        </p:nvSpPr>
        <p:spPr>
          <a:xfrm>
            <a:off x="7699248" y="5422392"/>
            <a:ext cx="777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173F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novel structure detection</a:t>
            </a:r>
            <a:endParaRPr lang="en-US" sz="970" dirty="0"/>
          </a:p>
        </p:txBody>
      </p:sp>
      <p:sp>
        <p:nvSpPr>
          <p:cNvPr id="56" name="Text 54"/>
          <p:cNvSpPr/>
          <p:nvPr/>
        </p:nvSpPr>
        <p:spPr>
          <a:xfrm>
            <a:off x="3749040" y="5815584"/>
            <a:ext cx="46817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Extends an existing k-mer strategy from discrimination of highly similar annotated isoforms toward discovery of previously unannotated transcript structures.</a:t>
            </a:r>
            <a:endParaRPr lang="en-US" sz="940" dirty="0"/>
          </a:p>
        </p:txBody>
      </p:sp>
      <p:sp>
        <p:nvSpPr>
          <p:cNvPr id="57" name="Shape 55"/>
          <p:cNvSpPr/>
          <p:nvPr/>
        </p:nvSpPr>
        <p:spPr>
          <a:xfrm>
            <a:off x="8869680" y="1572768"/>
            <a:ext cx="2935224" cy="2029968"/>
          </a:xfrm>
          <a:prstGeom prst="roundRect">
            <a:avLst>
              <a:gd name="adj" fmla="val 3604"/>
            </a:avLst>
          </a:prstGeom>
          <a:solidFill>
            <a:srgbClr val="FFFFFF"/>
          </a:solidFill>
          <a:ln w="12700">
            <a:solidFill>
              <a:srgbClr val="D6E2E5"/>
            </a:solidFill>
            <a:prstDash val="solid"/>
          </a:ln>
          <a:effectLst>
            <a:outerShdw blurRad="19050" dist="50800" dir="2700000" algn="bl" rotWithShape="0">
              <a:srgbClr val="C9D3D7">
                <a:alpha val="18000"/>
              </a:srgbClr>
            </a:outerShdw>
          </a:effectLst>
        </p:spPr>
      </p:sp>
      <p:sp>
        <p:nvSpPr>
          <p:cNvPr id="58" name="Shape 56"/>
          <p:cNvSpPr/>
          <p:nvPr/>
        </p:nvSpPr>
        <p:spPr>
          <a:xfrm>
            <a:off x="8887968" y="1591056"/>
            <a:ext cx="2898648" cy="310896"/>
          </a:xfrm>
          <a:prstGeom prst="rect">
            <a:avLst/>
          </a:prstGeom>
          <a:solidFill>
            <a:srgbClr val="173F4F"/>
          </a:solidFill>
          <a:ln w="12700">
            <a:solidFill>
              <a:srgbClr val="173F4F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9015984" y="1641348"/>
            <a:ext cx="2642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RESULTS / CURRENT STATUS</a:t>
            </a:r>
            <a:endParaRPr lang="en-US" sz="1300" dirty="0"/>
          </a:p>
        </p:txBody>
      </p:sp>
      <p:sp>
        <p:nvSpPr>
          <p:cNvPr id="60" name="Text 58"/>
          <p:cNvSpPr/>
          <p:nvPr/>
        </p:nvSpPr>
        <p:spPr>
          <a:xfrm>
            <a:off x="9034272" y="1965960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Previous work established the feasibility of using transcript-specific k-mer signatures to distinguish highly similar transcript isoforms encoding identical protein products but differing by small synonymous nucleotide changes.</a:t>
            </a:r>
            <a:endParaRPr lang="en-US" sz="980" dirty="0"/>
          </a:p>
        </p:txBody>
      </p:sp>
      <p:sp>
        <p:nvSpPr>
          <p:cNvPr id="61" name="Shape 59"/>
          <p:cNvSpPr/>
          <p:nvPr/>
        </p:nvSpPr>
        <p:spPr>
          <a:xfrm>
            <a:off x="9089136" y="2834640"/>
            <a:ext cx="2496312" cy="475488"/>
          </a:xfrm>
          <a:prstGeom prst="roundRect">
            <a:avLst/>
          </a:prstGeom>
          <a:solidFill>
            <a:srgbClr val="E8F3F3"/>
          </a:solidFill>
          <a:ln w="12700">
            <a:solidFill>
              <a:srgbClr val="BFD9DC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9217152" y="2944368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2B7A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Current stage: framework development and extension to novel isoform discovery</a:t>
            </a:r>
            <a:endParaRPr lang="en-US" sz="970" dirty="0"/>
          </a:p>
        </p:txBody>
      </p:sp>
      <p:sp>
        <p:nvSpPr>
          <p:cNvPr id="63" name="Shape 61"/>
          <p:cNvSpPr/>
          <p:nvPr/>
        </p:nvSpPr>
        <p:spPr>
          <a:xfrm>
            <a:off x="8869680" y="3767328"/>
            <a:ext cx="2935224" cy="1408176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12700">
            <a:solidFill>
              <a:srgbClr val="D6E2E5"/>
            </a:solidFill>
            <a:prstDash val="solid"/>
          </a:ln>
          <a:effectLst>
            <a:outerShdw blurRad="19050" dist="50800" dir="2700000" algn="bl" rotWithShape="0">
              <a:srgbClr val="C9D3D7">
                <a:alpha val="18000"/>
              </a:srgbClr>
            </a:outerShdw>
          </a:effectLst>
        </p:spPr>
      </p:sp>
      <p:sp>
        <p:nvSpPr>
          <p:cNvPr id="64" name="Shape 62"/>
          <p:cNvSpPr/>
          <p:nvPr/>
        </p:nvSpPr>
        <p:spPr>
          <a:xfrm>
            <a:off x="8887968" y="3785616"/>
            <a:ext cx="2898648" cy="310896"/>
          </a:xfrm>
          <a:prstGeom prst="rect">
            <a:avLst/>
          </a:prstGeom>
          <a:solidFill>
            <a:srgbClr val="173F4F"/>
          </a:solidFill>
          <a:ln w="12700">
            <a:solidFill>
              <a:srgbClr val="173F4F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015984" y="3835908"/>
            <a:ext cx="2642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CONCLUSIONS</a:t>
            </a:r>
            <a:endParaRPr lang="en-US" sz="1300" dirty="0"/>
          </a:p>
        </p:txBody>
      </p:sp>
      <p:sp>
        <p:nvSpPr>
          <p:cNvPr id="66" name="Text 64"/>
          <p:cNvSpPr/>
          <p:nvPr/>
        </p:nvSpPr>
        <p:spPr>
          <a:xfrm>
            <a:off x="9034272" y="4160520"/>
            <a:ext cx="2606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proposed framework integrates unique sequence signatures with splice-associated k-mers and may complement alignment- and pseudo-alignment-based approaches, particularly for highly similar transcript variants.</a:t>
            </a:r>
            <a:endParaRPr lang="en-US" sz="980" dirty="0"/>
          </a:p>
        </p:txBody>
      </p:sp>
      <p:sp>
        <p:nvSpPr>
          <p:cNvPr id="67" name="Shape 65"/>
          <p:cNvSpPr/>
          <p:nvPr/>
        </p:nvSpPr>
        <p:spPr>
          <a:xfrm>
            <a:off x="8869680" y="5340096"/>
            <a:ext cx="2935224" cy="886968"/>
          </a:xfrm>
          <a:prstGeom prst="roundRect">
            <a:avLst>
              <a:gd name="adj" fmla="val 8247"/>
            </a:avLst>
          </a:prstGeom>
          <a:solidFill>
            <a:srgbClr val="FFFFFF"/>
          </a:solidFill>
          <a:ln w="12700">
            <a:solidFill>
              <a:srgbClr val="D6E2E5"/>
            </a:solidFill>
            <a:prstDash val="solid"/>
          </a:ln>
          <a:effectLst>
            <a:outerShdw blurRad="19050" dist="50800" dir="2700000" algn="bl" rotWithShape="0">
              <a:srgbClr val="C9D3D7">
                <a:alpha val="18000"/>
              </a:srgbClr>
            </a:outerShdw>
          </a:effectLst>
        </p:spPr>
      </p:sp>
      <p:sp>
        <p:nvSpPr>
          <p:cNvPr id="68" name="Shape 66"/>
          <p:cNvSpPr/>
          <p:nvPr/>
        </p:nvSpPr>
        <p:spPr>
          <a:xfrm>
            <a:off x="8887968" y="5358384"/>
            <a:ext cx="2898648" cy="310896"/>
          </a:xfrm>
          <a:prstGeom prst="rect">
            <a:avLst/>
          </a:prstGeom>
          <a:solidFill>
            <a:srgbClr val="173F4F"/>
          </a:solidFill>
          <a:ln w="12700">
            <a:solidFill>
              <a:srgbClr val="173F4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9015984" y="5408676"/>
            <a:ext cx="2642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ACKNOWLEDGMENTS</a:t>
            </a:r>
            <a:endParaRPr lang="en-US" sz="1300" dirty="0"/>
          </a:p>
        </p:txBody>
      </p:sp>
      <p:sp>
        <p:nvSpPr>
          <p:cNvPr id="70" name="Text 68"/>
          <p:cNvSpPr/>
          <p:nvPr/>
        </p:nvSpPr>
        <p:spPr>
          <a:xfrm>
            <a:off x="9034272" y="574243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authors acknowledge the Genetic Resources Institute for institutional support.</a:t>
            </a:r>
            <a:endParaRPr lang="en-US" sz="950" dirty="0"/>
          </a:p>
        </p:txBody>
      </p:sp>
      <p:sp>
        <p:nvSpPr>
          <p:cNvPr id="7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A879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Office PowerPoint</Application>
  <PresentationFormat>Широкоэкранный</PresentationFormat>
  <Paragraphs>42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Презентация PowerPoint</vt:lpstr>
    </vt:vector>
  </TitlesOfParts>
  <Company>Genetic Resources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K-MER-BASED FRAMEWORK FOR SENSITIVE IDENTIFICATION AND QUANTIFICATION OF NOVEL TRANSCRIPT ISOFORMS</dc:title>
  <dc:subject>Digital conference poster</dc:subject>
  <dc:creator>Ulkar Huseynova Mustafayeva</dc:creator>
  <cp:lastModifiedBy>Ulker Huseynova</cp:lastModifiedBy>
  <cp:revision>2</cp:revision>
  <dcterms:created xsi:type="dcterms:W3CDTF">2026-09-21T10:19:15Z</dcterms:created>
  <dcterms:modified xsi:type="dcterms:W3CDTF">2026-09-18T01:02:42Z</dcterms:modified>
</cp:coreProperties>
</file>